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tags/tag8.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tags/tag9.xml" ContentType="application/vnd.openxmlformats-officedocument.presentationml.tags+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heme/theme12.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ags/tag2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117.jpg" ContentType="image/jpg"/>
  <Override PartName="/ppt/media/image118.jpg" ContentType="image/jpg"/>
  <Override PartName="/ppt/tags/tag24.xml" ContentType="application/vnd.openxmlformats-officedocument.presentationml.tags+xml"/>
  <Override PartName="/ppt/notesSlides/notesSlide2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ags/tag2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 id="2147483697" r:id="rId6"/>
    <p:sldMasterId id="2147483705" r:id="rId7"/>
    <p:sldMasterId id="2147483721" r:id="rId8"/>
    <p:sldMasterId id="2147483752" r:id="rId9"/>
    <p:sldMasterId id="2147483767" r:id="rId10"/>
    <p:sldMasterId id="2147483783" r:id="rId11"/>
    <p:sldMasterId id="2147483798" r:id="rId12"/>
    <p:sldMasterId id="2147483810" r:id="rId13"/>
    <p:sldMasterId id="2147483824" r:id="rId14"/>
  </p:sldMasterIdLst>
  <p:notesMasterIdLst>
    <p:notesMasterId r:id="rId84"/>
  </p:notesMasterIdLst>
  <p:sldIdLst>
    <p:sldId id="408" r:id="rId15"/>
    <p:sldId id="549" r:id="rId16"/>
    <p:sldId id="410" r:id="rId17"/>
    <p:sldId id="411" r:id="rId18"/>
    <p:sldId id="351" r:id="rId19"/>
    <p:sldId id="353" r:id="rId20"/>
    <p:sldId id="407" r:id="rId21"/>
    <p:sldId id="369" r:id="rId22"/>
    <p:sldId id="346" r:id="rId23"/>
    <p:sldId id="787" r:id="rId24"/>
    <p:sldId id="406" r:id="rId25"/>
    <p:sldId id="370" r:id="rId26"/>
    <p:sldId id="788" r:id="rId27"/>
    <p:sldId id="789" r:id="rId28"/>
    <p:sldId id="753" r:id="rId29"/>
    <p:sldId id="388" r:id="rId30"/>
    <p:sldId id="379" r:id="rId31"/>
    <p:sldId id="398" r:id="rId32"/>
    <p:sldId id="399" r:id="rId33"/>
    <p:sldId id="774" r:id="rId34"/>
    <p:sldId id="783" r:id="rId35"/>
    <p:sldId id="360" r:id="rId36"/>
    <p:sldId id="361" r:id="rId37"/>
    <p:sldId id="359" r:id="rId38"/>
    <p:sldId id="582" r:id="rId39"/>
    <p:sldId id="537" r:id="rId40"/>
    <p:sldId id="538" r:id="rId41"/>
    <p:sldId id="585" r:id="rId42"/>
    <p:sldId id="534" r:id="rId43"/>
    <p:sldId id="567" r:id="rId44"/>
    <p:sldId id="257" r:id="rId45"/>
    <p:sldId id="785" r:id="rId46"/>
    <p:sldId id="2146847993" r:id="rId47"/>
    <p:sldId id="260" r:id="rId48"/>
    <p:sldId id="354" r:id="rId49"/>
    <p:sldId id="414" r:id="rId50"/>
    <p:sldId id="358" r:id="rId51"/>
    <p:sldId id="548" r:id="rId52"/>
    <p:sldId id="349" r:id="rId53"/>
    <p:sldId id="340" r:id="rId54"/>
    <p:sldId id="258" r:id="rId55"/>
    <p:sldId id="397" r:id="rId56"/>
    <p:sldId id="651" r:id="rId57"/>
    <p:sldId id="653" r:id="rId58"/>
    <p:sldId id="589" r:id="rId59"/>
    <p:sldId id="827" r:id="rId60"/>
    <p:sldId id="803" r:id="rId61"/>
    <p:sldId id="828" r:id="rId62"/>
    <p:sldId id="829" r:id="rId63"/>
    <p:sldId id="830" r:id="rId64"/>
    <p:sldId id="831" r:id="rId65"/>
    <p:sldId id="832" r:id="rId66"/>
    <p:sldId id="583" r:id="rId67"/>
    <p:sldId id="584" r:id="rId68"/>
    <p:sldId id="540" r:id="rId69"/>
    <p:sldId id="536" r:id="rId70"/>
    <p:sldId id="459" r:id="rId71"/>
    <p:sldId id="464" r:id="rId72"/>
    <p:sldId id="476" r:id="rId73"/>
    <p:sldId id="578" r:id="rId74"/>
    <p:sldId id="571" r:id="rId75"/>
    <p:sldId id="572" r:id="rId76"/>
    <p:sldId id="573" r:id="rId77"/>
    <p:sldId id="635" r:id="rId78"/>
    <p:sldId id="579" r:id="rId79"/>
    <p:sldId id="575" r:id="rId80"/>
    <p:sldId id="587" r:id="rId81"/>
    <p:sldId id="506" r:id="rId82"/>
    <p:sldId id="577"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82"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notesMaster" Target="notesMasters/notesMaster1.xml"/><Relationship Id="rId16" Type="http://schemas.openxmlformats.org/officeDocument/2006/relationships/slide" Target="slides/slide2.xml"/><Relationship Id="rId11" Type="http://schemas.openxmlformats.org/officeDocument/2006/relationships/slideMaster" Target="slideMasters/slideMaster8.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2.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4.xml"/><Relationship Id="rId71" Type="http://schemas.openxmlformats.org/officeDocument/2006/relationships/slide" Target="slides/slide57.xml"/><Relationship Id="rId2" Type="http://schemas.openxmlformats.org/officeDocument/2006/relationships/customXml" Target="../customXml/item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theme" Target="theme/theme1.xml"/><Relationship Id="rId61" Type="http://schemas.openxmlformats.org/officeDocument/2006/relationships/slide" Target="slides/slide47.xml"/><Relationship Id="rId82" Type="http://schemas.openxmlformats.org/officeDocument/2006/relationships/slide" Target="slides/slide6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30712530712532"/>
          <c:y val="8.5173501577287064E-2"/>
          <c:w val="0.85257985257985258"/>
          <c:h val="0.83596214511041012"/>
        </c:manualLayout>
      </c:layout>
      <c:barChart>
        <c:barDir val="col"/>
        <c:grouping val="clustered"/>
        <c:varyColors val="0"/>
        <c:ser>
          <c:idx val="0"/>
          <c:order val="0"/>
          <c:tx>
            <c:strRef>
              <c:f>Sheet1!$A$2</c:f>
              <c:strCache>
                <c:ptCount val="1"/>
                <c:pt idx="0">
                  <c:v>East</c:v>
                </c:pt>
              </c:strCache>
            </c:strRef>
          </c:tx>
          <c:spPr>
            <a:solidFill>
              <a:schemeClr val="accent2"/>
            </a:solidFill>
            <a:ln w="13943">
              <a:solidFill>
                <a:schemeClr val="tx1"/>
              </a:solidFill>
              <a:prstDash val="solid"/>
            </a:ln>
          </c:spPr>
          <c:invertIfNegative val="0"/>
          <c:dPt>
            <c:idx val="1"/>
            <c:invertIfNegative val="0"/>
            <c:bubble3D val="0"/>
            <c:spPr>
              <a:solidFill>
                <a:srgbClr val="00B050"/>
              </a:solidFill>
              <a:ln w="13943">
                <a:solidFill>
                  <a:schemeClr val="tx1"/>
                </a:solidFill>
                <a:prstDash val="solid"/>
              </a:ln>
            </c:spPr>
            <c:extLst>
              <c:ext xmlns:c16="http://schemas.microsoft.com/office/drawing/2014/chart" uri="{C3380CC4-5D6E-409C-BE32-E72D297353CC}">
                <c16:uniqueId val="{00000001-E7B7-4F03-9933-5722DA868C7B}"/>
              </c:ext>
            </c:extLst>
          </c:dPt>
          <c:cat>
            <c:strRef>
              <c:f>Sheet1!$B$1:$C$1</c:f>
              <c:strCache>
                <c:ptCount val="2"/>
                <c:pt idx="0">
                  <c:v>1st Qtr</c:v>
                </c:pt>
                <c:pt idx="1">
                  <c:v>2nd Qtr</c:v>
                </c:pt>
              </c:strCache>
            </c:strRef>
          </c:cat>
          <c:val>
            <c:numRef>
              <c:f>Sheet1!$B$2:$C$2</c:f>
              <c:numCache>
                <c:formatCode>General</c:formatCode>
                <c:ptCount val="2"/>
                <c:pt idx="0">
                  <c:v>9.6999999999999993</c:v>
                </c:pt>
                <c:pt idx="1">
                  <c:v>22.7</c:v>
                </c:pt>
              </c:numCache>
            </c:numRef>
          </c:val>
          <c:extLst>
            <c:ext xmlns:c16="http://schemas.microsoft.com/office/drawing/2014/chart" uri="{C3380CC4-5D6E-409C-BE32-E72D297353CC}">
              <c16:uniqueId val="{00000000-040F-4302-8F51-F896AD46CF1A}"/>
            </c:ext>
          </c:extLst>
        </c:ser>
        <c:dLbls>
          <c:showLegendKey val="0"/>
          <c:showVal val="0"/>
          <c:showCatName val="0"/>
          <c:showSerName val="0"/>
          <c:showPercent val="0"/>
          <c:showBubbleSize val="0"/>
        </c:dLbls>
        <c:gapWidth val="50"/>
        <c:axId val="351723808"/>
        <c:axId val="351725768"/>
      </c:barChart>
      <c:catAx>
        <c:axId val="351723808"/>
        <c:scaling>
          <c:orientation val="minMax"/>
        </c:scaling>
        <c:delete val="0"/>
        <c:axPos val="b"/>
        <c:numFmt formatCode="General" sourceLinked="1"/>
        <c:majorTickMark val="none"/>
        <c:minorTickMark val="none"/>
        <c:tickLblPos val="none"/>
        <c:spPr>
          <a:ln w="41828">
            <a:solidFill>
              <a:schemeClr val="tx1"/>
            </a:solidFill>
            <a:prstDash val="solid"/>
          </a:ln>
        </c:spPr>
        <c:crossAx val="351725768"/>
        <c:crosses val="autoZero"/>
        <c:auto val="1"/>
        <c:lblAlgn val="ctr"/>
        <c:lblOffset val="100"/>
        <c:tickMarkSkip val="1"/>
        <c:noMultiLvlLbl val="0"/>
      </c:catAx>
      <c:valAx>
        <c:axId val="351725768"/>
        <c:scaling>
          <c:orientation val="minMax"/>
          <c:max val="30"/>
        </c:scaling>
        <c:delete val="0"/>
        <c:axPos val="l"/>
        <c:numFmt formatCode="General" sourceLinked="1"/>
        <c:majorTickMark val="out"/>
        <c:minorTickMark val="none"/>
        <c:tickLblPos val="nextTo"/>
        <c:spPr>
          <a:ln w="41828">
            <a:solidFill>
              <a:schemeClr val="tx1"/>
            </a:solidFill>
            <a:prstDash val="solid"/>
          </a:ln>
        </c:spPr>
        <c:txPr>
          <a:bodyPr rot="0" vert="horz"/>
          <a:lstStyle/>
          <a:p>
            <a:pPr>
              <a:defRPr sz="1537" b="1" i="0" u="none" strike="noStrike" baseline="0">
                <a:solidFill>
                  <a:schemeClr val="tx1"/>
                </a:solidFill>
                <a:latin typeface="Arial"/>
                <a:ea typeface="Arial"/>
                <a:cs typeface="Arial"/>
              </a:defRPr>
            </a:pPr>
            <a:endParaRPr lang="en-NG"/>
          </a:p>
        </c:txPr>
        <c:crossAx val="351723808"/>
        <c:crosses val="autoZero"/>
        <c:crossBetween val="between"/>
        <c:majorUnit val="5"/>
      </c:valAx>
      <c:spPr>
        <a:noFill/>
        <a:ln w="27886">
          <a:noFill/>
        </a:ln>
      </c:spPr>
    </c:plotArea>
    <c:plotVisOnly val="1"/>
    <c:dispBlanksAs val="gap"/>
    <c:showDLblsOverMax val="0"/>
  </c:chart>
  <c:spPr>
    <a:noFill/>
    <a:ln>
      <a:noFill/>
    </a:ln>
  </c:spPr>
  <c:txPr>
    <a:bodyPr/>
    <a:lstStyle/>
    <a:p>
      <a:pPr>
        <a:defRPr sz="1537" b="1" i="0" u="none" strike="noStrike" baseline="0">
          <a:solidFill>
            <a:schemeClr val="tx1"/>
          </a:solidFill>
          <a:latin typeface="Arial"/>
          <a:ea typeface="Arial"/>
          <a:cs typeface="Arial"/>
        </a:defRPr>
      </a:pPr>
      <a:endParaRPr lang="en-NG"/>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93205155818985"/>
          <c:y val="6.2941989921084338E-2"/>
          <c:w val="0.67075211949625158"/>
          <c:h val="0.8741160201578313"/>
        </c:manualLayout>
      </c:layout>
      <c:barChart>
        <c:barDir val="col"/>
        <c:grouping val="clustered"/>
        <c:varyColors val="0"/>
        <c:ser>
          <c:idx val="0"/>
          <c:order val="0"/>
          <c:tx>
            <c:strRef>
              <c:f>Sheet1!$B$1</c:f>
              <c:strCache>
                <c:ptCount val="1"/>
                <c:pt idx="0">
                  <c:v>Vildagliptin 50 mg bid</c:v>
                </c:pt>
              </c:strCache>
            </c:strRef>
          </c:tx>
          <c:spPr>
            <a:solidFill>
              <a:srgbClr val="D62A93"/>
            </a:solidFill>
            <a:ln>
              <a:noFill/>
            </a:ln>
            <a:effectLst/>
          </c:spPr>
          <c:invertIfNegative val="0"/>
          <c:dLbls>
            <c:dLbl>
              <c:idx val="0"/>
              <c:layout>
                <c:manualLayout>
                  <c:x val="-2.3821308050779367E-3"/>
                  <c:y val="-0.1035095613048368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9A-4A33-9942-A1B1EFAD6ACE}"/>
                </c:ext>
              </c:extLst>
            </c:dLbl>
            <c:dLbl>
              <c:idx val="1"/>
              <c:layout>
                <c:manualLayout>
                  <c:x val="0"/>
                  <c:y val="-2.97641089099886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9A-4A33-9942-A1B1EFAD6ACE}"/>
                </c:ext>
              </c:extLst>
            </c:dLbl>
            <c:dLbl>
              <c:idx val="2"/>
              <c:layout>
                <c:manualLayout>
                  <c:x val="0"/>
                  <c:y val="-8.5985955800822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9A-4A33-9942-A1B1EFAD6ACE}"/>
                </c:ext>
              </c:extLst>
            </c:dLbl>
            <c:spPr>
              <a:noFill/>
              <a:ln>
                <a:noFill/>
              </a:ln>
              <a:effectLst/>
            </c:spPr>
            <c:txPr>
              <a:bodyPr/>
              <a:lstStyle/>
              <a:p>
                <a:pPr>
                  <a:defRPr sz="1200" b="1" baseline="0">
                    <a:solidFill>
                      <a:schemeClr val="tx1"/>
                    </a:solidFill>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minus"/>
            <c:errValType val="cust"/>
            <c:noEndCap val="0"/>
            <c:minus>
              <c:numRef>
                <c:f>Sheet1!$B$14:$D$14</c:f>
                <c:numCache>
                  <c:formatCode>General</c:formatCode>
                  <c:ptCount val="3"/>
                  <c:pt idx="0">
                    <c:v>0.1</c:v>
                  </c:pt>
                </c:numCache>
              </c:numRef>
            </c:minus>
            <c:spPr>
              <a:ln w="28575">
                <a:solidFill>
                  <a:srgbClr val="D62A93"/>
                </a:solidFill>
              </a:ln>
            </c:spPr>
          </c:errBars>
          <c:cat>
            <c:numRef>
              <c:f>Sheet1!$A$2</c:f>
              <c:numCache>
                <c:formatCode>General</c:formatCode>
                <c:ptCount val="1"/>
              </c:numCache>
            </c:numRef>
          </c:cat>
          <c:val>
            <c:numRef>
              <c:f>Sheet1!$B$2</c:f>
              <c:numCache>
                <c:formatCode>General</c:formatCode>
                <c:ptCount val="1"/>
                <c:pt idx="0">
                  <c:v>-0.5</c:v>
                </c:pt>
              </c:numCache>
            </c:numRef>
          </c:val>
          <c:extLst>
            <c:ext xmlns:c16="http://schemas.microsoft.com/office/drawing/2014/chart" uri="{C3380CC4-5D6E-409C-BE32-E72D297353CC}">
              <c16:uniqueId val="{00000003-3B9A-4A33-9942-A1B1EFAD6ACE}"/>
            </c:ext>
          </c:extLst>
        </c:ser>
        <c:ser>
          <c:idx val="1"/>
          <c:order val="1"/>
          <c:tx>
            <c:strRef>
              <c:f>Sheet1!$C$1</c:f>
              <c:strCache>
                <c:ptCount val="1"/>
                <c:pt idx="0">
                  <c:v>Placebo</c:v>
                </c:pt>
              </c:strCache>
            </c:strRef>
          </c:tx>
          <c:spPr>
            <a:solidFill>
              <a:schemeClr val="bg1"/>
            </a:solidFill>
            <a:ln>
              <a:solidFill>
                <a:schemeClr val="bg1"/>
              </a:solidFill>
            </a:ln>
            <a:effectLst/>
          </c:spPr>
          <c:invertIfNegative val="0"/>
          <c:dLbls>
            <c:dLbl>
              <c:idx val="0"/>
              <c:layout>
                <c:manualLayout>
                  <c:x val="-5.6725052225614658E-4"/>
                  <c:y val="-0.1099819430465928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9A-4A33-9942-A1B1EFAD6ACE}"/>
                </c:ext>
              </c:extLst>
            </c:dLbl>
            <c:dLbl>
              <c:idx val="1"/>
              <c:layout>
                <c:manualLayout>
                  <c:x val="-5.7628665709088202E-17"/>
                  <c:y val="-2.6457217169483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9A-4A33-9942-A1B1EFAD6ACE}"/>
                </c:ext>
              </c:extLst>
            </c:dLbl>
            <c:dLbl>
              <c:idx val="2"/>
              <c:layout>
                <c:manualLayout>
                  <c:x val="0"/>
                  <c:y val="-8.5985955800822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9A-4A33-9942-A1B1EFAD6ACE}"/>
                </c:ext>
              </c:extLst>
            </c:dLbl>
            <c:spPr>
              <a:noFill/>
              <a:ln>
                <a:noFill/>
              </a:ln>
              <a:effectLst/>
            </c:spPr>
            <c:txPr>
              <a:bodyPr/>
              <a:lstStyle/>
              <a:p>
                <a:pPr>
                  <a:defRPr sz="1200" b="1" baseline="0">
                    <a:solidFill>
                      <a:schemeClr val="tx1"/>
                    </a:solidFill>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minus"/>
            <c:errValType val="cust"/>
            <c:noEndCap val="0"/>
            <c:minus>
              <c:numRef>
                <c:f>Sheet1!$B$15:$D$15</c:f>
                <c:numCache>
                  <c:formatCode>General</c:formatCode>
                  <c:ptCount val="3"/>
                  <c:pt idx="0">
                    <c:v>0.1</c:v>
                  </c:pt>
                </c:numCache>
              </c:numRef>
            </c:minus>
            <c:spPr>
              <a:ln w="28575">
                <a:solidFill>
                  <a:schemeClr val="bg1"/>
                </a:solidFill>
              </a:ln>
            </c:spPr>
          </c:errBars>
          <c:cat>
            <c:numRef>
              <c:f>Sheet1!$A$2</c:f>
              <c:numCache>
                <c:formatCode>General</c:formatCode>
                <c:ptCount val="1"/>
              </c:numCache>
            </c:numRef>
          </c:cat>
          <c:val>
            <c:numRef>
              <c:f>Sheet1!$C$2</c:f>
              <c:numCache>
                <c:formatCode>General</c:formatCode>
                <c:ptCount val="1"/>
                <c:pt idx="0">
                  <c:v>-0.2</c:v>
                </c:pt>
              </c:numCache>
            </c:numRef>
          </c:val>
          <c:extLst>
            <c:ext xmlns:c16="http://schemas.microsoft.com/office/drawing/2014/chart" uri="{C3380CC4-5D6E-409C-BE32-E72D297353CC}">
              <c16:uniqueId val="{00000007-3B9A-4A33-9942-A1B1EFAD6ACE}"/>
            </c:ext>
          </c:extLst>
        </c:ser>
        <c:ser>
          <c:idx val="2"/>
          <c:order val="2"/>
          <c:tx>
            <c:strRef>
              <c:f>Sheet1!$D$1</c:f>
              <c:strCache>
                <c:ptCount val="1"/>
                <c:pt idx="0">
                  <c:v>Between-treatment difference</c:v>
                </c:pt>
              </c:strCache>
            </c:strRef>
          </c:tx>
          <c:spPr>
            <a:pattFill prst="wdDnDiag">
              <a:fgClr>
                <a:schemeClr val="tx1"/>
              </a:fgClr>
              <a:bgClr>
                <a:srgbClr val="FF6600"/>
              </a:bgClr>
            </a:pattFill>
            <a:ln>
              <a:noFill/>
            </a:ln>
            <a:effectLst/>
          </c:spPr>
          <c:invertIfNegative val="0"/>
          <c:dPt>
            <c:idx val="0"/>
            <c:invertIfNegative val="0"/>
            <c:bubble3D val="0"/>
            <c:spPr>
              <a:pattFill prst="dkUpDiag">
                <a:fgClr>
                  <a:srgbClr val="D62A93"/>
                </a:fgClr>
                <a:bgClr>
                  <a:schemeClr val="bg1"/>
                </a:bgClr>
              </a:pattFill>
              <a:ln>
                <a:noFill/>
              </a:ln>
              <a:effectLst/>
            </c:spPr>
            <c:extLst>
              <c:ext xmlns:c16="http://schemas.microsoft.com/office/drawing/2014/chart" uri="{C3380CC4-5D6E-409C-BE32-E72D297353CC}">
                <c16:uniqueId val="{00000009-3B9A-4A33-9942-A1B1EFAD6ACE}"/>
              </c:ext>
            </c:extLst>
          </c:dPt>
          <c:dLbls>
            <c:dLbl>
              <c:idx val="0"/>
              <c:layout>
                <c:manualLayout>
                  <c:x val="0"/>
                  <c:y val="-9.37898966897606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B9A-4A33-9942-A1B1EFAD6ACE}"/>
                </c:ext>
              </c:extLst>
            </c:dLbl>
            <c:dLbl>
              <c:idx val="1"/>
              <c:layout>
                <c:manualLayout>
                  <c:x val="0"/>
                  <c:y val="-5.29141739332871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B9A-4A33-9942-A1B1EFAD6ACE}"/>
                </c:ext>
              </c:extLst>
            </c:dLbl>
            <c:dLbl>
              <c:idx val="2"/>
              <c:layout>
                <c:manualLayout>
                  <c:x val="-3.1434180785646607E-3"/>
                  <c:y val="-8.26788036546374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B9A-4A33-9942-A1B1EFAD6ACE}"/>
                </c:ext>
              </c:extLst>
            </c:dLbl>
            <c:spPr>
              <a:noFill/>
              <a:ln>
                <a:noFill/>
              </a:ln>
              <a:effectLst/>
            </c:spPr>
            <c:txPr>
              <a:bodyPr/>
              <a:lstStyle/>
              <a:p>
                <a:pPr>
                  <a:defRPr sz="1200" b="1" baseline="0">
                    <a:solidFill>
                      <a:schemeClr val="tx1"/>
                    </a:solidFill>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minus"/>
            <c:errValType val="cust"/>
            <c:noEndCap val="0"/>
            <c:minus>
              <c:numRef>
                <c:f>Sheet1!$B$16:$D$16</c:f>
                <c:numCache>
                  <c:formatCode>General</c:formatCode>
                  <c:ptCount val="3"/>
                  <c:pt idx="0">
                    <c:v>0.1</c:v>
                  </c:pt>
                </c:numCache>
              </c:numRef>
            </c:minus>
            <c:spPr>
              <a:ln w="28575">
                <a:solidFill>
                  <a:srgbClr val="D62A93"/>
                </a:solidFill>
              </a:ln>
            </c:spPr>
          </c:errBars>
          <c:cat>
            <c:numRef>
              <c:f>Sheet1!$A$2</c:f>
              <c:numCache>
                <c:formatCode>General</c:formatCode>
                <c:ptCount val="1"/>
              </c:numCache>
            </c:numRef>
          </c:cat>
          <c:val>
            <c:numRef>
              <c:f>Sheet1!$D$2</c:f>
              <c:numCache>
                <c:formatCode>General</c:formatCode>
                <c:ptCount val="1"/>
                <c:pt idx="0">
                  <c:v>-0.3</c:v>
                </c:pt>
              </c:numCache>
            </c:numRef>
          </c:val>
          <c:extLst>
            <c:ext xmlns:c16="http://schemas.microsoft.com/office/drawing/2014/chart" uri="{C3380CC4-5D6E-409C-BE32-E72D297353CC}">
              <c16:uniqueId val="{0000000C-3B9A-4A33-9942-A1B1EFAD6ACE}"/>
            </c:ext>
          </c:extLst>
        </c:ser>
        <c:dLbls>
          <c:showLegendKey val="0"/>
          <c:showVal val="0"/>
          <c:showCatName val="0"/>
          <c:showSerName val="0"/>
          <c:showPercent val="0"/>
          <c:showBubbleSize val="0"/>
        </c:dLbls>
        <c:gapWidth val="69"/>
        <c:overlap val="-21"/>
        <c:axId val="352283816"/>
        <c:axId val="352279504"/>
      </c:barChart>
      <c:catAx>
        <c:axId val="352283816"/>
        <c:scaling>
          <c:orientation val="minMax"/>
        </c:scaling>
        <c:delete val="0"/>
        <c:axPos val="b"/>
        <c:numFmt formatCode="General" sourceLinked="1"/>
        <c:majorTickMark val="none"/>
        <c:minorTickMark val="none"/>
        <c:tickLblPos val="none"/>
        <c:spPr>
          <a:ln>
            <a:solidFill>
              <a:schemeClr val="bg1"/>
            </a:solidFill>
          </a:ln>
        </c:spPr>
        <c:crossAx val="352279504"/>
        <c:crosses val="autoZero"/>
        <c:auto val="1"/>
        <c:lblAlgn val="ctr"/>
        <c:lblOffset val="100"/>
        <c:noMultiLvlLbl val="0"/>
      </c:catAx>
      <c:valAx>
        <c:axId val="352279504"/>
        <c:scaling>
          <c:orientation val="minMax"/>
          <c:min val="-1"/>
        </c:scaling>
        <c:delete val="0"/>
        <c:axPos val="l"/>
        <c:title>
          <c:tx>
            <c:rich>
              <a:bodyPr/>
              <a:lstStyle/>
              <a:p>
                <a:pPr>
                  <a:defRPr sz="1200">
                    <a:solidFill>
                      <a:schemeClr val="bg1"/>
                    </a:solidFill>
                  </a:defRPr>
                </a:pPr>
                <a:r>
                  <a:rPr lang="en-US" sz="1200" dirty="0">
                    <a:solidFill>
                      <a:schemeClr val="tx1"/>
                    </a:solidFill>
                  </a:rPr>
                  <a:t>Mean change in HbA1c (%)</a:t>
                </a:r>
              </a:p>
              <a:p>
                <a:pPr>
                  <a:defRPr sz="1200">
                    <a:solidFill>
                      <a:schemeClr val="bg1"/>
                    </a:solidFill>
                  </a:defRPr>
                </a:pPr>
                <a:endParaRPr lang="en-US" sz="1200" dirty="0">
                  <a:solidFill>
                    <a:schemeClr val="bg1"/>
                  </a:solidFill>
                </a:endParaRPr>
              </a:p>
            </c:rich>
          </c:tx>
          <c:layout>
            <c:manualLayout>
              <c:xMode val="edge"/>
              <c:yMode val="edge"/>
              <c:x val="7.2642455407359793E-2"/>
              <c:y val="0.15732135456752117"/>
            </c:manualLayout>
          </c:layout>
          <c:overlay val="0"/>
        </c:title>
        <c:numFmt formatCode="#,##0.0" sourceLinked="0"/>
        <c:majorTickMark val="out"/>
        <c:minorTickMark val="none"/>
        <c:tickLblPos val="nextTo"/>
        <c:spPr>
          <a:ln>
            <a:solidFill>
              <a:schemeClr val="tx1"/>
            </a:solidFill>
          </a:ln>
        </c:spPr>
        <c:txPr>
          <a:bodyPr/>
          <a:lstStyle/>
          <a:p>
            <a:pPr>
              <a:defRPr sz="1200" b="1" baseline="0">
                <a:solidFill>
                  <a:schemeClr val="tx1"/>
                </a:solidFill>
                <a:latin typeface="+mn-lt"/>
              </a:defRPr>
            </a:pPr>
            <a:endParaRPr lang="en-NG"/>
          </a:p>
        </c:txPr>
        <c:crossAx val="352283816"/>
        <c:crosses val="autoZero"/>
        <c:crossBetween val="between"/>
        <c:majorUnit val="0.2"/>
      </c:valAx>
      <c:spPr>
        <a:noFill/>
        <a:ln w="25390">
          <a:noFill/>
        </a:ln>
      </c:spPr>
    </c:plotArea>
    <c:plotVisOnly val="1"/>
    <c:dispBlanksAs val="gap"/>
    <c:showDLblsOverMax val="0"/>
  </c:chart>
  <c:txPr>
    <a:bodyPr/>
    <a:lstStyle/>
    <a:p>
      <a:pPr>
        <a:defRPr sz="1399">
          <a:latin typeface="Arial" panose="020B0604020202020204" pitchFamily="34" charset="0"/>
          <a:cs typeface="Arial" panose="020B0604020202020204" pitchFamily="34" charset="0"/>
        </a:defRPr>
      </a:pPr>
      <a:endParaRPr lang="en-NG"/>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139271653543313E-2"/>
          <c:y val="3.6578248031496063E-2"/>
          <c:w val="0.89894406167979002"/>
          <c:h val="0.92210181823757587"/>
        </c:manualLayout>
      </c:layout>
      <c:barChart>
        <c:barDir val="col"/>
        <c:grouping val="clustered"/>
        <c:varyColors val="0"/>
        <c:ser>
          <c:idx val="0"/>
          <c:order val="0"/>
          <c:tx>
            <c:strRef>
              <c:f>Sheet1!$B$1</c:f>
              <c:strCache>
                <c:ptCount val="1"/>
                <c:pt idx="0">
                  <c:v>vilda</c:v>
                </c:pt>
              </c:strCache>
            </c:strRef>
          </c:tx>
          <c:spPr>
            <a:effectLst/>
          </c:spPr>
          <c:invertIfNegative val="0"/>
          <c:dPt>
            <c:idx val="0"/>
            <c:invertIfNegative val="0"/>
            <c:bubble3D val="0"/>
            <c:spPr>
              <a:solidFill>
                <a:srgbClr val="D62A93"/>
              </a:solidFill>
              <a:effectLst/>
            </c:spPr>
            <c:extLst>
              <c:ext xmlns:c16="http://schemas.microsoft.com/office/drawing/2014/chart" uri="{C3380CC4-5D6E-409C-BE32-E72D297353CC}">
                <c16:uniqueId val="{00000001-D828-4D72-B5F9-102B8DAC782C}"/>
              </c:ext>
            </c:extLst>
          </c:dPt>
          <c:dPt>
            <c:idx val="1"/>
            <c:invertIfNegative val="0"/>
            <c:bubble3D val="0"/>
            <c:spPr>
              <a:solidFill>
                <a:srgbClr val="D62A93"/>
              </a:solidFill>
              <a:effectLst/>
            </c:spPr>
            <c:extLst>
              <c:ext xmlns:c16="http://schemas.microsoft.com/office/drawing/2014/chart" uri="{C3380CC4-5D6E-409C-BE32-E72D297353CC}">
                <c16:uniqueId val="{00000003-D828-4D72-B5F9-102B8DAC782C}"/>
              </c:ext>
            </c:extLst>
          </c:dPt>
          <c:dLbls>
            <c:dLbl>
              <c:idx val="0"/>
              <c:layout>
                <c:manualLayout>
                  <c:x val="5.628807201091132E-3"/>
                  <c:y val="-0.126999629665802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28-4D72-B5F9-102B8DAC782C}"/>
                </c:ext>
              </c:extLst>
            </c:dLbl>
            <c:dLbl>
              <c:idx val="1"/>
              <c:layout>
                <c:manualLayout>
                  <c:x val="3.7525381340606859E-3"/>
                  <c:y val="-0.105833580278353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28-4D72-B5F9-102B8DAC782C}"/>
                </c:ext>
              </c:extLst>
            </c:dLbl>
            <c:spPr>
              <a:noFill/>
              <a:ln>
                <a:noFill/>
              </a:ln>
              <a:effectLst/>
            </c:spPr>
            <c:txPr>
              <a:bodyPr/>
              <a:lstStyle/>
              <a:p>
                <a:pPr>
                  <a:defRPr sz="1200" b="1" baseline="0">
                    <a:solidFill>
                      <a:schemeClr val="tx1"/>
                    </a:solidFill>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minus"/>
            <c:errValType val="cust"/>
            <c:noEndCap val="0"/>
            <c:plus>
              <c:numLit>
                <c:formatCode>General</c:formatCode>
                <c:ptCount val="1"/>
                <c:pt idx="0">
                  <c:v>1</c:v>
                </c:pt>
              </c:numLit>
            </c:plus>
            <c:minus>
              <c:numRef>
                <c:f>Sheet1!$B$9</c:f>
                <c:numCache>
                  <c:formatCode>General</c:formatCode>
                  <c:ptCount val="1"/>
                  <c:pt idx="0">
                    <c:v>0.1</c:v>
                  </c:pt>
                </c:numCache>
              </c:numRef>
            </c:minus>
            <c:spPr>
              <a:ln w="28575">
                <a:solidFill>
                  <a:srgbClr val="D62A93"/>
                </a:solidFill>
              </a:ln>
            </c:spPr>
          </c:errBars>
          <c:cat>
            <c:numRef>
              <c:f>Sheet1!$A$2:$A$3</c:f>
              <c:numCache>
                <c:formatCode>General</c:formatCode>
                <c:ptCount val="2"/>
              </c:numCache>
            </c:numRef>
          </c:cat>
          <c:val>
            <c:numRef>
              <c:f>Sheet1!$B$2:$B$3</c:f>
              <c:numCache>
                <c:formatCode>General</c:formatCode>
                <c:ptCount val="2"/>
                <c:pt idx="0">
                  <c:v>-0.3</c:v>
                </c:pt>
                <c:pt idx="1">
                  <c:v>-0.7</c:v>
                </c:pt>
              </c:numCache>
            </c:numRef>
          </c:val>
          <c:extLst>
            <c:ext xmlns:c16="http://schemas.microsoft.com/office/drawing/2014/chart" uri="{C3380CC4-5D6E-409C-BE32-E72D297353CC}">
              <c16:uniqueId val="{00000004-D828-4D72-B5F9-102B8DAC782C}"/>
            </c:ext>
          </c:extLst>
        </c:ser>
        <c:ser>
          <c:idx val="1"/>
          <c:order val="1"/>
          <c:tx>
            <c:strRef>
              <c:f>Sheet1!$C$1</c:f>
              <c:strCache>
                <c:ptCount val="1"/>
                <c:pt idx="0">
                  <c:v>pbo</c:v>
                </c:pt>
              </c:strCache>
            </c:strRef>
          </c:tx>
          <c:spPr>
            <a:solidFill>
              <a:schemeClr val="bg1"/>
            </a:solidFill>
            <a:effectLst/>
          </c:spPr>
          <c:invertIfNegative val="0"/>
          <c:dLbls>
            <c:dLbl>
              <c:idx val="0"/>
              <c:layout>
                <c:manualLayout>
                  <c:x val="0"/>
                  <c:y val="-0.105833580278353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28-4D72-B5F9-102B8DAC782C}"/>
                </c:ext>
              </c:extLst>
            </c:dLbl>
            <c:dLbl>
              <c:idx val="1"/>
              <c:layout>
                <c:manualLayout>
                  <c:x val="-1.8762690670303772E-3"/>
                  <c:y val="-0.105832246941909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28-4D72-B5F9-102B8DAC782C}"/>
                </c:ext>
              </c:extLst>
            </c:dLbl>
            <c:spPr>
              <a:noFill/>
              <a:ln>
                <a:noFill/>
              </a:ln>
              <a:effectLst/>
            </c:spPr>
            <c:txPr>
              <a:bodyPr/>
              <a:lstStyle/>
              <a:p>
                <a:pPr>
                  <a:defRPr sz="1200" b="1" baseline="0">
                    <a:solidFill>
                      <a:schemeClr val="tx1"/>
                    </a:solidFill>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minus"/>
            <c:errValType val="cust"/>
            <c:noEndCap val="0"/>
            <c:plus>
              <c:numLit>
                <c:formatCode>General</c:formatCode>
                <c:ptCount val="1"/>
                <c:pt idx="0">
                  <c:v>1</c:v>
                </c:pt>
              </c:numLit>
            </c:plus>
            <c:minus>
              <c:numRef>
                <c:f>Sheet1!$B$12:$B$13</c:f>
                <c:numCache>
                  <c:formatCode>General</c:formatCode>
                  <c:ptCount val="2"/>
                  <c:pt idx="0">
                    <c:v>0.1</c:v>
                  </c:pt>
                  <c:pt idx="1">
                    <c:v>0.1</c:v>
                  </c:pt>
                </c:numCache>
              </c:numRef>
            </c:minus>
            <c:spPr>
              <a:ln w="28575">
                <a:solidFill>
                  <a:schemeClr val="bg1"/>
                </a:solidFill>
              </a:ln>
            </c:spPr>
          </c:errBars>
          <c:cat>
            <c:numRef>
              <c:f>Sheet1!$A$2:$A$3</c:f>
              <c:numCache>
                <c:formatCode>General</c:formatCode>
                <c:ptCount val="2"/>
              </c:numCache>
            </c:numRef>
          </c:cat>
          <c:val>
            <c:numRef>
              <c:f>Sheet1!$C$2:$C$3</c:f>
              <c:numCache>
                <c:formatCode>General</c:formatCode>
                <c:ptCount val="2"/>
                <c:pt idx="0">
                  <c:v>-0.2</c:v>
                </c:pt>
                <c:pt idx="1">
                  <c:v>-0.1</c:v>
                </c:pt>
              </c:numCache>
            </c:numRef>
          </c:val>
          <c:extLst>
            <c:ext xmlns:c16="http://schemas.microsoft.com/office/drawing/2014/chart" uri="{C3380CC4-5D6E-409C-BE32-E72D297353CC}">
              <c16:uniqueId val="{00000007-D828-4D72-B5F9-102B8DAC782C}"/>
            </c:ext>
          </c:extLst>
        </c:ser>
        <c:ser>
          <c:idx val="2"/>
          <c:order val="2"/>
          <c:tx>
            <c:strRef>
              <c:f>Sheet1!$D$1</c:f>
              <c:strCache>
                <c:ptCount val="1"/>
                <c:pt idx="0">
                  <c:v>between</c:v>
                </c:pt>
              </c:strCache>
            </c:strRef>
          </c:tx>
          <c:spPr>
            <a:pattFill prst="dkUpDiag">
              <a:fgClr>
                <a:srgbClr val="D62A93"/>
              </a:fgClr>
              <a:bgClr>
                <a:schemeClr val="bg1"/>
              </a:bgClr>
            </a:pattFill>
            <a:effectLst/>
          </c:spPr>
          <c:invertIfNegative val="0"/>
          <c:dLbls>
            <c:spPr>
              <a:noFill/>
              <a:ln>
                <a:noFill/>
              </a:ln>
              <a:effectLst/>
            </c:spPr>
            <c:txPr>
              <a:bodyPr/>
              <a:lstStyle/>
              <a:p>
                <a:pPr>
                  <a:defRPr sz="1200" b="1" baseline="0">
                    <a:solidFill>
                      <a:schemeClr val="tx1"/>
                    </a:solidFill>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Sheet1!$D$2:$D$3</c:f>
              <c:numCache>
                <c:formatCode>General</c:formatCode>
                <c:ptCount val="2"/>
                <c:pt idx="0">
                  <c:v>-0.1</c:v>
                </c:pt>
                <c:pt idx="1">
                  <c:v>-0.6</c:v>
                </c:pt>
              </c:numCache>
            </c:numRef>
          </c:val>
          <c:extLst>
            <c:ext xmlns:c16="http://schemas.microsoft.com/office/drawing/2014/chart" uri="{C3380CC4-5D6E-409C-BE32-E72D297353CC}">
              <c16:uniqueId val="{00000008-D828-4D72-B5F9-102B8DAC782C}"/>
            </c:ext>
          </c:extLst>
        </c:ser>
        <c:dLbls>
          <c:showLegendKey val="0"/>
          <c:showVal val="0"/>
          <c:showCatName val="0"/>
          <c:showSerName val="0"/>
          <c:showPercent val="0"/>
          <c:showBubbleSize val="0"/>
        </c:dLbls>
        <c:gapWidth val="150"/>
        <c:overlap val="-31"/>
        <c:axId val="352278328"/>
        <c:axId val="249395824"/>
      </c:barChart>
      <c:catAx>
        <c:axId val="352278328"/>
        <c:scaling>
          <c:orientation val="minMax"/>
        </c:scaling>
        <c:delete val="0"/>
        <c:axPos val="b"/>
        <c:numFmt formatCode="General" sourceLinked="1"/>
        <c:majorTickMark val="none"/>
        <c:minorTickMark val="none"/>
        <c:tickLblPos val="nextTo"/>
        <c:spPr>
          <a:ln>
            <a:solidFill>
              <a:schemeClr val="bg1"/>
            </a:solidFill>
          </a:ln>
        </c:spPr>
        <c:crossAx val="249395824"/>
        <c:crosses val="autoZero"/>
        <c:auto val="1"/>
        <c:lblAlgn val="ctr"/>
        <c:lblOffset val="100"/>
        <c:noMultiLvlLbl val="0"/>
      </c:catAx>
      <c:valAx>
        <c:axId val="249395824"/>
        <c:scaling>
          <c:orientation val="minMax"/>
        </c:scaling>
        <c:delete val="0"/>
        <c:axPos val="l"/>
        <c:numFmt formatCode="General" sourceLinked="1"/>
        <c:majorTickMark val="out"/>
        <c:minorTickMark val="none"/>
        <c:tickLblPos val="nextTo"/>
        <c:spPr>
          <a:ln>
            <a:solidFill>
              <a:schemeClr val="bg1"/>
            </a:solidFill>
          </a:ln>
        </c:spPr>
        <c:txPr>
          <a:bodyPr/>
          <a:lstStyle/>
          <a:p>
            <a:pPr>
              <a:defRPr sz="1200" b="1" baseline="0">
                <a:solidFill>
                  <a:schemeClr val="tx1"/>
                </a:solidFill>
                <a:latin typeface="Arial" panose="020B0604020202020204" pitchFamily="34" charset="0"/>
                <a:cs typeface="Arial" panose="020B0604020202020204" pitchFamily="34" charset="0"/>
              </a:defRPr>
            </a:pPr>
            <a:endParaRPr lang="en-NG"/>
          </a:p>
        </c:txPr>
        <c:crossAx val="352278328"/>
        <c:crosses val="autoZero"/>
        <c:crossBetween val="between"/>
      </c:valAx>
    </c:plotArea>
    <c:plotVisOnly val="1"/>
    <c:dispBlanksAs val="gap"/>
    <c:showDLblsOverMax val="0"/>
  </c:chart>
  <c:txPr>
    <a:bodyPr/>
    <a:lstStyle/>
    <a:p>
      <a:pPr>
        <a:defRPr sz="1800"/>
      </a:pPr>
      <a:endParaRPr lang="en-NG"/>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0.79488</cdr:x>
      <cdr:y>0.46306</cdr:y>
    </cdr:from>
    <cdr:to>
      <cdr:x>0.86431</cdr:x>
      <cdr:y>0.52361</cdr:y>
    </cdr:to>
    <cdr:sp macro="" textlink="">
      <cdr:nvSpPr>
        <cdr:cNvPr id="2" name="TextBox 1"/>
        <cdr:cNvSpPr txBox="1"/>
      </cdr:nvSpPr>
      <cdr:spPr>
        <a:xfrm xmlns:a="http://schemas.openxmlformats.org/drawingml/2006/main">
          <a:off x="2473276" y="1564318"/>
          <a:ext cx="216039" cy="204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solidFill>
                <a:schemeClr val="bg1"/>
              </a:solidFill>
              <a:latin typeface="Arial" panose="020B0604020202020204" pitchFamily="34" charset="0"/>
              <a:cs typeface="Arial" panose="020B0604020202020204" pitchFamily="34" charset="0"/>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D425C-090C-40A2-984C-8403C9562636}" type="datetimeFigureOut">
              <a:rPr lang="en-US" smtClean="0"/>
              <a:t>12/7/23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18E20-8A1C-49CD-8E89-94EC2B2E8DF9}" type="slidenum">
              <a:rPr lang="en-US" smtClean="0"/>
              <a:t>‹#›</a:t>
            </a:fld>
            <a:endParaRPr lang="en-US"/>
          </a:p>
        </p:txBody>
      </p:sp>
    </p:spTree>
    <p:extLst>
      <p:ext uri="{BB962C8B-B14F-4D97-AF65-F5344CB8AC3E}">
        <p14:creationId xmlns:p14="http://schemas.microsoft.com/office/powerpoint/2010/main" val="1298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DD36596-D14A-479C-B247-A3B9EA81442E}" type="slidenum">
              <a:rPr kumimoji="0" lang="en-US" sz="1200" b="0" i="0" u="none" strike="noStrike" kern="1200" cap="none" spc="0" normalizeH="0" baseline="0" noProof="0">
                <a:ln>
                  <a:noFill/>
                </a:ln>
                <a:solidFill>
                  <a:srgbClr val="917B69"/>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917B69"/>
              </a:solidFill>
              <a:effectLst/>
              <a:uLnTx/>
              <a:uFillTx/>
              <a:latin typeface="Arial" charset="0"/>
              <a:ea typeface="+mn-ea"/>
              <a:cs typeface="+mn-cs"/>
            </a:endParaRPr>
          </a:p>
        </p:txBody>
      </p:sp>
      <p:sp>
        <p:nvSpPr>
          <p:cNvPr id="6147" name="Rectangle 2"/>
          <p:cNvSpPr>
            <a:spLocks noGrp="1" noRot="1" noChangeAspect="1" noChangeArrowheads="1" noTextEdit="1"/>
          </p:cNvSpPr>
          <p:nvPr>
            <p:ph type="sldImg"/>
          </p:nvPr>
        </p:nvSpPr>
        <p:spPr>
          <a:xfrm>
            <a:off x="406400" y="696913"/>
            <a:ext cx="6197600" cy="3486150"/>
          </a:xfrm>
          <a:ln/>
        </p:spPr>
      </p:sp>
      <p:sp>
        <p:nvSpPr>
          <p:cNvPr id="614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90894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406400" y="696913"/>
            <a:ext cx="6197600" cy="3486150"/>
          </a:xfrm>
          <a:ln/>
        </p:spPr>
      </p:sp>
      <p:sp>
        <p:nvSpPr>
          <p:cNvPr id="142339" name="Rectangle 3"/>
          <p:cNvSpPr>
            <a:spLocks noGrp="1" noChangeArrowheads="1"/>
          </p:cNvSpPr>
          <p:nvPr>
            <p:ph type="body" idx="1"/>
          </p:nvPr>
        </p:nvSpPr>
        <p:spPr>
          <a:xfrm>
            <a:off x="598806" y="4450130"/>
            <a:ext cx="5882569" cy="2519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charset="0"/>
              <a:cs typeface="Arial" charset="0"/>
            </a:endParaRPr>
          </a:p>
        </p:txBody>
      </p:sp>
    </p:spTree>
    <p:extLst>
      <p:ext uri="{BB962C8B-B14F-4D97-AF65-F5344CB8AC3E}">
        <p14:creationId xmlns:p14="http://schemas.microsoft.com/office/powerpoint/2010/main" val="4223713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406400" y="696913"/>
            <a:ext cx="6197600" cy="3486150"/>
          </a:xfrm>
          <a:ln/>
        </p:spPr>
      </p:sp>
      <p:sp>
        <p:nvSpPr>
          <p:cNvPr id="47107" name="Notes Placeholder 2"/>
          <p:cNvSpPr>
            <a:spLocks noGrp="1"/>
          </p:cNvSpPr>
          <p:nvPr>
            <p:ph type="body" idx="1"/>
          </p:nvPr>
        </p:nvSpPr>
        <p:spPr>
          <a:xfrm>
            <a:off x="599532" y="4450056"/>
            <a:ext cx="5881968" cy="251370"/>
          </a:xfrm>
          <a:noFill/>
        </p:spPr>
        <p:txBody>
          <a:bodyPr/>
          <a:lstStyle/>
          <a:p>
            <a:endParaRPr lang="en-US"/>
          </a:p>
        </p:txBody>
      </p:sp>
      <p:sp>
        <p:nvSpPr>
          <p:cNvPr id="47108" name="Slide Number Placeholder 3"/>
          <p:cNvSpPr>
            <a:spLocks noGrp="1"/>
          </p:cNvSpPr>
          <p:nvPr>
            <p:ph type="sldNum" sz="quarter" idx="5"/>
          </p:nvPr>
        </p:nvSpPr>
        <p:spPr>
          <a:xfrm>
            <a:off x="3970938" y="8829966"/>
            <a:ext cx="3037840" cy="464820"/>
          </a:xfrm>
          <a:prstGeom prst="rect">
            <a:avLst/>
          </a:prstGeom>
          <a:noFill/>
          <a:ln>
            <a:miter lim="800000"/>
            <a:headEnd/>
            <a:tailEnd/>
          </a:ln>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fld id="{B846F4F9-9D10-4427-A33D-64E2322FADAB}" type="slidenum">
              <a:rPr kumimoji="0" lang="en-US" sz="10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06463"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4706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06400" y="696913"/>
            <a:ext cx="6197600" cy="3486150"/>
          </a:xfrm>
          <a:ln/>
        </p:spPr>
      </p:sp>
      <p:sp>
        <p:nvSpPr>
          <p:cNvPr id="70659" name="Notes Placeholder 2"/>
          <p:cNvSpPr>
            <a:spLocks noGrp="1"/>
          </p:cNvSpPr>
          <p:nvPr>
            <p:ph type="body" idx="1"/>
          </p:nvPr>
        </p:nvSpPr>
        <p:spPr>
          <a:xfrm>
            <a:off x="599532" y="4450056"/>
            <a:ext cx="5881968" cy="251370"/>
          </a:xfrm>
          <a:noFill/>
        </p:spPr>
        <p:txBody>
          <a:bodyPr/>
          <a:lstStyle/>
          <a:p>
            <a:endParaRPr lang="en-GB"/>
          </a:p>
        </p:txBody>
      </p:sp>
      <p:sp>
        <p:nvSpPr>
          <p:cNvPr id="70660" name="Slide Number Placeholder 3"/>
          <p:cNvSpPr>
            <a:spLocks noGrp="1"/>
          </p:cNvSpPr>
          <p:nvPr>
            <p:ph type="sldNum" sz="quarter" idx="5"/>
          </p:nvPr>
        </p:nvSpPr>
        <p:spPr>
          <a:xfrm>
            <a:off x="3970938" y="8829966"/>
            <a:ext cx="3037840" cy="464820"/>
          </a:xfrm>
          <a:prstGeom prst="rect">
            <a:avLst/>
          </a:prstGeom>
          <a:noFill/>
          <a:ln>
            <a:miter lim="800000"/>
            <a:headEnd/>
            <a:tailEnd/>
          </a:ln>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7D8A4234-2107-40D5-9C4F-86DFCC99C3A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2927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406400" y="696913"/>
            <a:ext cx="6197600" cy="3486150"/>
          </a:xfrm>
          <a:ln/>
        </p:spPr>
      </p:sp>
      <p:sp>
        <p:nvSpPr>
          <p:cNvPr id="72707" name="Notes Placeholder 2"/>
          <p:cNvSpPr>
            <a:spLocks noGrp="1"/>
          </p:cNvSpPr>
          <p:nvPr>
            <p:ph type="body" idx="1"/>
          </p:nvPr>
        </p:nvSpPr>
        <p:spPr>
          <a:xfrm>
            <a:off x="599532" y="4450056"/>
            <a:ext cx="5881968" cy="251370"/>
          </a:xfrm>
          <a:noFill/>
        </p:spPr>
        <p:txBody>
          <a:bodyPr/>
          <a:lstStyle/>
          <a:p>
            <a:endParaRPr lang="en-GB"/>
          </a:p>
        </p:txBody>
      </p:sp>
      <p:sp>
        <p:nvSpPr>
          <p:cNvPr id="72708" name="Slide Number Placeholder 3"/>
          <p:cNvSpPr>
            <a:spLocks noGrp="1"/>
          </p:cNvSpPr>
          <p:nvPr>
            <p:ph type="sldNum" sz="quarter" idx="5"/>
          </p:nvPr>
        </p:nvSpPr>
        <p:spPr>
          <a:xfrm>
            <a:off x="3970938" y="8829966"/>
            <a:ext cx="3037840" cy="464820"/>
          </a:xfrm>
          <a:prstGeom prst="rect">
            <a:avLst/>
          </a:prstGeom>
          <a:noFill/>
          <a:ln>
            <a:miter lim="800000"/>
            <a:headEnd/>
            <a:tailEnd/>
          </a:ln>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652637C-EC93-4C5F-BFE6-93E11D44C58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47034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69900" y="717550"/>
            <a:ext cx="6140450" cy="3454400"/>
          </a:xfrm>
          <a:ln/>
        </p:spPr>
      </p:sp>
      <p:sp>
        <p:nvSpPr>
          <p:cNvPr id="60419" name="Notes Placeholder 2"/>
          <p:cNvSpPr>
            <a:spLocks noGrp="1"/>
          </p:cNvSpPr>
          <p:nvPr>
            <p:ph type="body" idx="1"/>
          </p:nvPr>
        </p:nvSpPr>
        <p:spPr>
          <a:xfrm>
            <a:off x="951186" y="4385796"/>
            <a:ext cx="5089673" cy="250497"/>
          </a:xfrm>
          <a:noFill/>
        </p:spPr>
        <p:txBody>
          <a:bodyPr lIns="91827" tIns="45915" rIns="91827" bIns="45915"/>
          <a:lstStyle/>
          <a:p>
            <a:pPr eaLnBrk="1" hangingPunct="1">
              <a:spcBef>
                <a:spcPct val="0"/>
              </a:spcBef>
            </a:pPr>
            <a:endParaRPr lang="en-GB"/>
          </a:p>
        </p:txBody>
      </p:sp>
      <p:sp>
        <p:nvSpPr>
          <p:cNvPr id="60420" name="Slide Number Placeholder 3"/>
          <p:cNvSpPr txBox="1">
            <a:spLocks noGrp="1"/>
          </p:cNvSpPr>
          <p:nvPr/>
        </p:nvSpPr>
        <p:spPr bwMode="auto">
          <a:xfrm>
            <a:off x="3976620" y="8842954"/>
            <a:ext cx="3015423" cy="432634"/>
          </a:xfrm>
          <a:prstGeom prst="rect">
            <a:avLst/>
          </a:prstGeom>
          <a:noFill/>
          <a:ln w="9525">
            <a:noFill/>
            <a:miter lim="800000"/>
            <a:headEnd/>
            <a:tailEnd/>
          </a:ln>
        </p:spPr>
        <p:txBody>
          <a:bodyPr lIns="91827" tIns="45915" rIns="91827" bIns="45915" anchor="b"/>
          <a:lstStyle/>
          <a:p>
            <a:pPr marL="0" marR="0" lvl="0" indent="0" algn="r" defTabSz="917575" rtl="0" eaLnBrk="0" fontAlgn="base" latinLnBrk="0" hangingPunct="0">
              <a:lnSpc>
                <a:spcPct val="100000"/>
              </a:lnSpc>
              <a:spcBef>
                <a:spcPct val="0"/>
              </a:spcBef>
              <a:spcAft>
                <a:spcPct val="0"/>
              </a:spcAft>
              <a:buClrTx/>
              <a:buSzTx/>
              <a:buFontTx/>
              <a:buNone/>
              <a:tabLst/>
              <a:defRPr/>
            </a:pPr>
            <a:fld id="{1E0ABD09-EE95-4545-999E-35E8688D6128}" type="slidenum">
              <a:rPr kumimoji="0" lang="de-DE" sz="1200" b="0" i="0" u="none" strike="noStrike" kern="1200" cap="none" spc="0" normalizeH="0" baseline="0" noProof="0" smtClean="0">
                <a:ln>
                  <a:noFill/>
                </a:ln>
                <a:solidFill>
                  <a:srgbClr val="000000"/>
                </a:solidFill>
                <a:effectLst/>
                <a:uLnTx/>
                <a:uFillTx/>
                <a:latin typeface="News Gothic MT" pitchFamily="34" charset="0"/>
                <a:ea typeface="+mn-ea"/>
                <a:cs typeface="Arial" pitchFamily="34" charset="0"/>
              </a:rPr>
              <a:pPr marL="0" marR="0" lvl="0" indent="0" algn="r" defTabSz="917575" rtl="0" eaLnBrk="0" fontAlgn="base" latinLnBrk="0" hangingPunct="0">
                <a:lnSpc>
                  <a:spcPct val="100000"/>
                </a:lnSpc>
                <a:spcBef>
                  <a:spcPct val="0"/>
                </a:spcBef>
                <a:spcAft>
                  <a:spcPct val="0"/>
                </a:spcAft>
                <a:buClrTx/>
                <a:buSzTx/>
                <a:buFontTx/>
                <a:buNone/>
                <a:tabLst/>
                <a:defRPr/>
              </a:pPr>
              <a:t>28</a:t>
            </a:fld>
            <a:endParaRPr kumimoji="0" lang="de-DE" sz="1200" b="0" i="0" u="none" strike="noStrike" kern="1200" cap="none" spc="0" normalizeH="0" baseline="0" noProof="0">
              <a:ln>
                <a:noFill/>
              </a:ln>
              <a:solidFill>
                <a:srgbClr val="000000"/>
              </a:solidFill>
              <a:effectLst/>
              <a:uLnTx/>
              <a:uFillTx/>
              <a:latin typeface="News Gothic MT" pitchFamily="34" charset="0"/>
              <a:ea typeface="+mn-ea"/>
              <a:cs typeface="Arial" pitchFamily="34" charset="0"/>
            </a:endParaRPr>
          </a:p>
        </p:txBody>
      </p:sp>
    </p:spTree>
    <p:extLst>
      <p:ext uri="{BB962C8B-B14F-4D97-AF65-F5344CB8AC3E}">
        <p14:creationId xmlns:p14="http://schemas.microsoft.com/office/powerpoint/2010/main" val="3341210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406400" y="696913"/>
            <a:ext cx="6197600" cy="3486150"/>
          </a:xfrm>
          <a:ln/>
        </p:spPr>
      </p:sp>
      <p:sp>
        <p:nvSpPr>
          <p:cNvPr id="141315" name="Notes Placeholder 2"/>
          <p:cNvSpPr>
            <a:spLocks noGrp="1"/>
          </p:cNvSpPr>
          <p:nvPr>
            <p:ph type="body" idx="1"/>
          </p:nvPr>
        </p:nvSpPr>
        <p:spPr>
          <a:xfrm>
            <a:off x="598806" y="4450130"/>
            <a:ext cx="5882569" cy="2519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cs typeface="Arial" charset="0"/>
            </a:endParaRPr>
          </a:p>
        </p:txBody>
      </p:sp>
      <p:sp>
        <p:nvSpPr>
          <p:cNvPr id="141316" name="Slide Number Placeholder 3"/>
          <p:cNvSpPr>
            <a:spLocks noGrp="1"/>
          </p:cNvSpPr>
          <p:nvPr>
            <p:ph type="sldNum" sz="quarter" idx="4294967295"/>
          </p:nvPr>
        </p:nvSpPr>
        <p:spPr bwMode="auto">
          <a:xfrm>
            <a:off x="3970938" y="8828924"/>
            <a:ext cx="3037840" cy="4659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1100">
                <a:solidFill>
                  <a:schemeClr val="tx1"/>
                </a:solidFill>
                <a:latin typeface="News Gothic MT" pitchFamily="34" charset="0"/>
              </a:defRPr>
            </a:lvl1pPr>
            <a:lvl2pPr marL="742950" indent="-285750" eaLnBrk="0" hangingPunct="0">
              <a:spcBef>
                <a:spcPct val="30000"/>
              </a:spcBef>
              <a:buFont typeface="News Gothic MT" pitchFamily="34" charset="0"/>
              <a:buChar char="–"/>
              <a:defRPr sz="1100">
                <a:solidFill>
                  <a:schemeClr val="tx1"/>
                </a:solidFill>
                <a:latin typeface="News Gothic MT" pitchFamily="34" charset="0"/>
              </a:defRPr>
            </a:lvl2pPr>
            <a:lvl3pPr marL="1143000" indent="-228600" eaLnBrk="0" hangingPunct="0">
              <a:spcBef>
                <a:spcPct val="30000"/>
              </a:spcBef>
              <a:buFont typeface="News Gothic MT" pitchFamily="34" charset="0"/>
              <a:buChar char="–"/>
              <a:defRPr sz="1100">
                <a:solidFill>
                  <a:schemeClr val="tx1"/>
                </a:solidFill>
                <a:latin typeface="News Gothic MT" pitchFamily="34" charset="0"/>
              </a:defRPr>
            </a:lvl3pPr>
            <a:lvl4pPr marL="1600200" indent="-228600" eaLnBrk="0" hangingPunct="0">
              <a:spcBef>
                <a:spcPct val="30000"/>
              </a:spcBef>
              <a:buFont typeface="News Gothic MT" pitchFamily="34" charset="0"/>
              <a:buChar char="–"/>
              <a:defRPr sz="1100">
                <a:solidFill>
                  <a:schemeClr val="tx1"/>
                </a:solidFill>
                <a:latin typeface="News Gothic MT" pitchFamily="34" charset="0"/>
              </a:defRPr>
            </a:lvl4pPr>
            <a:lvl5pPr marL="2057400" indent="-228600" eaLnBrk="0" hangingPunct="0">
              <a:spcBef>
                <a:spcPct val="30000"/>
              </a:spcBef>
              <a:buFont typeface="News Gothic MT" pitchFamily="34" charset="0"/>
              <a:buChar char="–"/>
              <a:defRPr sz="1100">
                <a:solidFill>
                  <a:schemeClr val="tx1"/>
                </a:solidFill>
                <a:latin typeface="News Gothic MT" pitchFamily="34" charset="0"/>
              </a:defRPr>
            </a:lvl5pPr>
            <a:lvl6pPr marL="2514600" indent="-228600" eaLnBrk="0" fontAlgn="base" hangingPunct="0">
              <a:spcBef>
                <a:spcPct val="30000"/>
              </a:spcBef>
              <a:spcAft>
                <a:spcPct val="0"/>
              </a:spcAft>
              <a:buFont typeface="News Gothic MT" pitchFamily="34" charset="0"/>
              <a:buChar char="–"/>
              <a:defRPr sz="1100">
                <a:solidFill>
                  <a:schemeClr val="tx1"/>
                </a:solidFill>
                <a:latin typeface="News Gothic MT" pitchFamily="34" charset="0"/>
              </a:defRPr>
            </a:lvl6pPr>
            <a:lvl7pPr marL="2971800" indent="-228600" eaLnBrk="0" fontAlgn="base" hangingPunct="0">
              <a:spcBef>
                <a:spcPct val="30000"/>
              </a:spcBef>
              <a:spcAft>
                <a:spcPct val="0"/>
              </a:spcAft>
              <a:buFont typeface="News Gothic MT" pitchFamily="34" charset="0"/>
              <a:buChar char="–"/>
              <a:defRPr sz="1100">
                <a:solidFill>
                  <a:schemeClr val="tx1"/>
                </a:solidFill>
                <a:latin typeface="News Gothic MT" pitchFamily="34" charset="0"/>
              </a:defRPr>
            </a:lvl7pPr>
            <a:lvl8pPr marL="3429000" indent="-228600" eaLnBrk="0" fontAlgn="base" hangingPunct="0">
              <a:spcBef>
                <a:spcPct val="30000"/>
              </a:spcBef>
              <a:spcAft>
                <a:spcPct val="0"/>
              </a:spcAft>
              <a:buFont typeface="News Gothic MT" pitchFamily="34" charset="0"/>
              <a:buChar char="–"/>
              <a:defRPr sz="1100">
                <a:solidFill>
                  <a:schemeClr val="tx1"/>
                </a:solidFill>
                <a:latin typeface="News Gothic MT" pitchFamily="34" charset="0"/>
              </a:defRPr>
            </a:lvl8pPr>
            <a:lvl9pPr marL="3886200" indent="-228600" eaLnBrk="0" fontAlgn="base" hangingPunct="0">
              <a:spcBef>
                <a:spcPct val="30000"/>
              </a:spcBef>
              <a:spcAft>
                <a:spcPct val="0"/>
              </a:spcAft>
              <a:buFont typeface="News Gothic MT" pitchFamily="34" charset="0"/>
              <a:buChar char="–"/>
              <a:defRPr sz="1100">
                <a:solidFill>
                  <a:schemeClr val="tx1"/>
                </a:solidFill>
                <a:latin typeface="News Gothic MT"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4C9A1FBC-D2C2-4080-B4D5-4CBC1EAB0016}" type="slidenum">
              <a:rPr kumimoji="0" lang="en-US" altLang="en-US" sz="1200" b="1" i="0" u="none" strike="noStrike" kern="1200" cap="none" spc="0" normalizeH="0" baseline="0" noProof="0">
                <a:ln>
                  <a:noFill/>
                </a:ln>
                <a:solidFill>
                  <a:prstClr val="black"/>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29</a:t>
            </a:fld>
            <a:endParaRPr kumimoji="0" lang="en-US" altLang="en-US" sz="12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68022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406400" y="696913"/>
            <a:ext cx="6197600"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GB" sz="1100" dirty="0"/>
              <a:t>Ten possible consequences of hypoglycaemia in patients with diabetes are listed in this slide, these include:</a:t>
            </a:r>
          </a:p>
          <a:p>
            <a:pPr eaLnBrk="1" hangingPunct="1">
              <a:lnSpc>
                <a:spcPct val="90000"/>
              </a:lnSpc>
              <a:spcBef>
                <a:spcPct val="0"/>
              </a:spcBef>
              <a:buFont typeface="Calibri" pitchFamily="34" charset="0"/>
              <a:buAutoNum type="arabicPeriod"/>
            </a:pPr>
            <a:r>
              <a:rPr lang="en-GB" sz="1100" dirty="0"/>
              <a:t>Increased risk of dementia</a:t>
            </a:r>
            <a:r>
              <a:rPr lang="en-GB" sz="1100" baseline="30000" dirty="0"/>
              <a:t>1</a:t>
            </a:r>
          </a:p>
          <a:p>
            <a:pPr eaLnBrk="1" hangingPunct="1">
              <a:lnSpc>
                <a:spcPct val="90000"/>
              </a:lnSpc>
              <a:spcBef>
                <a:spcPct val="0"/>
              </a:spcBef>
              <a:buFont typeface="Calibri" pitchFamily="34" charset="0"/>
              <a:buAutoNum type="arabicPeriod"/>
            </a:pPr>
            <a:r>
              <a:rPr lang="en-GB" sz="1100" dirty="0"/>
              <a:t>Death</a:t>
            </a:r>
            <a:r>
              <a:rPr lang="en-GB" sz="1100" baseline="30000" dirty="0"/>
              <a:t>2,3</a:t>
            </a:r>
            <a:endParaRPr lang="en-GB" sz="1100" dirty="0"/>
          </a:p>
          <a:p>
            <a:pPr eaLnBrk="1" hangingPunct="1">
              <a:lnSpc>
                <a:spcPct val="90000"/>
              </a:lnSpc>
              <a:spcBef>
                <a:spcPct val="0"/>
              </a:spcBef>
              <a:buFont typeface="Calibri" pitchFamily="34" charset="0"/>
              <a:buAutoNum type="arabicPeriod"/>
            </a:pPr>
            <a:r>
              <a:rPr lang="en-GB" sz="1100" dirty="0"/>
              <a:t>Loss of consciousness</a:t>
            </a:r>
            <a:r>
              <a:rPr lang="en-GB" sz="1100" baseline="30000" dirty="0"/>
              <a:t>3</a:t>
            </a:r>
            <a:endParaRPr lang="en-GB" sz="1100" dirty="0"/>
          </a:p>
          <a:p>
            <a:pPr eaLnBrk="1" hangingPunct="1">
              <a:lnSpc>
                <a:spcPct val="90000"/>
              </a:lnSpc>
              <a:spcBef>
                <a:spcPct val="0"/>
              </a:spcBef>
              <a:buFont typeface="Calibri" pitchFamily="34" charset="0"/>
              <a:buAutoNum type="arabicPeriod"/>
            </a:pPr>
            <a:r>
              <a:rPr lang="en-GB" sz="1100" dirty="0"/>
              <a:t>Coma</a:t>
            </a:r>
            <a:r>
              <a:rPr lang="en-GB" sz="1100" baseline="30000" dirty="0"/>
              <a:t>3</a:t>
            </a:r>
          </a:p>
          <a:p>
            <a:pPr eaLnBrk="1" hangingPunct="1">
              <a:lnSpc>
                <a:spcPct val="90000"/>
              </a:lnSpc>
              <a:spcBef>
                <a:spcPct val="0"/>
              </a:spcBef>
              <a:buFont typeface="Calibri" pitchFamily="34" charset="0"/>
              <a:buAutoNum type="arabicPeriod"/>
            </a:pPr>
            <a:r>
              <a:rPr lang="en-GB" sz="1100" dirty="0"/>
              <a:t>Increased risk of seizures</a:t>
            </a:r>
            <a:r>
              <a:rPr lang="en-GB" sz="1100" baseline="30000" dirty="0"/>
              <a:t>3</a:t>
            </a:r>
            <a:endParaRPr lang="en-GB" sz="1100" dirty="0"/>
          </a:p>
          <a:p>
            <a:pPr eaLnBrk="1" hangingPunct="1">
              <a:lnSpc>
                <a:spcPct val="90000"/>
              </a:lnSpc>
              <a:spcBef>
                <a:spcPct val="0"/>
              </a:spcBef>
              <a:buFont typeface="Calibri" pitchFamily="34" charset="0"/>
              <a:buAutoNum type="arabicPeriod"/>
            </a:pPr>
            <a:r>
              <a:rPr lang="en-GB" sz="1100" dirty="0"/>
              <a:t>Cardiovascular complications</a:t>
            </a:r>
            <a:r>
              <a:rPr lang="en-GB" sz="1100" baseline="30000" dirty="0"/>
              <a:t>3</a:t>
            </a:r>
            <a:endParaRPr lang="en-GB" sz="1100" dirty="0"/>
          </a:p>
          <a:p>
            <a:pPr eaLnBrk="1" hangingPunct="1">
              <a:lnSpc>
                <a:spcPct val="90000"/>
              </a:lnSpc>
              <a:spcBef>
                <a:spcPct val="0"/>
              </a:spcBef>
              <a:buFont typeface="Calibri" pitchFamily="34" charset="0"/>
              <a:buAutoNum type="arabicPeriod"/>
            </a:pPr>
            <a:r>
              <a:rPr lang="en-GB" sz="1100" dirty="0"/>
              <a:t>Costs incurred due to </a:t>
            </a:r>
            <a:r>
              <a:rPr lang="en-GB" sz="1100" dirty="0" err="1"/>
              <a:t>hospitalization</a:t>
            </a:r>
            <a:r>
              <a:rPr lang="en-GB" sz="1100" baseline="30000" dirty="0" err="1"/>
              <a:t>4</a:t>
            </a:r>
            <a:endParaRPr lang="en-GB" sz="1100" dirty="0"/>
          </a:p>
          <a:p>
            <a:pPr eaLnBrk="1" hangingPunct="1">
              <a:lnSpc>
                <a:spcPct val="90000"/>
              </a:lnSpc>
              <a:spcBef>
                <a:spcPct val="0"/>
              </a:spcBef>
              <a:buFont typeface="Calibri" pitchFamily="34" charset="0"/>
              <a:buAutoNum type="arabicPeriod"/>
            </a:pPr>
            <a:r>
              <a:rPr lang="en-GB" sz="1100" dirty="0"/>
              <a:t>Weight gain by defensive eating in order to prevent hypoglycaemia</a:t>
            </a:r>
            <a:r>
              <a:rPr lang="en-GB" sz="1100" baseline="30000" dirty="0"/>
              <a:t>5</a:t>
            </a:r>
            <a:endParaRPr lang="en-GB" sz="1100" dirty="0"/>
          </a:p>
          <a:p>
            <a:pPr eaLnBrk="1" hangingPunct="1">
              <a:lnSpc>
                <a:spcPct val="90000"/>
              </a:lnSpc>
              <a:spcBef>
                <a:spcPct val="0"/>
              </a:spcBef>
              <a:buFont typeface="Calibri" pitchFamily="34" charset="0"/>
              <a:buAutoNum type="arabicPeriod"/>
            </a:pPr>
            <a:r>
              <a:rPr lang="en-GB" sz="1100" dirty="0"/>
              <a:t>Increased risk of car accidents</a:t>
            </a:r>
            <a:r>
              <a:rPr lang="en-GB" sz="1100" baseline="30000" dirty="0"/>
              <a:t>6</a:t>
            </a:r>
          </a:p>
          <a:p>
            <a:pPr eaLnBrk="1" hangingPunct="1">
              <a:lnSpc>
                <a:spcPct val="90000"/>
              </a:lnSpc>
              <a:spcBef>
                <a:spcPct val="0"/>
              </a:spcBef>
              <a:buFont typeface="Calibri" pitchFamily="34" charset="0"/>
              <a:buAutoNum type="arabicPeriod"/>
            </a:pPr>
            <a:r>
              <a:rPr lang="en-GB" sz="1100" dirty="0"/>
              <a:t> Reduced quality of life</a:t>
            </a:r>
            <a:r>
              <a:rPr lang="en-GB" sz="1100" baseline="30000" dirty="0"/>
              <a:t>7</a:t>
            </a:r>
          </a:p>
          <a:p>
            <a:pPr eaLnBrk="1" hangingPunct="1">
              <a:lnSpc>
                <a:spcPct val="90000"/>
              </a:lnSpc>
              <a:spcBef>
                <a:spcPct val="0"/>
              </a:spcBef>
            </a:pPr>
            <a:endParaRPr lang="en-GB" sz="1100" baseline="30000" dirty="0"/>
          </a:p>
          <a:p>
            <a:pPr eaLnBrk="1" hangingPunct="1">
              <a:lnSpc>
                <a:spcPct val="90000"/>
              </a:lnSpc>
              <a:spcBef>
                <a:spcPct val="0"/>
              </a:spcBef>
            </a:pPr>
            <a:r>
              <a:rPr lang="en-GB" sz="1100" b="1" dirty="0"/>
              <a:t>References:</a:t>
            </a:r>
          </a:p>
          <a:p>
            <a:pPr eaLnBrk="1" hangingPunct="1">
              <a:lnSpc>
                <a:spcPct val="90000"/>
              </a:lnSpc>
              <a:spcBef>
                <a:spcPct val="0"/>
              </a:spcBef>
              <a:buFont typeface="Calibri" pitchFamily="34" charset="0"/>
              <a:buAutoNum type="arabicPeriod"/>
            </a:pPr>
            <a:r>
              <a:rPr lang="en-GB" sz="1100" dirty="0" err="1"/>
              <a:t>Whitmer</a:t>
            </a:r>
            <a:r>
              <a:rPr lang="en-GB" sz="1100" dirty="0"/>
              <a:t> RA et al. JAMA 2009;301:1565–72</a:t>
            </a:r>
            <a:endParaRPr lang="en-GB" sz="1100" baseline="30000" dirty="0"/>
          </a:p>
          <a:p>
            <a:pPr eaLnBrk="1" hangingPunct="1">
              <a:lnSpc>
                <a:spcPct val="90000"/>
              </a:lnSpc>
              <a:spcBef>
                <a:spcPct val="0"/>
              </a:spcBef>
              <a:buFont typeface="Calibri" pitchFamily="34" charset="0"/>
              <a:buAutoNum type="arabicPeriod"/>
            </a:pPr>
            <a:r>
              <a:rPr lang="en-GB" sz="1100" dirty="0"/>
              <a:t>Bonds DE et al. BMJ 2010;340:b4909</a:t>
            </a:r>
          </a:p>
          <a:p>
            <a:pPr eaLnBrk="1" hangingPunct="1">
              <a:lnSpc>
                <a:spcPct val="90000"/>
              </a:lnSpc>
              <a:spcBef>
                <a:spcPct val="0"/>
              </a:spcBef>
              <a:buFont typeface="Calibri" pitchFamily="34" charset="0"/>
              <a:buAutoNum type="arabicPeriod"/>
            </a:pPr>
            <a:r>
              <a:rPr lang="en-GB" sz="1100" dirty="0"/>
              <a:t>Barnett AH. </a:t>
            </a:r>
            <a:r>
              <a:rPr lang="en-GB" sz="1100" dirty="0" err="1"/>
              <a:t>Curr</a:t>
            </a:r>
            <a:r>
              <a:rPr lang="en-GB" sz="1100" dirty="0"/>
              <a:t> Med Res </a:t>
            </a:r>
            <a:r>
              <a:rPr lang="en-GB" sz="1100" dirty="0" err="1"/>
              <a:t>Opin</a:t>
            </a:r>
            <a:r>
              <a:rPr lang="en-GB" sz="1100" dirty="0"/>
              <a:t> 2010;26:1333–42</a:t>
            </a:r>
          </a:p>
          <a:p>
            <a:pPr eaLnBrk="1" hangingPunct="1">
              <a:lnSpc>
                <a:spcPct val="90000"/>
              </a:lnSpc>
              <a:spcBef>
                <a:spcPct val="0"/>
              </a:spcBef>
              <a:buFont typeface="Calibri" pitchFamily="34" charset="0"/>
              <a:buAutoNum type="arabicPeriod"/>
            </a:pPr>
            <a:r>
              <a:rPr lang="en-GB" sz="1100" dirty="0" err="1"/>
              <a:t>Jönsson</a:t>
            </a:r>
            <a:r>
              <a:rPr lang="en-GB" sz="1100" dirty="0"/>
              <a:t> L et al. Value Health 2006;9:193–8</a:t>
            </a:r>
          </a:p>
          <a:p>
            <a:pPr eaLnBrk="1" hangingPunct="1">
              <a:lnSpc>
                <a:spcPct val="90000"/>
              </a:lnSpc>
              <a:spcBef>
                <a:spcPct val="0"/>
              </a:spcBef>
              <a:buFont typeface="Calibri" pitchFamily="34" charset="0"/>
              <a:buAutoNum type="arabicPeriod"/>
            </a:pPr>
            <a:r>
              <a:rPr lang="en-GB" sz="1100" dirty="0"/>
              <a:t>Foley JE et al. </a:t>
            </a:r>
            <a:r>
              <a:rPr lang="en-GB" sz="1100" dirty="0" err="1"/>
              <a:t>Vasc</a:t>
            </a:r>
            <a:r>
              <a:rPr lang="en-GB" sz="1100" dirty="0"/>
              <a:t> Health Risk </a:t>
            </a:r>
            <a:r>
              <a:rPr lang="en-GB" sz="1100" dirty="0" err="1"/>
              <a:t>Manag</a:t>
            </a:r>
            <a:r>
              <a:rPr lang="en-GB" sz="1100" dirty="0"/>
              <a:t> 2010;6:541–8</a:t>
            </a:r>
          </a:p>
          <a:p>
            <a:pPr eaLnBrk="1" hangingPunct="1">
              <a:lnSpc>
                <a:spcPct val="90000"/>
              </a:lnSpc>
              <a:spcBef>
                <a:spcPct val="0"/>
              </a:spcBef>
              <a:buFont typeface="Calibri" pitchFamily="34" charset="0"/>
              <a:buAutoNum type="arabicPeriod"/>
            </a:pPr>
            <a:r>
              <a:rPr lang="en-GB" sz="1100" dirty="0" err="1"/>
              <a:t>Begg</a:t>
            </a:r>
            <a:r>
              <a:rPr lang="en-GB" sz="1100" dirty="0"/>
              <a:t> IS et al. Can J Diabetes 2003;27:128–40</a:t>
            </a:r>
          </a:p>
          <a:p>
            <a:pPr eaLnBrk="1" hangingPunct="1">
              <a:lnSpc>
                <a:spcPct val="90000"/>
              </a:lnSpc>
              <a:spcBef>
                <a:spcPct val="0"/>
              </a:spcBef>
              <a:buFont typeface="Calibri" pitchFamily="34" charset="0"/>
              <a:buAutoNum type="arabicPeriod"/>
            </a:pPr>
            <a:r>
              <a:rPr lang="en-GB" sz="1100" dirty="0"/>
              <a:t>McEwan P et al. Diabetes </a:t>
            </a:r>
            <a:r>
              <a:rPr lang="en-GB" sz="1100" dirty="0" err="1"/>
              <a:t>Obes</a:t>
            </a:r>
            <a:r>
              <a:rPr lang="en-GB" sz="1100" dirty="0"/>
              <a:t> </a:t>
            </a:r>
            <a:r>
              <a:rPr lang="en-GB" sz="1100" dirty="0" err="1"/>
              <a:t>Metab</a:t>
            </a:r>
            <a:r>
              <a:rPr lang="en-GB" sz="1100" dirty="0"/>
              <a:t> 2010;12:431–6</a:t>
            </a:r>
          </a:p>
          <a:p>
            <a:pPr eaLnBrk="1" hangingPunct="1">
              <a:lnSpc>
                <a:spcPct val="90000"/>
              </a:lnSpc>
              <a:spcBef>
                <a:spcPct val="0"/>
              </a:spcBef>
            </a:pPr>
            <a:endParaRPr lang="en-GB" sz="1100" dirty="0"/>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6FC20D82-7C7F-4D5A-8D1C-A6D27FC665C3}"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794887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txBox="1">
            <a:spLocks noGrp="1" noChangeArrowheads="1"/>
          </p:cNvSpPr>
          <p:nvPr/>
        </p:nvSpPr>
        <p:spPr bwMode="auto">
          <a:xfrm>
            <a:off x="3971796" y="8831060"/>
            <a:ext cx="3036967" cy="46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9" tIns="45779" rIns="91559" bIns="45779" anchor="b"/>
          <a:lstStyle>
            <a:lvl1pPr>
              <a:defRPr sz="4000" b="1">
                <a:solidFill>
                  <a:schemeClr val="tx1"/>
                </a:solidFill>
                <a:latin typeface="Arial" pitchFamily="34" charset="0"/>
                <a:cs typeface="Arial" pitchFamily="34" charset="0"/>
              </a:defRPr>
            </a:lvl1pPr>
            <a:lvl2pPr marL="742950" indent="-285750">
              <a:defRPr sz="4000" b="1">
                <a:solidFill>
                  <a:schemeClr val="tx1"/>
                </a:solidFill>
                <a:latin typeface="Arial" pitchFamily="34" charset="0"/>
                <a:cs typeface="Arial" pitchFamily="34" charset="0"/>
              </a:defRPr>
            </a:lvl2pPr>
            <a:lvl3pPr marL="1143000" indent="-228600">
              <a:defRPr sz="4000" b="1">
                <a:solidFill>
                  <a:schemeClr val="tx1"/>
                </a:solidFill>
                <a:latin typeface="Arial" pitchFamily="34" charset="0"/>
                <a:cs typeface="Arial" pitchFamily="34" charset="0"/>
              </a:defRPr>
            </a:lvl3pPr>
            <a:lvl4pPr marL="1600200" indent="-228600">
              <a:defRPr sz="4000" b="1">
                <a:solidFill>
                  <a:schemeClr val="tx1"/>
                </a:solidFill>
                <a:latin typeface="Arial" pitchFamily="34" charset="0"/>
                <a:cs typeface="Arial" pitchFamily="34" charset="0"/>
              </a:defRPr>
            </a:lvl4pPr>
            <a:lvl5pPr marL="2057400" indent="-228600">
              <a:defRPr sz="40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4000" b="1">
                <a:solidFill>
                  <a:schemeClr val="tx1"/>
                </a:solidFill>
                <a:latin typeface="Arial" pitchFamily="34" charset="0"/>
                <a:cs typeface="Arial"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FD302A98-13B4-48D4-B0AD-6C7753EAD48F}" type="slidenum">
              <a:rPr kumimoji="0" lang="en-US" sz="1200" b="1"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36</a:t>
            </a:fld>
            <a:endParaRPr kumimoji="0" lang="en-US" sz="1200" b="1"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32451" name="Rectangle 2"/>
          <p:cNvSpPr>
            <a:spLocks noGrp="1" noRot="1" noChangeAspect="1" noChangeArrowheads="1" noTextEdit="1"/>
          </p:cNvSpPr>
          <p:nvPr>
            <p:ph type="sldImg"/>
          </p:nvPr>
        </p:nvSpPr>
        <p:spPr>
          <a:xfrm>
            <a:off x="407988" y="696913"/>
            <a:ext cx="6197600" cy="3486150"/>
          </a:xfrm>
          <a:ln/>
        </p:spPr>
      </p:sp>
      <p:sp>
        <p:nvSpPr>
          <p:cNvPr id="7" name="Rectangle 3"/>
          <p:cNvSpPr>
            <a:spLocks noGrp="1" noChangeArrowheads="1"/>
          </p:cNvSpPr>
          <p:nvPr>
            <p:ph type="body" idx="3"/>
          </p:nvPr>
        </p:nvSpPr>
        <p:spPr>
          <a:xfrm>
            <a:off x="700714" y="4327816"/>
            <a:ext cx="5608975" cy="5447383"/>
          </a:xfrm>
          <a:ln/>
        </p:spPr>
        <p:txBody>
          <a:bodyPr lIns="92102" tIns="46051" rIns="92102" bIns="46051"/>
          <a:lstStyle/>
          <a:p>
            <a:pPr marL="141486" indent="-141486" eaLnBrk="1" hangingPunct="1">
              <a:buFontTx/>
              <a:buNone/>
              <a:defRPr/>
            </a:pPr>
            <a:r>
              <a:rPr lang="en-US" sz="1000" b="1" dirty="0"/>
              <a:t>Synergy between </a:t>
            </a:r>
            <a:r>
              <a:rPr lang="en-US" sz="1000" b="1" dirty="0" err="1"/>
              <a:t>Vildagliptin</a:t>
            </a:r>
            <a:r>
              <a:rPr lang="en-US" sz="1000" b="1" dirty="0"/>
              <a:t> and Metformin on Prandial GLP-1</a:t>
            </a:r>
            <a:endParaRPr lang="en-US" sz="1000" dirty="0"/>
          </a:p>
          <a:p>
            <a:pPr marL="141486" indent="-141486" eaLnBrk="1" hangingPunct="1">
              <a:defRPr/>
            </a:pPr>
            <a:r>
              <a:rPr lang="en-US" sz="1000" dirty="0"/>
              <a:t>Several studies have shown that the </a:t>
            </a:r>
            <a:r>
              <a:rPr lang="en-US" sz="1000" dirty="0" err="1"/>
              <a:t>dipeptidase</a:t>
            </a:r>
            <a:r>
              <a:rPr lang="en-US" sz="1000" dirty="0"/>
              <a:t> </a:t>
            </a:r>
            <a:r>
              <a:rPr lang="en-US" sz="1000" dirty="0" err="1"/>
              <a:t>peptidyl-4</a:t>
            </a:r>
            <a:r>
              <a:rPr lang="en-US" sz="1000" dirty="0"/>
              <a:t> (DPP-4) inhibitor </a:t>
            </a:r>
            <a:r>
              <a:rPr lang="en-US" sz="1000" dirty="0" err="1"/>
              <a:t>vildagliptin</a:t>
            </a:r>
            <a:r>
              <a:rPr lang="en-US" sz="1000" dirty="0"/>
              <a:t> leads to a</a:t>
            </a:r>
            <a:br>
              <a:rPr lang="en-US" sz="1000" dirty="0"/>
            </a:br>
            <a:r>
              <a:rPr lang="en-US" sz="1000" dirty="0"/>
              <a:t>2- to 4-fold increase of active </a:t>
            </a:r>
            <a:r>
              <a:rPr lang="en-US" sz="1000" dirty="0" err="1"/>
              <a:t>incretin</a:t>
            </a:r>
            <a:r>
              <a:rPr lang="en-US" sz="1000" dirty="0"/>
              <a:t> hormones </a:t>
            </a:r>
            <a:r>
              <a:rPr lang="en-GB" altLang="ko-KR" sz="1000" dirty="0">
                <a:ea typeface="Gulim" pitchFamily="34" charset="-127"/>
              </a:rPr>
              <a:t>glucagon-like peptide-1</a:t>
            </a:r>
            <a:r>
              <a:rPr lang="en-US" altLang="ko-KR" sz="1000" dirty="0">
                <a:ea typeface="Gulim" pitchFamily="34" charset="-127"/>
              </a:rPr>
              <a:t> (</a:t>
            </a:r>
            <a:r>
              <a:rPr lang="en-US" sz="1000" dirty="0"/>
              <a:t>GLP-1) and </a:t>
            </a:r>
            <a:r>
              <a:rPr lang="en-GB" altLang="ko-KR" sz="1000" dirty="0">
                <a:ea typeface="Gulim" pitchFamily="34" charset="-127"/>
              </a:rPr>
              <a:t>glucose-dependent </a:t>
            </a:r>
            <a:r>
              <a:rPr lang="en-GB" altLang="ko-KR" sz="1000" dirty="0" err="1">
                <a:ea typeface="Gulim" pitchFamily="34" charset="-127"/>
              </a:rPr>
              <a:t>insulinotropic</a:t>
            </a:r>
            <a:r>
              <a:rPr lang="en-GB" altLang="ko-KR" sz="1000" dirty="0">
                <a:ea typeface="Gulim" pitchFamily="34" charset="-127"/>
              </a:rPr>
              <a:t> polypeptide</a:t>
            </a:r>
            <a:r>
              <a:rPr lang="en-US" altLang="ko-KR" sz="1000" dirty="0">
                <a:ea typeface="Gulim" pitchFamily="34" charset="-127"/>
              </a:rPr>
              <a:t> (</a:t>
            </a:r>
            <a:r>
              <a:rPr lang="en-US" sz="1000" dirty="0"/>
              <a:t>GIP).</a:t>
            </a:r>
            <a:r>
              <a:rPr lang="en-US" sz="1000" baseline="30000" dirty="0"/>
              <a:t>1-4</a:t>
            </a:r>
            <a:r>
              <a:rPr lang="en-US" sz="1000" dirty="0"/>
              <a:t> Interestingly, other studies document that metformin increases GLP-1 levels in patients with type 2 diabetes mellitus (T2DM) through a mechanism independent of DPP-4 inhibition, presumably by augmenting the synthesis of GLP-1. These findings would suggest that the combination of metformin with a DPP-4 inhibitor would be useful for the treatment of T2DM.</a:t>
            </a:r>
            <a:r>
              <a:rPr lang="en-US" sz="1000" baseline="30000" dirty="0"/>
              <a:t>5,6</a:t>
            </a:r>
          </a:p>
          <a:p>
            <a:pPr marL="141486" indent="-141486" eaLnBrk="1" hangingPunct="1">
              <a:defRPr/>
            </a:pPr>
            <a:r>
              <a:rPr lang="en-US" sz="1000" dirty="0"/>
              <a:t>The data presented in the graph are derived from a mechanistic double-blind, placebo-controlled study in patients with T2DM. </a:t>
            </a:r>
            <a:r>
              <a:rPr lang="en-US" sz="1000" dirty="0" err="1"/>
              <a:t>Incretin</a:t>
            </a:r>
            <a:r>
              <a:rPr lang="en-US" sz="1000" dirty="0"/>
              <a:t> hormone levels (GLP-1, GIP) were measured after 6 weeks of treatment with </a:t>
            </a:r>
            <a:r>
              <a:rPr lang="en-US" sz="1000" dirty="0" err="1"/>
              <a:t>vildagliptin</a:t>
            </a:r>
            <a:r>
              <a:rPr lang="en-US" sz="1000" dirty="0"/>
              <a:t> 50 mg twice daily or placebo. </a:t>
            </a:r>
            <a:r>
              <a:rPr lang="en-US" sz="1000" dirty="0" err="1"/>
              <a:t>Vildagliptin</a:t>
            </a:r>
            <a:r>
              <a:rPr lang="en-US" sz="1000" dirty="0"/>
              <a:t> increased postprandial levels of the active GLP-1 and GIP, but the increase of postprandial GLP-1 was significantly greater in the metformin-treated than the drug-naïve subgroup.</a:t>
            </a:r>
            <a:r>
              <a:rPr lang="en-US" sz="1000" baseline="30000" dirty="0"/>
              <a:t>7,8</a:t>
            </a:r>
            <a:r>
              <a:rPr lang="en-US" sz="1000" dirty="0"/>
              <a:t> Similar data were also shown with other DPP-4 inhibitors.</a:t>
            </a:r>
            <a:r>
              <a:rPr lang="en-US" sz="1000" baseline="30000" dirty="0"/>
              <a:t>9</a:t>
            </a:r>
          </a:p>
          <a:p>
            <a:pPr marL="141486" indent="-141486" eaLnBrk="1" hangingPunct="1">
              <a:defRPr/>
            </a:pPr>
            <a:r>
              <a:rPr lang="en-US" sz="1000" dirty="0"/>
              <a:t>The analysis shows that DPP-4 inhibition with </a:t>
            </a:r>
            <a:r>
              <a:rPr lang="en-US" sz="1000" dirty="0" err="1"/>
              <a:t>vildagliptin</a:t>
            </a:r>
            <a:r>
              <a:rPr lang="en-US" sz="1000" dirty="0"/>
              <a:t> has a greater effect on active GLP-1 in patients receiving concomitant metformin than in drug-naïve patients, suggesting a synergy between </a:t>
            </a:r>
            <a:r>
              <a:rPr lang="en-US" sz="1000" dirty="0" err="1"/>
              <a:t>vildagliptin</a:t>
            </a:r>
            <a:r>
              <a:rPr lang="en-US" sz="1000" dirty="0"/>
              <a:t> and metformin to maximize levels of active GLP-1. This finding may underlie the particularly pronounced efficacy of </a:t>
            </a:r>
            <a:r>
              <a:rPr lang="en-US" sz="1000" dirty="0" err="1"/>
              <a:t>vildagliptin</a:t>
            </a:r>
            <a:r>
              <a:rPr lang="en-US" sz="1000" dirty="0"/>
              <a:t> to reduce HbA1c, fasting plasma glucose, and postprandial glucose when added to patients with T2DM inadequately controlled on metformin alone.</a:t>
            </a:r>
            <a:r>
              <a:rPr lang="en-US" sz="1000" baseline="30000" dirty="0"/>
              <a:t>10,11</a:t>
            </a:r>
          </a:p>
          <a:p>
            <a:pPr marL="141486" indent="-141486" eaLnBrk="1" hangingPunct="1">
              <a:buFontTx/>
              <a:buNone/>
              <a:defRPr/>
            </a:pPr>
            <a:endParaRPr lang="en-US" sz="800" b="1" dirty="0"/>
          </a:p>
          <a:p>
            <a:pPr marL="85725" indent="-85725" eaLnBrk="1" hangingPunct="1">
              <a:buFontTx/>
              <a:buNone/>
              <a:defRPr/>
            </a:pPr>
            <a:r>
              <a:rPr lang="en-US" sz="800" b="1" dirty="0"/>
              <a:t>References</a:t>
            </a:r>
          </a:p>
          <a:p>
            <a:pPr marL="85725" indent="-85725" eaLnBrk="1" hangingPunct="1">
              <a:buFontTx/>
              <a:buNone/>
              <a:defRPr/>
            </a:pPr>
            <a:r>
              <a:rPr lang="en-US" sz="800" dirty="0"/>
              <a:t>1.  </a:t>
            </a:r>
            <a:r>
              <a:rPr lang="en-US" sz="800" dirty="0" err="1"/>
              <a:t>Balas</a:t>
            </a:r>
            <a:r>
              <a:rPr lang="en-US" sz="800" dirty="0"/>
              <a:t> B, et al. </a:t>
            </a:r>
            <a:r>
              <a:rPr lang="en-US" sz="800" i="1" dirty="0"/>
              <a:t>J </a:t>
            </a:r>
            <a:r>
              <a:rPr lang="en-US" sz="800" i="1" dirty="0" err="1"/>
              <a:t>Clin</a:t>
            </a:r>
            <a:r>
              <a:rPr lang="en-US" sz="800" i="1" dirty="0"/>
              <a:t> </a:t>
            </a:r>
            <a:r>
              <a:rPr lang="en-US" sz="800" i="1" dirty="0" err="1"/>
              <a:t>Endocrinol</a:t>
            </a:r>
            <a:r>
              <a:rPr lang="en-US" sz="800" i="1" dirty="0"/>
              <a:t> </a:t>
            </a:r>
            <a:r>
              <a:rPr lang="en-US" sz="800" i="1" dirty="0" err="1"/>
              <a:t>Metab</a:t>
            </a:r>
            <a:r>
              <a:rPr lang="en-US" sz="800" i="1" dirty="0"/>
              <a:t>.</a:t>
            </a:r>
            <a:r>
              <a:rPr lang="en-US" sz="800" dirty="0"/>
              <a:t> 2007; 92: 1249–1255.</a:t>
            </a:r>
          </a:p>
          <a:p>
            <a:pPr marL="85725" indent="-85725" eaLnBrk="1" hangingPunct="1">
              <a:buFontTx/>
              <a:buNone/>
              <a:defRPr/>
            </a:pPr>
            <a:r>
              <a:rPr lang="en-US" sz="800" dirty="0"/>
              <a:t>2.  </a:t>
            </a:r>
            <a:r>
              <a:rPr lang="en-US" sz="800" dirty="0" err="1"/>
              <a:t>Ahrén</a:t>
            </a:r>
            <a:r>
              <a:rPr lang="en-US" sz="800" dirty="0"/>
              <a:t> B, et al. </a:t>
            </a:r>
            <a:r>
              <a:rPr lang="en-US" sz="800" i="1" dirty="0"/>
              <a:t>J </a:t>
            </a:r>
            <a:r>
              <a:rPr lang="en-US" sz="800" i="1" dirty="0" err="1"/>
              <a:t>Clin</a:t>
            </a:r>
            <a:r>
              <a:rPr lang="en-US" sz="800" i="1" dirty="0"/>
              <a:t> </a:t>
            </a:r>
            <a:r>
              <a:rPr lang="en-US" sz="800" i="1" dirty="0" err="1"/>
              <a:t>Endocrinol</a:t>
            </a:r>
            <a:r>
              <a:rPr lang="en-US" sz="800" i="1" dirty="0"/>
              <a:t> </a:t>
            </a:r>
            <a:r>
              <a:rPr lang="en-US" sz="800" i="1" dirty="0" err="1"/>
              <a:t>Metab</a:t>
            </a:r>
            <a:r>
              <a:rPr lang="en-US" sz="800" i="1" dirty="0"/>
              <a:t>.</a:t>
            </a:r>
            <a:r>
              <a:rPr lang="en-US" sz="800" dirty="0"/>
              <a:t> 2004; 89: 2078–2084.</a:t>
            </a:r>
          </a:p>
          <a:p>
            <a:pPr marL="85725" indent="-85725" eaLnBrk="1" hangingPunct="1">
              <a:buFontTx/>
              <a:buNone/>
              <a:defRPr/>
            </a:pPr>
            <a:r>
              <a:rPr lang="en-US" sz="800" dirty="0"/>
              <a:t>3.  </a:t>
            </a:r>
            <a:r>
              <a:rPr lang="en-US" sz="800" dirty="0" err="1"/>
              <a:t>Rosenstock</a:t>
            </a:r>
            <a:r>
              <a:rPr lang="en-US" sz="800" dirty="0"/>
              <a:t> J, et al. </a:t>
            </a:r>
            <a:r>
              <a:rPr lang="en-GB" sz="800" i="1" dirty="0"/>
              <a:t>Diabetes Care.</a:t>
            </a:r>
            <a:r>
              <a:rPr lang="en-GB" sz="800" dirty="0"/>
              <a:t> </a:t>
            </a:r>
            <a:r>
              <a:rPr lang="en-US" sz="800" dirty="0"/>
              <a:t>2008; 31: 30–35.</a:t>
            </a:r>
          </a:p>
          <a:p>
            <a:pPr marL="85725" indent="-85725" eaLnBrk="1" hangingPunct="1">
              <a:buFontTx/>
              <a:buNone/>
              <a:defRPr/>
            </a:pPr>
            <a:r>
              <a:rPr lang="en-US" sz="800" dirty="0"/>
              <a:t>4.  </a:t>
            </a:r>
            <a:r>
              <a:rPr lang="en-US" sz="800" dirty="0" err="1"/>
              <a:t>Matikainen</a:t>
            </a:r>
            <a:r>
              <a:rPr lang="en-US" sz="800" dirty="0"/>
              <a:t> N, et al. </a:t>
            </a:r>
            <a:r>
              <a:rPr lang="en-GB" sz="800" i="1" dirty="0" err="1"/>
              <a:t>Diabetologia</a:t>
            </a:r>
            <a:r>
              <a:rPr lang="en-GB" sz="800" i="1" dirty="0"/>
              <a:t>. </a:t>
            </a:r>
            <a:r>
              <a:rPr lang="en-US" sz="800" dirty="0"/>
              <a:t>2006; 49: 2049–2057.</a:t>
            </a:r>
          </a:p>
          <a:p>
            <a:pPr marL="85725" indent="-85725" eaLnBrk="1" hangingPunct="1">
              <a:buFontTx/>
              <a:buNone/>
              <a:defRPr/>
            </a:pPr>
            <a:r>
              <a:rPr lang="en-US" sz="800" dirty="0"/>
              <a:t>5.  </a:t>
            </a:r>
            <a:r>
              <a:rPr lang="en-US" sz="800" dirty="0" err="1"/>
              <a:t>Hinke</a:t>
            </a:r>
            <a:r>
              <a:rPr lang="en-US" sz="800" dirty="0"/>
              <a:t> S, et al. </a:t>
            </a:r>
            <a:r>
              <a:rPr lang="en-US" sz="800" i="1" dirty="0"/>
              <a:t>Biochem </a:t>
            </a:r>
            <a:r>
              <a:rPr lang="en-US" sz="800" i="1" dirty="0" err="1"/>
              <a:t>Biophys</a:t>
            </a:r>
            <a:r>
              <a:rPr lang="en-US" sz="800" i="1" dirty="0"/>
              <a:t> Ref </a:t>
            </a:r>
            <a:r>
              <a:rPr lang="en-US" sz="800" i="1" dirty="0" err="1"/>
              <a:t>Commun</a:t>
            </a:r>
            <a:r>
              <a:rPr lang="en-US" sz="800" i="1" dirty="0"/>
              <a:t>.</a:t>
            </a:r>
            <a:r>
              <a:rPr lang="en-US" sz="800" dirty="0"/>
              <a:t> 2002; 291; 1302–1308.</a:t>
            </a:r>
          </a:p>
          <a:p>
            <a:pPr marL="85725" indent="-85725" eaLnBrk="1" hangingPunct="1">
              <a:buFontTx/>
              <a:buNone/>
              <a:defRPr/>
            </a:pPr>
            <a:r>
              <a:rPr lang="en-US" sz="800" dirty="0"/>
              <a:t>6.  </a:t>
            </a:r>
            <a:r>
              <a:rPr lang="en-US" sz="800" dirty="0" err="1"/>
              <a:t>Yasuda</a:t>
            </a:r>
            <a:r>
              <a:rPr lang="en-US" sz="800" dirty="0"/>
              <a:t> N, et al. </a:t>
            </a:r>
            <a:r>
              <a:rPr lang="en-US" sz="800" i="1" dirty="0"/>
              <a:t>Biochem </a:t>
            </a:r>
            <a:r>
              <a:rPr lang="en-US" sz="800" i="1" dirty="0" err="1"/>
              <a:t>Biophys</a:t>
            </a:r>
            <a:r>
              <a:rPr lang="en-US" sz="800" i="1" dirty="0"/>
              <a:t> Ref </a:t>
            </a:r>
            <a:r>
              <a:rPr lang="en-US" sz="800" i="1" dirty="0" err="1"/>
              <a:t>Commun</a:t>
            </a:r>
            <a:r>
              <a:rPr lang="en-US" sz="800" dirty="0"/>
              <a:t>. 2002; 298: 779–784.</a:t>
            </a:r>
          </a:p>
          <a:p>
            <a:pPr marL="85725" indent="-85725" eaLnBrk="1" hangingPunct="1">
              <a:buFontTx/>
              <a:buAutoNum type="arabicPeriod" startAt="7"/>
              <a:defRPr/>
            </a:pPr>
            <a:r>
              <a:rPr lang="en-US" sz="800" dirty="0"/>
              <a:t> Dunning B, et al. Presented at EASD 2006; abstract 0174.</a:t>
            </a:r>
          </a:p>
          <a:p>
            <a:pPr marL="85725" indent="-85725" eaLnBrk="1" hangingPunct="1">
              <a:buFontTx/>
              <a:buAutoNum type="arabicPeriod" startAt="7"/>
              <a:defRPr/>
            </a:pPr>
            <a:r>
              <a:rPr lang="en-US" sz="800" dirty="0"/>
              <a:t> </a:t>
            </a:r>
            <a:r>
              <a:rPr lang="en-US" sz="800" dirty="0" err="1"/>
              <a:t>D’Alessio</a:t>
            </a:r>
            <a:r>
              <a:rPr lang="en-US" sz="800" dirty="0"/>
              <a:t> DA, et al. </a:t>
            </a:r>
            <a:r>
              <a:rPr lang="en-US" sz="800" i="1" dirty="0"/>
              <a:t>J </a:t>
            </a:r>
            <a:r>
              <a:rPr lang="en-US" sz="800" i="1" dirty="0" err="1"/>
              <a:t>Clin</a:t>
            </a:r>
            <a:r>
              <a:rPr lang="en-US" sz="800" i="1" dirty="0"/>
              <a:t> </a:t>
            </a:r>
            <a:r>
              <a:rPr lang="en-US" sz="800" i="1" dirty="0" err="1"/>
              <a:t>Endocrinol</a:t>
            </a:r>
            <a:r>
              <a:rPr lang="en-US" sz="800" i="1" dirty="0"/>
              <a:t> </a:t>
            </a:r>
            <a:r>
              <a:rPr lang="en-US" sz="800" i="1" dirty="0" err="1"/>
              <a:t>Metab</a:t>
            </a:r>
            <a:r>
              <a:rPr lang="en-US" sz="800" dirty="0"/>
              <a:t>. 2009: 94: 81–88.</a:t>
            </a:r>
          </a:p>
          <a:p>
            <a:pPr marL="85725" indent="-85725" eaLnBrk="1" hangingPunct="1">
              <a:buFontTx/>
              <a:buAutoNum type="arabicPeriod" startAt="7"/>
              <a:defRPr/>
            </a:pPr>
            <a:r>
              <a:rPr lang="en-US" sz="800" dirty="0"/>
              <a:t> </a:t>
            </a:r>
            <a:r>
              <a:rPr lang="en-US" sz="800" dirty="0" err="1"/>
              <a:t>Migoya</a:t>
            </a:r>
            <a:r>
              <a:rPr lang="en-US" sz="800" dirty="0"/>
              <a:t> E, et al. Presented at EASD 2007; abstract 0111. </a:t>
            </a:r>
          </a:p>
          <a:p>
            <a:pPr marL="85725" indent="-85725" eaLnBrk="1" hangingPunct="1">
              <a:buFontTx/>
              <a:buAutoNum type="arabicPeriod" startAt="7"/>
              <a:defRPr/>
            </a:pPr>
            <a:r>
              <a:rPr lang="en-US" sz="800" dirty="0"/>
              <a:t> </a:t>
            </a:r>
            <a:r>
              <a:rPr lang="en-US" sz="800" dirty="0" err="1"/>
              <a:t>Bosi</a:t>
            </a:r>
            <a:r>
              <a:rPr lang="en-US" sz="800" dirty="0"/>
              <a:t> E, et al.</a:t>
            </a:r>
            <a:r>
              <a:rPr lang="en-GB" sz="800" dirty="0"/>
              <a:t> </a:t>
            </a:r>
            <a:r>
              <a:rPr lang="en-GB" sz="800" i="1" dirty="0"/>
              <a:t>Diabetes Care. </a:t>
            </a:r>
            <a:r>
              <a:rPr lang="en-US" sz="800" dirty="0"/>
              <a:t>2007; 30: 890–895.</a:t>
            </a:r>
          </a:p>
          <a:p>
            <a:pPr marL="85725" indent="-85725" eaLnBrk="1" hangingPunct="1">
              <a:buFontTx/>
              <a:buAutoNum type="arabicPeriod" startAt="7"/>
              <a:defRPr/>
            </a:pPr>
            <a:r>
              <a:rPr lang="en-US" sz="800" dirty="0"/>
              <a:t> </a:t>
            </a:r>
            <a:r>
              <a:rPr lang="en-US" sz="800" dirty="0" err="1"/>
              <a:t>Ahrén</a:t>
            </a:r>
            <a:r>
              <a:rPr lang="en-US" sz="800" dirty="0"/>
              <a:t> B, et al.</a:t>
            </a:r>
            <a:r>
              <a:rPr lang="en-GB" sz="800" dirty="0"/>
              <a:t> </a:t>
            </a:r>
            <a:r>
              <a:rPr lang="en-GB" sz="800" i="1" dirty="0"/>
              <a:t>Diabetes Care.</a:t>
            </a:r>
            <a:r>
              <a:rPr lang="en-GB" sz="800" dirty="0"/>
              <a:t> </a:t>
            </a:r>
            <a:r>
              <a:rPr lang="en-US" sz="800" dirty="0"/>
              <a:t>2005; 28: 1936–1940.</a:t>
            </a:r>
          </a:p>
        </p:txBody>
      </p:sp>
    </p:spTree>
    <p:extLst>
      <p:ext uri="{BB962C8B-B14F-4D97-AF65-F5344CB8AC3E}">
        <p14:creationId xmlns:p14="http://schemas.microsoft.com/office/powerpoint/2010/main" val="673478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000" b="1">
                <a:solidFill>
                  <a:schemeClr val="tx1"/>
                </a:solidFill>
                <a:latin typeface="Arial" pitchFamily="34" charset="0"/>
                <a:cs typeface="Arial" pitchFamily="34" charset="0"/>
              </a:defRPr>
            </a:lvl1pPr>
            <a:lvl2pPr marL="742950" indent="-285750" eaLnBrk="0" hangingPunct="0">
              <a:defRPr sz="4000" b="1">
                <a:solidFill>
                  <a:schemeClr val="tx1"/>
                </a:solidFill>
                <a:latin typeface="Arial" pitchFamily="34" charset="0"/>
                <a:cs typeface="Arial" pitchFamily="34" charset="0"/>
              </a:defRPr>
            </a:lvl2pPr>
            <a:lvl3pPr marL="1143000" indent="-228600" eaLnBrk="0" hangingPunct="0">
              <a:defRPr sz="4000" b="1">
                <a:solidFill>
                  <a:schemeClr val="tx1"/>
                </a:solidFill>
                <a:latin typeface="Arial" pitchFamily="34" charset="0"/>
                <a:cs typeface="Arial" pitchFamily="34" charset="0"/>
              </a:defRPr>
            </a:lvl3pPr>
            <a:lvl4pPr marL="1600200" indent="-228600" eaLnBrk="0" hangingPunct="0">
              <a:defRPr sz="4000" b="1">
                <a:solidFill>
                  <a:schemeClr val="tx1"/>
                </a:solidFill>
                <a:latin typeface="Arial" pitchFamily="34" charset="0"/>
                <a:cs typeface="Arial" pitchFamily="34" charset="0"/>
              </a:defRPr>
            </a:lvl4pPr>
            <a:lvl5pPr marL="2057400" indent="-228600" eaLnBrk="0" hangingPunct="0">
              <a:defRPr sz="4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tx1"/>
                </a:solidFill>
                <a:latin typeface="Arial" pitchFamily="34" charset="0"/>
                <a:cs typeface="Arial"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B6D1C92-6964-4D63-BF26-B00A8D2EE05D}" type="slidenum">
              <a:rPr kumimoji="0" lang="en-US" sz="1200" b="1"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39</a:t>
            </a:fld>
            <a:endParaRPr kumimoji="0" lang="en-US" sz="1200" b="1"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51555" name="Rectangle 2"/>
          <p:cNvSpPr>
            <a:spLocks noGrp="1" noRot="1" noChangeAspect="1" noChangeArrowheads="1" noTextEdit="1"/>
          </p:cNvSpPr>
          <p:nvPr>
            <p:ph type="sldImg"/>
          </p:nvPr>
        </p:nvSpPr>
        <p:spPr>
          <a:xfrm>
            <a:off x="406400" y="696913"/>
            <a:ext cx="6197600" cy="3486150"/>
          </a:xfrm>
          <a:ln/>
        </p:spPr>
      </p:sp>
    </p:spTree>
    <p:extLst>
      <p:ext uri="{BB962C8B-B14F-4D97-AF65-F5344CB8AC3E}">
        <p14:creationId xmlns:p14="http://schemas.microsoft.com/office/powerpoint/2010/main" val="1000065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488950" y="728663"/>
            <a:ext cx="6092825" cy="3427412"/>
          </a:xfrm>
          <a:ln/>
        </p:spPr>
      </p:sp>
      <p:sp>
        <p:nvSpPr>
          <p:cNvPr id="106499" name="Rectangle 3"/>
          <p:cNvSpPr>
            <a:spLocks noGrp="1" noChangeArrowheads="1"/>
          </p:cNvSpPr>
          <p:nvPr>
            <p:ph type="body" idx="1"/>
          </p:nvPr>
        </p:nvSpPr>
        <p:spPr>
          <a:xfrm>
            <a:off x="620491" y="4449724"/>
            <a:ext cx="5795613" cy="4369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eaLnBrk="1" hangingPunct="1">
              <a:buFontTx/>
              <a:buNone/>
            </a:pPr>
            <a:r>
              <a:rPr lang="en-US" b="1">
                <a:latin typeface="Arial" pitchFamily="34" charset="0"/>
                <a:cs typeface="Arial" pitchFamily="34" charset="0"/>
              </a:rPr>
              <a:t>Traditional Current Oral Therapies Do Not Address Pancreatic Islet Cell Dysfunction</a:t>
            </a:r>
          </a:p>
          <a:p>
            <a:pPr marL="227013" indent="-227013" eaLnBrk="1" hangingPunct="1"/>
            <a:r>
              <a:rPr lang="en-US">
                <a:latin typeface="Arial" pitchFamily="34" charset="0"/>
                <a:cs typeface="Arial" pitchFamily="34" charset="0"/>
              </a:rPr>
              <a:t>The pathophysiologic hallmarks of type 2 diabetes mellitus (T2DM) are insulin resistance, pancreatic islet dysfunction (</a:t>
            </a:r>
            <a:r>
              <a:rPr lang="el-GR">
                <a:latin typeface="Arial" pitchFamily="34" charset="0"/>
                <a:cs typeface="Arial" pitchFamily="34" charset="0"/>
              </a:rPr>
              <a:t>α</a:t>
            </a:r>
            <a:r>
              <a:rPr lang="en-US">
                <a:latin typeface="Arial" pitchFamily="34" charset="0"/>
                <a:cs typeface="Arial" pitchFamily="34" charset="0"/>
              </a:rPr>
              <a:t>- and </a:t>
            </a:r>
            <a:r>
              <a:rPr lang="el-GR">
                <a:latin typeface="Arial" pitchFamily="34" charset="0"/>
                <a:cs typeface="Arial" pitchFamily="34" charset="0"/>
              </a:rPr>
              <a:t>β</a:t>
            </a:r>
            <a:r>
              <a:rPr lang="en-US">
                <a:latin typeface="Arial" pitchFamily="34" charset="0"/>
                <a:cs typeface="Arial" pitchFamily="34" charset="0"/>
              </a:rPr>
              <a:t>-cell dysfunction), and excessive hepatic glucose production.</a:t>
            </a:r>
            <a:r>
              <a:rPr lang="en-US" baseline="30000">
                <a:latin typeface="Arial" pitchFamily="34" charset="0"/>
                <a:cs typeface="Arial" pitchFamily="34" charset="0"/>
              </a:rPr>
              <a:t>1</a:t>
            </a:r>
            <a:r>
              <a:rPr lang="en-US">
                <a:latin typeface="Arial" pitchFamily="34" charset="0"/>
                <a:cs typeface="Arial" pitchFamily="34" charset="0"/>
              </a:rPr>
              <a:t> Current oral antidiabetic drugs (OADs) address various aspects of these defects, focusing heavily on insulin resistance and glucose control.</a:t>
            </a:r>
            <a:r>
              <a:rPr lang="en-US" baseline="30000">
                <a:latin typeface="Arial" pitchFamily="34" charset="0"/>
                <a:cs typeface="Arial" pitchFamily="34" charset="0"/>
              </a:rPr>
              <a:t>2</a:t>
            </a:r>
          </a:p>
          <a:p>
            <a:pPr marL="227013" indent="-227013" eaLnBrk="1" hangingPunct="1"/>
            <a:r>
              <a:rPr lang="en-US">
                <a:latin typeface="Arial" pitchFamily="34" charset="0"/>
                <a:cs typeface="Arial" pitchFamily="34" charset="0"/>
              </a:rPr>
              <a:t>There remain unmet needs in the treatment armamentarium of T2DM, particularly with regard to pancreatic islet dysfunction. </a:t>
            </a:r>
          </a:p>
          <a:p>
            <a:pPr marL="455613" lvl="3" indent="-227013" eaLnBrk="1" hangingPunct="1">
              <a:buFont typeface="Arial" pitchFamily="34" charset="0"/>
              <a:buChar char="–"/>
            </a:pPr>
            <a:r>
              <a:rPr lang="en-US">
                <a:latin typeface="Arial" pitchFamily="34" charset="0"/>
                <a:cs typeface="Arial" pitchFamily="34" charset="0"/>
              </a:rPr>
              <a:t>No currently available traditional OADs address </a:t>
            </a:r>
            <a:r>
              <a:rPr lang="el-GR">
                <a:latin typeface="Arial" pitchFamily="34" charset="0"/>
                <a:cs typeface="Arial" pitchFamily="34" charset="0"/>
              </a:rPr>
              <a:t>α</a:t>
            </a:r>
            <a:r>
              <a:rPr lang="en-US">
                <a:latin typeface="Arial" pitchFamily="34" charset="0"/>
                <a:cs typeface="Arial" pitchFamily="34" charset="0"/>
              </a:rPr>
              <a:t>-cell dysfunction and the resulting inadequate suppression of glucagon, which leads to increased hepatic glucose production. </a:t>
            </a:r>
          </a:p>
          <a:p>
            <a:pPr marL="455613" lvl="3" indent="-227013" eaLnBrk="1" hangingPunct="1">
              <a:buFont typeface="Arial" pitchFamily="34" charset="0"/>
              <a:buChar char="–"/>
            </a:pPr>
            <a:r>
              <a:rPr lang="en-US">
                <a:latin typeface="Arial" pitchFamily="34" charset="0"/>
                <a:cs typeface="Arial" pitchFamily="34" charset="0"/>
              </a:rPr>
              <a:t>While the insulin secretagogues are used to treat insufficient insulin secretion</a:t>
            </a:r>
            <a:br>
              <a:rPr lang="en-US">
                <a:latin typeface="Arial" pitchFamily="34" charset="0"/>
                <a:cs typeface="Arial" pitchFamily="34" charset="0"/>
              </a:rPr>
            </a:br>
            <a:r>
              <a:rPr lang="en-US">
                <a:latin typeface="Arial" pitchFamily="34" charset="0"/>
                <a:cs typeface="Arial" pitchFamily="34" charset="0"/>
              </a:rPr>
              <a:t>(</a:t>
            </a:r>
            <a:r>
              <a:rPr lang="el-GR">
                <a:latin typeface="Arial" pitchFamily="34" charset="0"/>
                <a:cs typeface="Arial" pitchFamily="34" charset="0"/>
              </a:rPr>
              <a:t>β</a:t>
            </a:r>
            <a:r>
              <a:rPr lang="en-US">
                <a:latin typeface="Arial" pitchFamily="34" charset="0"/>
                <a:cs typeface="Arial" pitchFamily="34" charset="0"/>
              </a:rPr>
              <a:t>-cell dysfunction), no oral agents to date address the more progressive </a:t>
            </a:r>
            <a:r>
              <a:rPr lang="el-GR">
                <a:latin typeface="Arial" pitchFamily="34" charset="0"/>
                <a:cs typeface="Arial" pitchFamily="34" charset="0"/>
              </a:rPr>
              <a:t>β</a:t>
            </a:r>
            <a:r>
              <a:rPr lang="en-US">
                <a:latin typeface="Arial" pitchFamily="34" charset="0"/>
                <a:cs typeface="Arial" pitchFamily="34" charset="0"/>
              </a:rPr>
              <a:t>-cell decline.</a:t>
            </a:r>
            <a:endParaRPr lang="el-GR">
              <a:latin typeface="Arial" pitchFamily="34" charset="0"/>
              <a:cs typeface="Arial" pitchFamily="34" charset="0"/>
            </a:endParaRPr>
          </a:p>
          <a:p>
            <a:pPr marL="227013" indent="-227013" eaLnBrk="1" hangingPunct="1"/>
            <a:endParaRPr lang="en-US">
              <a:latin typeface="Arial" pitchFamily="34" charset="0"/>
              <a:cs typeface="Arial" pitchFamily="34" charset="0"/>
            </a:endParaRPr>
          </a:p>
          <a:p>
            <a:pPr marL="227013" indent="-227013" eaLnBrk="1" hangingPunct="1">
              <a:buFontTx/>
              <a:buNone/>
            </a:pPr>
            <a:r>
              <a:rPr lang="en-US" sz="1000" b="1">
                <a:latin typeface="Arial" pitchFamily="34" charset="0"/>
                <a:cs typeface="Arial" pitchFamily="34" charset="0"/>
              </a:rPr>
              <a:t>References</a:t>
            </a:r>
          </a:p>
          <a:p>
            <a:pPr marL="227013" indent="-227013" eaLnBrk="1" hangingPunct="1">
              <a:buFontTx/>
              <a:buAutoNum type="arabicPeriod"/>
            </a:pPr>
            <a:r>
              <a:rPr lang="en-US" sz="1000">
                <a:latin typeface="Arial" pitchFamily="34" charset="0"/>
                <a:cs typeface="Arial" pitchFamily="34" charset="0"/>
              </a:rPr>
              <a:t>Moneva MH, Dagogo-Jack S. Multiple drug targets in the management of type 2 diabetes. </a:t>
            </a:r>
            <a:r>
              <a:rPr lang="en-US" sz="1000" i="1">
                <a:latin typeface="Arial" pitchFamily="34" charset="0"/>
                <a:cs typeface="Arial" pitchFamily="34" charset="0"/>
              </a:rPr>
              <a:t>Curr Drug Targets.</a:t>
            </a:r>
            <a:r>
              <a:rPr lang="en-US" sz="1000">
                <a:latin typeface="Arial" pitchFamily="34" charset="0"/>
                <a:cs typeface="Arial" pitchFamily="34" charset="0"/>
              </a:rPr>
              <a:t> 2002; 3: 203–221.</a:t>
            </a:r>
          </a:p>
          <a:p>
            <a:pPr marL="227013" indent="-227013" eaLnBrk="1" hangingPunct="1">
              <a:buFontTx/>
              <a:buAutoNum type="arabicPeriod"/>
            </a:pPr>
            <a:r>
              <a:rPr lang="pt-BR" sz="1000">
                <a:latin typeface="Arial" pitchFamily="34" charset="0"/>
                <a:cs typeface="Arial" pitchFamily="34" charset="0"/>
              </a:rPr>
              <a:t>DeFronzo RA. Impaired glucose tolerance: do pharmacological therapies correct the underlying metabolic disturbance? </a:t>
            </a:r>
            <a:r>
              <a:rPr lang="pt-BR" sz="1000" i="1">
                <a:latin typeface="Arial" pitchFamily="34" charset="0"/>
                <a:cs typeface="Arial" pitchFamily="34" charset="0"/>
              </a:rPr>
              <a:t>Br J Diabetes Vasc Dis. </a:t>
            </a:r>
            <a:r>
              <a:rPr lang="pt-BR" sz="1000">
                <a:latin typeface="Arial" pitchFamily="34" charset="0"/>
                <a:cs typeface="Arial" pitchFamily="34" charset="0"/>
              </a:rPr>
              <a:t>2003; 3 (Suppl 1): S24–S40.</a:t>
            </a:r>
          </a:p>
          <a:p>
            <a:pPr marL="230188" lvl="2" indent="-227013" eaLnBrk="1" hangingPunct="1"/>
            <a:endParaRPr lang="pt-BR" sz="1000">
              <a:latin typeface="Arial" pitchFamily="34" charset="0"/>
              <a:cs typeface="Arial" pitchFamily="34" charset="0"/>
            </a:endParaRPr>
          </a:p>
          <a:p>
            <a:pPr marL="227013" indent="-227013" eaLnBrk="1" hangingPunct="1">
              <a:buFontTx/>
              <a:buAutoNum type="arabicPeriod" startAt="2"/>
            </a:pPr>
            <a:endParaRPr lang="pt-BR" sz="1000">
              <a:latin typeface="Arial" pitchFamily="34" charset="0"/>
              <a:cs typeface="Arial" pitchFamily="34" charset="0"/>
            </a:endParaRPr>
          </a:p>
          <a:p>
            <a:pPr marL="228600" lvl="1" indent="-227013" eaLnBrk="1" hangingPunct="1"/>
            <a:endParaRPr lang="pt-BR" altLang="en-US" sz="900">
              <a:latin typeface="Arial" pitchFamily="34" charset="0"/>
              <a:cs typeface="Arial" pitchFamily="34" charset="0"/>
            </a:endParaRPr>
          </a:p>
        </p:txBody>
      </p:sp>
    </p:spTree>
    <p:extLst>
      <p:ext uri="{BB962C8B-B14F-4D97-AF65-F5344CB8AC3E}">
        <p14:creationId xmlns:p14="http://schemas.microsoft.com/office/powerpoint/2010/main" val="424297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Rot="1" noChangeAspect="1" noChangeArrowheads="1" noTextEdit="1"/>
          </p:cNvSpPr>
          <p:nvPr>
            <p:ph type="sldImg"/>
          </p:nvPr>
        </p:nvSpPr>
        <p:spPr>
          <a:xfrm>
            <a:off x="406400" y="696913"/>
            <a:ext cx="6197600" cy="3486150"/>
          </a:xfrm>
          <a:ln/>
        </p:spPr>
      </p:sp>
      <p:sp>
        <p:nvSpPr>
          <p:cNvPr id="89091" name="Rectangle 5"/>
          <p:cNvSpPr>
            <a:spLocks noGrp="1" noChangeArrowheads="1"/>
          </p:cNvSpPr>
          <p:nvPr>
            <p:ph type="body" idx="1"/>
          </p:nvPr>
        </p:nvSpPr>
        <p:spPr>
          <a:noFill/>
          <a:ln/>
        </p:spPr>
        <p:txBody>
          <a:bodyPr/>
          <a:lstStyle/>
          <a:p>
            <a:pPr eaLnBrk="1" hangingPunct="1">
              <a:spcAft>
                <a:spcPct val="0"/>
              </a:spcAft>
              <a:buFontTx/>
              <a:buNone/>
            </a:pPr>
            <a:r>
              <a:rPr lang="en-US" b="1" dirty="0">
                <a:latin typeface="Arial" pitchFamily="34" charset="0"/>
                <a:cs typeface="Arial" pitchFamily="34" charset="0"/>
              </a:rPr>
              <a:t>Global Prevalence of Diabetes* Projected to More Than Double between 1995</a:t>
            </a:r>
          </a:p>
          <a:p>
            <a:pPr eaLnBrk="1" hangingPunct="1">
              <a:spcBef>
                <a:spcPct val="0"/>
              </a:spcBef>
              <a:buFontTx/>
              <a:buNone/>
            </a:pPr>
            <a:r>
              <a:rPr lang="en-US" b="1" dirty="0">
                <a:latin typeface="Arial" pitchFamily="34" charset="0"/>
                <a:cs typeface="Arial" pitchFamily="34" charset="0"/>
              </a:rPr>
              <a:t>and 2030</a:t>
            </a:r>
          </a:p>
          <a:p>
            <a:pPr eaLnBrk="1" hangingPunct="1"/>
            <a:r>
              <a:rPr lang="en-US" dirty="0">
                <a:latin typeface="Arial" pitchFamily="34" charset="0"/>
                <a:cs typeface="Arial" pitchFamily="34" charset="0"/>
              </a:rPr>
              <a:t>The projections illustrated in this slide, based on World Health Organization data, are for the year 2030, when diabetes is predicted to affect ~366 million people – more than twice as many as in 1995, when 135 million patients had (documented) diabetes.</a:t>
            </a:r>
            <a:r>
              <a:rPr lang="en-US" baseline="30000" dirty="0">
                <a:latin typeface="Arial" pitchFamily="34" charset="0"/>
                <a:cs typeface="Arial" pitchFamily="34" charset="0"/>
              </a:rPr>
              <a:t>1,2</a:t>
            </a:r>
          </a:p>
          <a:p>
            <a:pPr eaLnBrk="1" hangingPunct="1"/>
            <a:r>
              <a:rPr lang="en-US" dirty="0">
                <a:latin typeface="Arial" pitchFamily="34" charset="0"/>
                <a:cs typeface="Arial" pitchFamily="34" charset="0"/>
              </a:rPr>
              <a:t>Individual sets of bars display estimates and projections by region. Although the prevalence of diabetes is expected to increase worldwide, the greatest increases are expected to be found in Southeast Asia, followed by western Pacific countries and the Americas.</a:t>
            </a:r>
          </a:p>
          <a:p>
            <a:pPr eaLnBrk="1" hangingPunct="1"/>
            <a:r>
              <a:rPr lang="en-US" dirty="0">
                <a:latin typeface="Arial" pitchFamily="34" charset="0"/>
                <a:cs typeface="Arial" pitchFamily="34" charset="0"/>
              </a:rPr>
              <a:t>Within each region, the 2030 projection (pink bar) displays a subdivision for the nation with the highest expected prevalence.</a:t>
            </a:r>
          </a:p>
          <a:p>
            <a:pPr eaLnBrk="1" hangingPunct="1">
              <a:buFontTx/>
              <a:buNone/>
            </a:pPr>
            <a:r>
              <a:rPr lang="en-US" sz="900" dirty="0">
                <a:latin typeface="Arial" pitchFamily="34" charset="0"/>
                <a:cs typeface="Arial" pitchFamily="34" charset="0"/>
              </a:rPr>
              <a:t>	*Type 2 diabetes mellitus represents ~90–95% of cases</a:t>
            </a:r>
          </a:p>
          <a:p>
            <a:pPr eaLnBrk="1" hangingPunct="1"/>
            <a:endParaRPr lang="en-US" sz="900" dirty="0">
              <a:latin typeface="Arial" pitchFamily="34" charset="0"/>
              <a:cs typeface="Arial" pitchFamily="34" charset="0"/>
            </a:endParaRPr>
          </a:p>
          <a:p>
            <a:pPr eaLnBrk="1" hangingPunct="1">
              <a:buFontTx/>
              <a:buNone/>
            </a:pPr>
            <a:r>
              <a:rPr lang="en-US" sz="1000" b="1" dirty="0">
                <a:latin typeface="Arial" pitchFamily="34" charset="0"/>
                <a:cs typeface="Arial" pitchFamily="34" charset="0"/>
              </a:rPr>
              <a:t>References</a:t>
            </a:r>
          </a:p>
          <a:p>
            <a:pPr eaLnBrk="1" hangingPunct="1">
              <a:buFontTx/>
              <a:buAutoNum type="arabicPeriod"/>
            </a:pPr>
            <a:r>
              <a:rPr lang="en-US" sz="1000" dirty="0">
                <a:latin typeface="Arial" pitchFamily="34" charset="0"/>
                <a:cs typeface="Arial" pitchFamily="34" charset="0"/>
              </a:rPr>
              <a:t>Wild S, et al. Global prevalence of diabetes: estimates for the year 2000 and projections for 2030. </a:t>
            </a:r>
            <a:r>
              <a:rPr lang="en-US" sz="1000" i="1" dirty="0">
                <a:latin typeface="Arial" pitchFamily="34" charset="0"/>
                <a:cs typeface="Arial" pitchFamily="34" charset="0"/>
              </a:rPr>
              <a:t>Diabetes Care.</a:t>
            </a:r>
            <a:r>
              <a:rPr lang="en-US" sz="1000" dirty="0">
                <a:latin typeface="Arial" pitchFamily="34" charset="0"/>
                <a:cs typeface="Arial" pitchFamily="34" charset="0"/>
              </a:rPr>
              <a:t> 2004; 27: 1047–1053.</a:t>
            </a:r>
          </a:p>
          <a:p>
            <a:pPr eaLnBrk="1" hangingPunct="1">
              <a:buFontTx/>
              <a:buAutoNum type="arabicPeriod"/>
            </a:pPr>
            <a:r>
              <a:rPr lang="en-US" sz="1000" dirty="0">
                <a:latin typeface="Arial" pitchFamily="34" charset="0"/>
                <a:cs typeface="Arial" pitchFamily="34" charset="0"/>
              </a:rPr>
              <a:t>King H, et al. Global burden of diabetes, 1995–2025: prevalence, numerical estimates, and projections. </a:t>
            </a:r>
            <a:r>
              <a:rPr lang="en-US" sz="1000" i="1" dirty="0">
                <a:latin typeface="Arial" pitchFamily="34" charset="0"/>
                <a:cs typeface="Arial" pitchFamily="34" charset="0"/>
              </a:rPr>
              <a:t>Diabetes Care.</a:t>
            </a:r>
            <a:r>
              <a:rPr lang="en-US" sz="1000" dirty="0">
                <a:latin typeface="Arial" pitchFamily="34" charset="0"/>
                <a:cs typeface="Arial" pitchFamily="34" charset="0"/>
              </a:rPr>
              <a:t> 1998; 21: 1414–1431.</a:t>
            </a:r>
          </a:p>
          <a:p>
            <a:pPr marL="568325" lvl="1" indent="-207963" eaLnBrk="1" hangingPunct="1"/>
            <a:endParaRPr lang="en-US" dirty="0">
              <a:latin typeface="Arial" pitchFamily="34" charset="0"/>
              <a:cs typeface="Arial" pitchFamily="34" charset="0"/>
            </a:endParaRPr>
          </a:p>
        </p:txBody>
      </p:sp>
    </p:spTree>
    <p:extLst>
      <p:ext uri="{BB962C8B-B14F-4D97-AF65-F5344CB8AC3E}">
        <p14:creationId xmlns:p14="http://schemas.microsoft.com/office/powerpoint/2010/main" val="3370981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BF1B4-0BAB-411E-987D-62D5FDE83E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189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Rot="1" noChangeAspect="1" noChangeArrowheads="1" noTextEdit="1"/>
          </p:cNvSpPr>
          <p:nvPr>
            <p:ph type="sldImg"/>
          </p:nvPr>
        </p:nvSpPr>
        <p:spPr>
          <a:ln/>
        </p:spPr>
      </p:sp>
      <p:sp>
        <p:nvSpPr>
          <p:cNvPr id="78851"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7963" indent="-207963" eaLnBrk="1" hangingPunct="1">
              <a:spcBef>
                <a:spcPct val="30000"/>
              </a:spcBef>
              <a:spcAft>
                <a:spcPct val="30000"/>
              </a:spcAft>
              <a:buFontTx/>
              <a:buNone/>
            </a:pPr>
            <a:r>
              <a:rPr lang="en-US" altLang="en-US" b="1"/>
              <a:t>Vildagliptin Add-on to Metformin: Effective HbA1c Reduction at 24 Weeks</a:t>
            </a:r>
          </a:p>
          <a:p>
            <a:pPr marL="207963" indent="-207963" eaLnBrk="1" hangingPunct="1">
              <a:spcBef>
                <a:spcPct val="30000"/>
              </a:spcBef>
              <a:spcAft>
                <a:spcPct val="30000"/>
              </a:spcAft>
            </a:pPr>
            <a:r>
              <a:rPr lang="en-US" altLang="en-US"/>
              <a:t>This 24-week, double-blind, randomized, multicenter, placebo-controlled study compared the effects of treatment with vildagliptin 50 mg once daily (n=143), vildagliptin 50 mg twice daily (n=143), or placebo (n=130) in patients with type 2 diabetes mellitus (T2DM) continuing a stable metformin dose regimen (mean dose 2.1 g daily) but achieving inadequate glycemic control (HbA1c 7.5–11%).</a:t>
            </a:r>
            <a:r>
              <a:rPr lang="en-US" altLang="en-US" baseline="30000"/>
              <a:t>1</a:t>
            </a:r>
          </a:p>
          <a:p>
            <a:pPr marL="207963" indent="-207963" eaLnBrk="1" hangingPunct="1">
              <a:spcBef>
                <a:spcPct val="30000"/>
              </a:spcBef>
              <a:spcAft>
                <a:spcPct val="30000"/>
              </a:spcAft>
            </a:pPr>
            <a:r>
              <a:rPr lang="en-US" altLang="en-US"/>
              <a:t>Eligible patients had received metformin monotherapy treatment for at least</a:t>
            </a:r>
            <a:br>
              <a:rPr lang="en-US" altLang="en-US"/>
            </a:br>
            <a:r>
              <a:rPr lang="en-US" altLang="en-US"/>
              <a:t>3 months and had been on a stable dose of metformin (≥1500 mg daily) for at least 4 weeks.</a:t>
            </a:r>
          </a:p>
          <a:p>
            <a:pPr marL="207963" indent="-207963" eaLnBrk="1" hangingPunct="1">
              <a:spcBef>
                <a:spcPct val="30000"/>
              </a:spcBef>
              <a:spcAft>
                <a:spcPct val="30000"/>
              </a:spcAft>
            </a:pPr>
            <a:r>
              <a:rPr lang="en-US" altLang="en-US"/>
              <a:t>Treatment with vildagliptin as an add-on to metformin led to a significant dose-related decrease in HbA1c compared with placebo plus metformin.</a:t>
            </a:r>
          </a:p>
          <a:p>
            <a:pPr marL="207963" indent="-207963" eaLnBrk="1" hangingPunct="1">
              <a:spcBef>
                <a:spcPct val="30000"/>
              </a:spcBef>
              <a:spcAft>
                <a:spcPct val="30000"/>
              </a:spcAft>
            </a:pPr>
            <a:r>
              <a:rPr lang="en-US" altLang="en-US"/>
              <a:t>The between-treatment difference (ie, vildagliptin – placebo) in adjusted mean change in HbA1c from baseline to end point was −0.7 ± 0.1% (</a:t>
            </a:r>
            <a:r>
              <a:rPr lang="en-US" altLang="en-US" i="1"/>
              <a:t>P</a:t>
            </a:r>
            <a:r>
              <a:rPr lang="en-US" altLang="en-US"/>
              <a:t> &lt;0.001) with vildagliptin 50 mg once daily and −1.1 ± 0.1% (</a:t>
            </a:r>
            <a:r>
              <a:rPr lang="en-US" altLang="en-US" i="1"/>
              <a:t>P</a:t>
            </a:r>
            <a:r>
              <a:rPr lang="en-US" altLang="en-US"/>
              <a:t> &lt;0.001) with vildagliptin 50 mg twice daily.</a:t>
            </a:r>
          </a:p>
          <a:p>
            <a:pPr marL="207963" indent="-207963" eaLnBrk="1" hangingPunct="1">
              <a:spcBef>
                <a:spcPct val="30000"/>
              </a:spcBef>
              <a:spcAft>
                <a:spcPct val="30000"/>
              </a:spcAft>
            </a:pPr>
            <a:r>
              <a:rPr lang="en-US" altLang="en-US"/>
              <a:t>These results demonstrate that vildagliptin produces clinically meaningful, dose-related decreases in HbA1c levels at 24 weeks as add-on therapy in patients with T2DM inadequately controlled by metformin.</a:t>
            </a:r>
          </a:p>
          <a:p>
            <a:pPr marL="207963" indent="-207963" eaLnBrk="1" hangingPunct="1">
              <a:spcBef>
                <a:spcPct val="30000"/>
              </a:spcBef>
              <a:spcAft>
                <a:spcPct val="30000"/>
              </a:spcAft>
              <a:buFontTx/>
              <a:buNone/>
            </a:pPr>
            <a:endParaRPr lang="en-US" altLang="en-US"/>
          </a:p>
          <a:p>
            <a:pPr marL="207963" indent="-207963" eaLnBrk="1" hangingPunct="1">
              <a:spcBef>
                <a:spcPct val="30000"/>
              </a:spcBef>
              <a:spcAft>
                <a:spcPct val="30000"/>
              </a:spcAft>
              <a:buFontTx/>
              <a:buNone/>
            </a:pPr>
            <a:r>
              <a:rPr lang="en-US" altLang="en-US" sz="1000" b="1"/>
              <a:t>Reference</a:t>
            </a:r>
          </a:p>
          <a:p>
            <a:pPr marL="207963" indent="-207963" eaLnBrk="1" hangingPunct="1">
              <a:spcBef>
                <a:spcPct val="30000"/>
              </a:spcBef>
              <a:spcAft>
                <a:spcPct val="30000"/>
              </a:spcAft>
              <a:buFontTx/>
              <a:buAutoNum type="arabicPeriod"/>
            </a:pPr>
            <a:r>
              <a:rPr lang="en-US" altLang="en-US" sz="1000"/>
              <a:t>Bosi E, et al. Effects of vildagliptin on glucose control over 24 weeks in patients with type 2 diabetes inadequately controlled with metformin. </a:t>
            </a:r>
            <a:r>
              <a:rPr lang="en-US" altLang="en-US" sz="1000" i="1"/>
              <a:t>Diabetes Care.</a:t>
            </a:r>
            <a:r>
              <a:rPr lang="en-US" altLang="en-US" sz="1000"/>
              <a:t> 2007; 30: 890–895.</a:t>
            </a:r>
          </a:p>
          <a:p>
            <a:pPr marL="207963" indent="-207963" eaLnBrk="1" hangingPunct="1">
              <a:spcBef>
                <a:spcPct val="30000"/>
              </a:spcBef>
              <a:spcAft>
                <a:spcPct val="30000"/>
              </a:spcAft>
              <a:buFontTx/>
              <a:buNone/>
            </a:pPr>
            <a:endParaRPr lang="en-US" altLang="en-US" sz="1000"/>
          </a:p>
          <a:p>
            <a:pPr marL="207963" indent="-207963" eaLnBrk="1" hangingPunct="1">
              <a:spcBef>
                <a:spcPct val="30000"/>
              </a:spcBef>
              <a:spcAft>
                <a:spcPct val="30000"/>
              </a:spcAft>
            </a:pPr>
            <a:endParaRPr lang="en-US" altLang="en-US"/>
          </a:p>
          <a:p>
            <a:pPr marL="207963" indent="-207963" eaLnBrk="1" hangingPunct="1">
              <a:spcBef>
                <a:spcPct val="30000"/>
              </a:spcBef>
              <a:spcAft>
                <a:spcPct val="30000"/>
              </a:spcAft>
            </a:pPr>
            <a:endParaRPr lang="en-US" altLang="en-US" sz="900"/>
          </a:p>
          <a:p>
            <a:pPr marL="207963" indent="-207963" eaLnBrk="1" hangingPunct="1">
              <a:spcBef>
                <a:spcPct val="30000"/>
              </a:spcBef>
              <a:spcAft>
                <a:spcPct val="30000"/>
              </a:spcAft>
            </a:pPr>
            <a:endParaRPr lang="en-US" altLang="en-US" sz="900" b="1"/>
          </a:p>
        </p:txBody>
      </p:sp>
      <p:sp>
        <p:nvSpPr>
          <p:cNvPr id="78852" name="Rectangle 7"/>
          <p:cNvSpPr txBox="1">
            <a:spLocks noGrp="1" noChangeArrowheads="1"/>
          </p:cNvSpPr>
          <p:nvPr/>
        </p:nvSpPr>
        <p:spPr bwMode="auto">
          <a:xfrm>
            <a:off x="3973653" y="8844657"/>
            <a:ext cx="3018731" cy="43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39" tIns="45920" rIns="91839" bIns="45920" anchor="b"/>
          <a:lstStyle>
            <a:lvl1pPr defTabSz="915988" eaLnBrk="0" hangingPunct="0">
              <a:spcBef>
                <a:spcPct val="10000"/>
              </a:spcBef>
              <a:spcAft>
                <a:spcPct val="10000"/>
              </a:spcAft>
              <a:buChar char="•"/>
              <a:defRPr sz="1100">
                <a:solidFill>
                  <a:schemeClr val="tx1"/>
                </a:solidFill>
                <a:latin typeface="Arial" charset="0"/>
                <a:cs typeface="Arial" charset="0"/>
              </a:defRPr>
            </a:lvl1pPr>
            <a:lvl2pPr marL="742950" indent="-285750" defTabSz="915988" eaLnBrk="0" hangingPunct="0">
              <a:spcBef>
                <a:spcPct val="10000"/>
              </a:spcBef>
              <a:spcAft>
                <a:spcPct val="10000"/>
              </a:spcAft>
              <a:buChar char="•"/>
              <a:defRPr sz="1100">
                <a:solidFill>
                  <a:schemeClr val="tx1"/>
                </a:solidFill>
                <a:latin typeface="Arial" charset="0"/>
                <a:cs typeface="Arial" charset="0"/>
              </a:defRPr>
            </a:lvl2pPr>
            <a:lvl3pPr marL="1143000" indent="-228600" defTabSz="915988" eaLnBrk="0" hangingPunct="0">
              <a:spcBef>
                <a:spcPct val="10000"/>
              </a:spcBef>
              <a:spcAft>
                <a:spcPct val="10000"/>
              </a:spcAft>
              <a:buChar char="•"/>
              <a:defRPr sz="1100">
                <a:solidFill>
                  <a:schemeClr val="tx1"/>
                </a:solidFill>
                <a:latin typeface="Arial" charset="0"/>
                <a:cs typeface="Arial" charset="0"/>
              </a:defRPr>
            </a:lvl3pPr>
            <a:lvl4pPr marL="1600200" indent="-228600" defTabSz="915988" eaLnBrk="0" hangingPunct="0">
              <a:spcBef>
                <a:spcPct val="10000"/>
              </a:spcBef>
              <a:spcAft>
                <a:spcPct val="10000"/>
              </a:spcAft>
              <a:buChar char="•"/>
              <a:defRPr sz="1100">
                <a:solidFill>
                  <a:schemeClr val="tx1"/>
                </a:solidFill>
                <a:latin typeface="Arial" charset="0"/>
                <a:cs typeface="Arial" charset="0"/>
              </a:defRPr>
            </a:lvl4pPr>
            <a:lvl5pPr marL="2057400" indent="-228600" defTabSz="915988" eaLnBrk="0" hangingPunct="0">
              <a:spcBef>
                <a:spcPct val="10000"/>
              </a:spcBef>
              <a:spcAft>
                <a:spcPct val="10000"/>
              </a:spcAft>
              <a:buChar char="•"/>
              <a:defRPr sz="1100">
                <a:solidFill>
                  <a:schemeClr val="tx1"/>
                </a:solidFill>
                <a:latin typeface="Arial" charset="0"/>
                <a:cs typeface="Arial" charset="0"/>
              </a:defRPr>
            </a:lvl5pPr>
            <a:lvl6pPr marL="2514600" indent="-228600" defTabSz="915988" eaLnBrk="0" fontAlgn="base" hangingPunct="0">
              <a:spcBef>
                <a:spcPct val="10000"/>
              </a:spcBef>
              <a:spcAft>
                <a:spcPct val="10000"/>
              </a:spcAft>
              <a:buChar char="•"/>
              <a:defRPr sz="1100">
                <a:solidFill>
                  <a:schemeClr val="tx1"/>
                </a:solidFill>
                <a:latin typeface="Arial" charset="0"/>
                <a:cs typeface="Arial" charset="0"/>
              </a:defRPr>
            </a:lvl6pPr>
            <a:lvl7pPr marL="2971800" indent="-228600" defTabSz="915988" eaLnBrk="0" fontAlgn="base" hangingPunct="0">
              <a:spcBef>
                <a:spcPct val="10000"/>
              </a:spcBef>
              <a:spcAft>
                <a:spcPct val="10000"/>
              </a:spcAft>
              <a:buChar char="•"/>
              <a:defRPr sz="1100">
                <a:solidFill>
                  <a:schemeClr val="tx1"/>
                </a:solidFill>
                <a:latin typeface="Arial" charset="0"/>
                <a:cs typeface="Arial" charset="0"/>
              </a:defRPr>
            </a:lvl7pPr>
            <a:lvl8pPr marL="3429000" indent="-228600" defTabSz="915988" eaLnBrk="0" fontAlgn="base" hangingPunct="0">
              <a:spcBef>
                <a:spcPct val="10000"/>
              </a:spcBef>
              <a:spcAft>
                <a:spcPct val="10000"/>
              </a:spcAft>
              <a:buChar char="•"/>
              <a:defRPr sz="1100">
                <a:solidFill>
                  <a:schemeClr val="tx1"/>
                </a:solidFill>
                <a:latin typeface="Arial" charset="0"/>
                <a:cs typeface="Arial" charset="0"/>
              </a:defRPr>
            </a:lvl8pPr>
            <a:lvl9pPr marL="3886200" indent="-228600" defTabSz="915988" eaLnBrk="0" fontAlgn="base" hangingPunct="0">
              <a:spcBef>
                <a:spcPct val="10000"/>
              </a:spcBef>
              <a:spcAft>
                <a:spcPct val="10000"/>
              </a:spcAft>
              <a:buChar char="•"/>
              <a:defRPr sz="1100">
                <a:solidFill>
                  <a:schemeClr val="tx1"/>
                </a:solidFill>
                <a:latin typeface="Arial" charset="0"/>
                <a:cs typeface="Arial" charset="0"/>
              </a:defRPr>
            </a:lvl9pPr>
          </a:lstStyle>
          <a:p>
            <a:pPr marL="0" marR="0" lvl="0" indent="0" algn="r" defTabSz="915988" rtl="0" eaLnBrk="0" fontAlgn="base" latinLnBrk="0" hangingPunct="0">
              <a:lnSpc>
                <a:spcPct val="100000"/>
              </a:lnSpc>
              <a:spcBef>
                <a:spcPct val="0"/>
              </a:spcBef>
              <a:spcAft>
                <a:spcPct val="0"/>
              </a:spcAft>
              <a:buClrTx/>
              <a:buSzTx/>
              <a:buFontTx/>
              <a:buNone/>
              <a:tabLst/>
              <a:defRPr/>
            </a:pPr>
            <a:fld id="{D09C4A20-243F-4844-9D5E-73752BF8A5B9}" type="slidenum">
              <a:rPr kumimoji="0" lang="de-DE" altLang="en-US" sz="1200" b="0" i="0" u="none" strike="noStrike" kern="1200" cap="none" spc="0" normalizeH="0" baseline="0" noProof="0" smtClean="0">
                <a:ln>
                  <a:noFill/>
                </a:ln>
                <a:solidFill>
                  <a:srgbClr val="000000"/>
                </a:solidFill>
                <a:effectLst/>
                <a:uLnTx/>
                <a:uFillTx/>
                <a:latin typeface="News Gothic MT" pitchFamily="34" charset="0"/>
                <a:ea typeface="+mn-ea"/>
                <a:cs typeface="Arial" charset="0"/>
              </a:rPr>
              <a:pPr marL="0" marR="0" lvl="0" indent="0" algn="r" defTabSz="915988" rtl="0" eaLnBrk="0" fontAlgn="base" latinLnBrk="0" hangingPunct="0">
                <a:lnSpc>
                  <a:spcPct val="100000"/>
                </a:lnSpc>
                <a:spcBef>
                  <a:spcPct val="0"/>
                </a:spcBef>
                <a:spcAft>
                  <a:spcPct val="0"/>
                </a:spcAft>
                <a:buClrTx/>
                <a:buSzTx/>
                <a:buFontTx/>
                <a:buNone/>
                <a:tabLst/>
                <a:defRPr/>
              </a:pPr>
              <a:t>53</a:t>
            </a:fld>
            <a:endParaRPr kumimoji="0" lang="de-DE" altLang="en-US" sz="1200" b="0" i="0" u="none" strike="noStrike" kern="1200" cap="none" spc="0" normalizeH="0" baseline="0" noProof="0">
              <a:ln>
                <a:noFill/>
              </a:ln>
              <a:solidFill>
                <a:srgbClr val="000000"/>
              </a:solidFill>
              <a:effectLst/>
              <a:uLnTx/>
              <a:uFillTx/>
              <a:latin typeface="News Gothic MT" pitchFamily="34" charset="0"/>
              <a:ea typeface="+mn-ea"/>
              <a:cs typeface="Arial" charset="0"/>
            </a:endParaRPr>
          </a:p>
        </p:txBody>
      </p:sp>
    </p:spTree>
    <p:extLst>
      <p:ext uri="{BB962C8B-B14F-4D97-AF65-F5344CB8AC3E}">
        <p14:creationId xmlns:p14="http://schemas.microsoft.com/office/powerpoint/2010/main" val="1245439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406400" y="696913"/>
            <a:ext cx="6197600" cy="3486150"/>
          </a:xfrm>
          <a:ln/>
        </p:spPr>
      </p:sp>
      <p:sp>
        <p:nvSpPr>
          <p:cNvPr id="157699" name="Slide Number Placeholder 3"/>
          <p:cNvSpPr>
            <a:spLocks noGrp="1"/>
          </p:cNvSpPr>
          <p:nvPr>
            <p:ph type="sldNum" sz="quarter" idx="4294967295"/>
          </p:nvPr>
        </p:nvSpPr>
        <p:spPr bwMode="auto">
          <a:xfrm>
            <a:off x="3970938" y="8830441"/>
            <a:ext cx="3037840" cy="4644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1100">
                <a:solidFill>
                  <a:schemeClr val="tx1"/>
                </a:solidFill>
                <a:latin typeface="News Gothic MT" pitchFamily="34" charset="0"/>
              </a:defRPr>
            </a:lvl1pPr>
            <a:lvl2pPr marL="742950" indent="-285750" eaLnBrk="0" hangingPunct="0">
              <a:spcBef>
                <a:spcPct val="30000"/>
              </a:spcBef>
              <a:buFont typeface="News Gothic MT" pitchFamily="34" charset="0"/>
              <a:buChar char="–"/>
              <a:defRPr sz="1100">
                <a:solidFill>
                  <a:schemeClr val="tx1"/>
                </a:solidFill>
                <a:latin typeface="News Gothic MT" pitchFamily="34" charset="0"/>
              </a:defRPr>
            </a:lvl2pPr>
            <a:lvl3pPr marL="1143000" indent="-228600" eaLnBrk="0" hangingPunct="0">
              <a:spcBef>
                <a:spcPct val="30000"/>
              </a:spcBef>
              <a:buFont typeface="News Gothic MT" pitchFamily="34" charset="0"/>
              <a:buChar char="–"/>
              <a:defRPr sz="1100">
                <a:solidFill>
                  <a:schemeClr val="tx1"/>
                </a:solidFill>
                <a:latin typeface="News Gothic MT" pitchFamily="34" charset="0"/>
              </a:defRPr>
            </a:lvl3pPr>
            <a:lvl4pPr marL="1600200" indent="-228600" eaLnBrk="0" hangingPunct="0">
              <a:spcBef>
                <a:spcPct val="30000"/>
              </a:spcBef>
              <a:buFont typeface="News Gothic MT" pitchFamily="34" charset="0"/>
              <a:buChar char="–"/>
              <a:defRPr sz="1100">
                <a:solidFill>
                  <a:schemeClr val="tx1"/>
                </a:solidFill>
                <a:latin typeface="News Gothic MT" pitchFamily="34" charset="0"/>
              </a:defRPr>
            </a:lvl4pPr>
            <a:lvl5pPr marL="2057400" indent="-228600" eaLnBrk="0" hangingPunct="0">
              <a:spcBef>
                <a:spcPct val="30000"/>
              </a:spcBef>
              <a:buFont typeface="News Gothic MT" pitchFamily="34" charset="0"/>
              <a:buChar char="–"/>
              <a:defRPr sz="1100">
                <a:solidFill>
                  <a:schemeClr val="tx1"/>
                </a:solidFill>
                <a:latin typeface="News Gothic MT" pitchFamily="34" charset="0"/>
              </a:defRPr>
            </a:lvl5pPr>
            <a:lvl6pPr marL="2514600" indent="-228600" eaLnBrk="0" fontAlgn="base" hangingPunct="0">
              <a:spcBef>
                <a:spcPct val="30000"/>
              </a:spcBef>
              <a:spcAft>
                <a:spcPct val="0"/>
              </a:spcAft>
              <a:buFont typeface="News Gothic MT" pitchFamily="34" charset="0"/>
              <a:buChar char="–"/>
              <a:defRPr sz="1100">
                <a:solidFill>
                  <a:schemeClr val="tx1"/>
                </a:solidFill>
                <a:latin typeface="News Gothic MT" pitchFamily="34" charset="0"/>
              </a:defRPr>
            </a:lvl6pPr>
            <a:lvl7pPr marL="2971800" indent="-228600" eaLnBrk="0" fontAlgn="base" hangingPunct="0">
              <a:spcBef>
                <a:spcPct val="30000"/>
              </a:spcBef>
              <a:spcAft>
                <a:spcPct val="0"/>
              </a:spcAft>
              <a:buFont typeface="News Gothic MT" pitchFamily="34" charset="0"/>
              <a:buChar char="–"/>
              <a:defRPr sz="1100">
                <a:solidFill>
                  <a:schemeClr val="tx1"/>
                </a:solidFill>
                <a:latin typeface="News Gothic MT" pitchFamily="34" charset="0"/>
              </a:defRPr>
            </a:lvl7pPr>
            <a:lvl8pPr marL="3429000" indent="-228600" eaLnBrk="0" fontAlgn="base" hangingPunct="0">
              <a:spcBef>
                <a:spcPct val="30000"/>
              </a:spcBef>
              <a:spcAft>
                <a:spcPct val="0"/>
              </a:spcAft>
              <a:buFont typeface="News Gothic MT" pitchFamily="34" charset="0"/>
              <a:buChar char="–"/>
              <a:defRPr sz="1100">
                <a:solidFill>
                  <a:schemeClr val="tx1"/>
                </a:solidFill>
                <a:latin typeface="News Gothic MT" pitchFamily="34" charset="0"/>
              </a:defRPr>
            </a:lvl8pPr>
            <a:lvl9pPr marL="3886200" indent="-228600" eaLnBrk="0" fontAlgn="base" hangingPunct="0">
              <a:spcBef>
                <a:spcPct val="30000"/>
              </a:spcBef>
              <a:spcAft>
                <a:spcPct val="0"/>
              </a:spcAft>
              <a:buFont typeface="News Gothic MT" pitchFamily="34" charset="0"/>
              <a:buChar char="–"/>
              <a:defRPr sz="1100">
                <a:solidFill>
                  <a:schemeClr val="tx1"/>
                </a:solidFill>
                <a:latin typeface="News Gothic MT"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6708E403-4E72-479D-A7F7-F1CF23C87D4A}" type="slidenum">
              <a:rPr kumimoji="0" lang="en-US" altLang="en-US" sz="10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54</a:t>
            </a:fld>
            <a:endParaRPr kumimoji="0" lang="en-US" alt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7700" name="Notes Placeholder 4"/>
          <p:cNvSpPr>
            <a:spLocks noGrp="1"/>
          </p:cNvSpPr>
          <p:nvPr>
            <p:ph type="body" sz="quarter" idx="10"/>
          </p:nvPr>
        </p:nvSpPr>
        <p:spPr>
          <a:xfrm>
            <a:off x="598806" y="4450130"/>
            <a:ext cx="5882569" cy="2519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252356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GB" dirty="0"/>
              <a:t>This post-hoc analysis pooled data from five randomized clinical trials (RCTs) conducted in 4,480 patients (vildagliptin N=2,788; </a:t>
            </a:r>
            <a:r>
              <a:rPr lang="en-GB" dirty="0" err="1"/>
              <a:t>sulphonylureas</a:t>
            </a:r>
            <a:r>
              <a:rPr lang="en-GB" dirty="0"/>
              <a:t> [SUs] N=1,692 [glimepiride: n=1,259; </a:t>
            </a:r>
            <a:r>
              <a:rPr lang="en-GB" dirty="0" err="1"/>
              <a:t>gliclazide</a:t>
            </a:r>
            <a:r>
              <a:rPr lang="en-GB" dirty="0"/>
              <a:t>: n=433)]) and compared with a large sample of patients extracted from the Effectiveness of Diabetes control with </a:t>
            </a:r>
            <a:r>
              <a:rPr lang="en-GB" dirty="0" err="1"/>
              <a:t>vildaGliptin</a:t>
            </a:r>
            <a:r>
              <a:rPr lang="en-GB" dirty="0"/>
              <a:t> and vildagliptin/</a:t>
            </a:r>
            <a:r>
              <a:rPr lang="en-GB" dirty="0" err="1"/>
              <a:t>mEtformin</a:t>
            </a:r>
            <a:r>
              <a:rPr lang="en-GB" dirty="0"/>
              <a:t> (EDGE) study (vildagliptin, N=7,002; SUs, N=3,702).</a:t>
            </a:r>
          </a:p>
          <a:p>
            <a:pPr>
              <a:defRPr/>
            </a:pPr>
            <a:r>
              <a:rPr lang="en-GB" dirty="0"/>
              <a:t>The impact of baseline haemoglobin A1c (HbA1c), age, gender and weight on change in HbA1c after 24 weeks were assessed by linear regression model. Overall, 36% of the change in HbA1c was correlated to baseline HbA1c [slope -0.54 (95% confidence interval [CI]: -0.55, -0.53; </a:t>
            </a:r>
            <a:r>
              <a:rPr lang="en-GB" i="1" dirty="0"/>
              <a:t>P</a:t>
            </a:r>
            <a:r>
              <a:rPr lang="en-GB" dirty="0"/>
              <a:t>&lt;0.0001)], while age, gender and baseline weight  were poorly correlated.</a:t>
            </a:r>
          </a:p>
          <a:p>
            <a:pPr>
              <a:defRPr/>
            </a:pPr>
            <a:r>
              <a:rPr lang="en-GB" dirty="0"/>
              <a:t>The data presented on this slide shows change in HbA1c as a function of baseline HbA1c with SUs </a:t>
            </a:r>
            <a:r>
              <a:rPr lang="en-GB" i="1" dirty="0"/>
              <a:t>(left-hand side)</a:t>
            </a:r>
            <a:r>
              <a:rPr lang="en-GB" dirty="0"/>
              <a:t> or vildagliptin </a:t>
            </a:r>
            <a:r>
              <a:rPr lang="en-GB" i="1" dirty="0"/>
              <a:t>(right-hand side)</a:t>
            </a:r>
            <a:r>
              <a:rPr lang="en-GB" dirty="0"/>
              <a:t> as add-on to metformin. With SU, the slope was −0.541 (95% CI −0.56, −0.52; </a:t>
            </a:r>
            <a:r>
              <a:rPr lang="en-GB" i="1" dirty="0"/>
              <a:t>P</a:t>
            </a:r>
            <a:r>
              <a:rPr lang="en-GB" dirty="0"/>
              <a:t>&lt;0.001) in RCTs, but was steeper under real-life conditions (in EDGE, interaction coefficient was −0.327, </a:t>
            </a:r>
            <a:r>
              <a:rPr lang="en-GB" i="1" dirty="0"/>
              <a:t>P</a:t>
            </a:r>
            <a:r>
              <a:rPr lang="en-GB" dirty="0"/>
              <a:t>&lt;0.001). As such, for any given baseline HbA1c, in RCTs the change in HbA1c with SU treatment is greater than in real life. In contrast, the regression lines for vildagliptin were nearly superimposable in EDGE and the RCT populations; the slope of the regression line was −0.55 (95% CI−0.56, −0.53; </a:t>
            </a:r>
            <a:r>
              <a:rPr lang="en-GB" i="1" dirty="0"/>
              <a:t>P</a:t>
            </a:r>
            <a:r>
              <a:rPr lang="en-GB" dirty="0"/>
              <a:t>&lt;0.001) and there was no interaction with study conditions (RCT </a:t>
            </a:r>
            <a:r>
              <a:rPr lang="en-GB" i="1" dirty="0"/>
              <a:t>vs</a:t>
            </a:r>
            <a:r>
              <a:rPr lang="en-GB" dirty="0"/>
              <a:t> EDGE, coefficient was 0.024, </a:t>
            </a:r>
            <a:r>
              <a:rPr lang="en-GB" i="1" dirty="0"/>
              <a:t>P</a:t>
            </a:r>
            <a:r>
              <a:rPr lang="en-GB" dirty="0"/>
              <a:t>=0.175). </a:t>
            </a:r>
          </a:p>
          <a:p>
            <a:pPr>
              <a:defRPr/>
            </a:pPr>
            <a:r>
              <a:rPr lang="en-GB" dirty="0"/>
              <a:t>Overall, this study showed that the reduction in HbA1c with SU treatment was diminished in real life relative to RCTs, whereas for vildagliptin, the improvement in glycaemia was the same in RCTs and the observational trial.</a:t>
            </a:r>
          </a:p>
          <a:p>
            <a:pPr>
              <a:defRPr/>
            </a:pPr>
            <a:endParaRPr lang="en-GB" dirty="0"/>
          </a:p>
          <a:p>
            <a:pPr>
              <a:defRPr/>
            </a:pPr>
            <a:r>
              <a:rPr lang="en-GB" b="1" dirty="0"/>
              <a:t>Reference</a:t>
            </a:r>
          </a:p>
          <a:p>
            <a:pPr>
              <a:defRPr/>
            </a:pPr>
            <a:r>
              <a:rPr lang="en-GB" dirty="0"/>
              <a:t>Ahrén et al. Diabetologia 2014;57:1304–7.</a:t>
            </a:r>
          </a:p>
          <a:p>
            <a:pPr>
              <a:defRPr/>
            </a:pPr>
            <a:endParaRPr lang="en-GB" sz="1100" dirty="0"/>
          </a:p>
          <a:p>
            <a:pPr>
              <a:defRPr/>
            </a:pPr>
            <a:endParaRPr lang="en-GB" sz="1100" dirty="0"/>
          </a:p>
          <a:p>
            <a:pPr>
              <a:defRPr/>
            </a:pPr>
            <a:endParaRPr lang="en-GB" sz="1100" dirty="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15758" indent="-275292">
              <a:defRPr>
                <a:solidFill>
                  <a:schemeClr val="tx1"/>
                </a:solidFill>
                <a:latin typeface="Calibri" pitchFamily="34" charset="0"/>
              </a:defRPr>
            </a:lvl2pPr>
            <a:lvl3pPr marL="1101166" indent="-220233">
              <a:defRPr>
                <a:solidFill>
                  <a:schemeClr val="tx1"/>
                </a:solidFill>
                <a:latin typeface="Calibri" pitchFamily="34" charset="0"/>
              </a:defRPr>
            </a:lvl3pPr>
            <a:lvl4pPr marL="1541633" indent="-220233">
              <a:defRPr>
                <a:solidFill>
                  <a:schemeClr val="tx1"/>
                </a:solidFill>
                <a:latin typeface="Calibri" pitchFamily="34" charset="0"/>
              </a:defRPr>
            </a:lvl4pPr>
            <a:lvl5pPr marL="1982099" indent="-220233">
              <a:defRPr>
                <a:solidFill>
                  <a:schemeClr val="tx1"/>
                </a:solidFill>
                <a:latin typeface="Calibri" pitchFamily="34" charset="0"/>
              </a:defRPr>
            </a:lvl5pPr>
            <a:lvl6pPr marL="2422566" indent="-220233" defTabSz="440466" eaLnBrk="0" fontAlgn="base" hangingPunct="0">
              <a:spcBef>
                <a:spcPct val="0"/>
              </a:spcBef>
              <a:spcAft>
                <a:spcPct val="0"/>
              </a:spcAft>
              <a:defRPr>
                <a:solidFill>
                  <a:schemeClr val="tx1"/>
                </a:solidFill>
                <a:latin typeface="Calibri" pitchFamily="34" charset="0"/>
              </a:defRPr>
            </a:lvl6pPr>
            <a:lvl7pPr marL="2863032" indent="-220233" defTabSz="440466" eaLnBrk="0" fontAlgn="base" hangingPunct="0">
              <a:spcBef>
                <a:spcPct val="0"/>
              </a:spcBef>
              <a:spcAft>
                <a:spcPct val="0"/>
              </a:spcAft>
              <a:defRPr>
                <a:solidFill>
                  <a:schemeClr val="tx1"/>
                </a:solidFill>
                <a:latin typeface="Calibri" pitchFamily="34" charset="0"/>
              </a:defRPr>
            </a:lvl7pPr>
            <a:lvl8pPr marL="3303499" indent="-220233" defTabSz="440466" eaLnBrk="0" fontAlgn="base" hangingPunct="0">
              <a:spcBef>
                <a:spcPct val="0"/>
              </a:spcBef>
              <a:spcAft>
                <a:spcPct val="0"/>
              </a:spcAft>
              <a:defRPr>
                <a:solidFill>
                  <a:schemeClr val="tx1"/>
                </a:solidFill>
                <a:latin typeface="Calibri" pitchFamily="34" charset="0"/>
              </a:defRPr>
            </a:lvl8pPr>
            <a:lvl9pPr marL="3743965" indent="-220233" defTabSz="440466" eaLnBrk="0" fontAlgn="base" hangingPunct="0">
              <a:spcBef>
                <a:spcPct val="0"/>
              </a:spcBef>
              <a:spcAft>
                <a:spcPct val="0"/>
              </a:spcAft>
              <a:defRPr>
                <a:solidFill>
                  <a:schemeClr val="tx1"/>
                </a:solidFill>
                <a:latin typeface="Calibri"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205F360-8119-4460-8B22-D6A5C018C971}" type="slidenum">
              <a:rPr kumimoji="0" lang="en-GB"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55</a:t>
            </a:fld>
            <a:endParaRPr kumimoji="0" lang="en-GB"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3698036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DD36596-D14A-479C-B247-A3B9EA81442E}" type="slidenum">
              <a:rPr kumimoji="0" lang="en-US" sz="1200" b="0" i="0" u="none" strike="noStrike" kern="1200" cap="none" spc="0" normalizeH="0" baseline="0" noProof="0">
                <a:ln>
                  <a:noFill/>
                </a:ln>
                <a:solidFill>
                  <a:srgbClr val="917B69"/>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srgbClr val="917B69"/>
              </a:solidFill>
              <a:effectLst/>
              <a:uLnTx/>
              <a:uFillTx/>
              <a:latin typeface="Arial" charset="0"/>
              <a:ea typeface="+mn-ea"/>
              <a:cs typeface="+mn-cs"/>
            </a:endParaRPr>
          </a:p>
        </p:txBody>
      </p:sp>
      <p:sp>
        <p:nvSpPr>
          <p:cNvPr id="6147" name="Rectangle 2"/>
          <p:cNvSpPr>
            <a:spLocks noGrp="1" noRot="1" noChangeAspect="1" noChangeArrowheads="1" noTextEdit="1"/>
          </p:cNvSpPr>
          <p:nvPr>
            <p:ph type="sldImg"/>
          </p:nvPr>
        </p:nvSpPr>
        <p:spPr>
          <a:xfrm>
            <a:off x="406400" y="696913"/>
            <a:ext cx="6197600" cy="3486150"/>
          </a:xfrm>
          <a:ln/>
        </p:spPr>
      </p:sp>
      <p:sp>
        <p:nvSpPr>
          <p:cNvPr id="6148" name="Rectangle 3"/>
          <p:cNvSpPr>
            <a:spLocks noGrp="1" noChangeArrowheads="1"/>
          </p:cNvSpPr>
          <p:nvPr>
            <p:ph type="body" idx="1"/>
          </p:nvPr>
        </p:nvSpPr>
        <p:spPr>
          <a:noFill/>
          <a:ln/>
        </p:spPr>
        <p:txBody>
          <a:bodyPr/>
          <a:lstStyle/>
          <a:p>
            <a:pPr marL="0" indent="0" eaLnBrk="1" hangingPunct="1">
              <a:buFont typeface="Arial" panose="020B0604020202020204" pitchFamily="34" charset="0"/>
              <a:buNone/>
            </a:pPr>
            <a:endParaRPr lang="de-DE" dirty="0"/>
          </a:p>
        </p:txBody>
      </p:sp>
    </p:spTree>
    <p:extLst>
      <p:ext uri="{BB962C8B-B14F-4D97-AF65-F5344CB8AC3E}">
        <p14:creationId xmlns:p14="http://schemas.microsoft.com/office/powerpoint/2010/main" val="2385078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DD36596-D14A-479C-B247-A3B9EA81442E}" type="slidenum">
              <a:rPr kumimoji="0" lang="en-US" sz="1200" b="0" i="0" u="none" strike="noStrike" kern="1200" cap="none" spc="0" normalizeH="0" baseline="0" noProof="0">
                <a:ln>
                  <a:noFill/>
                </a:ln>
                <a:solidFill>
                  <a:srgbClr val="917B69"/>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dirty="0">
              <a:ln>
                <a:noFill/>
              </a:ln>
              <a:solidFill>
                <a:srgbClr val="917B69"/>
              </a:solidFill>
              <a:effectLst/>
              <a:uLnTx/>
              <a:uFillTx/>
              <a:latin typeface="Arial" charset="0"/>
              <a:ea typeface="+mn-ea"/>
              <a:cs typeface="+mn-cs"/>
            </a:endParaRPr>
          </a:p>
        </p:txBody>
      </p:sp>
      <p:sp>
        <p:nvSpPr>
          <p:cNvPr id="6147" name="Rectangle 2"/>
          <p:cNvSpPr>
            <a:spLocks noGrp="1" noRot="1" noChangeAspect="1" noChangeArrowheads="1" noTextEdit="1"/>
          </p:cNvSpPr>
          <p:nvPr>
            <p:ph type="sldImg"/>
          </p:nvPr>
        </p:nvSpPr>
        <p:spPr>
          <a:xfrm>
            <a:off x="406400" y="696913"/>
            <a:ext cx="6197600" cy="3486150"/>
          </a:xfrm>
          <a:ln/>
        </p:spPr>
      </p:sp>
      <p:sp>
        <p:nvSpPr>
          <p:cNvPr id="6148"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395960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30000"/>
              </a:spcBef>
              <a:spcAft>
                <a:spcPct val="30000"/>
              </a:spcAft>
              <a:buFontTx/>
              <a:buNone/>
            </a:pPr>
            <a:r>
              <a:rPr lang="en-GB" altLang="en-US" b="1">
                <a:latin typeface="Arial" pitchFamily="34" charset="0"/>
                <a:cs typeface="Arial" pitchFamily="34" charset="0"/>
              </a:rPr>
              <a:t>Vildagliptin Monotherapy: Overall AE Profile Comparable with Placebo </a:t>
            </a:r>
            <a:br>
              <a:rPr lang="en-GB" altLang="en-US" b="1">
                <a:latin typeface="Arial" pitchFamily="34" charset="0"/>
                <a:cs typeface="Arial" pitchFamily="34" charset="0"/>
              </a:rPr>
            </a:br>
            <a:r>
              <a:rPr lang="en-GB" altLang="en-US" b="1">
                <a:latin typeface="Arial" pitchFamily="34" charset="0"/>
                <a:cs typeface="Arial" pitchFamily="34" charset="0"/>
              </a:rPr>
              <a:t>(AEs </a:t>
            </a:r>
            <a:r>
              <a:rPr lang="en-GB" altLang="en-US" b="1" u="sng">
                <a:latin typeface="Arial" pitchFamily="34" charset="0"/>
                <a:cs typeface="Arial" pitchFamily="34" charset="0"/>
              </a:rPr>
              <a:t>&gt;</a:t>
            </a:r>
            <a:r>
              <a:rPr lang="en-GB" altLang="en-US" b="1">
                <a:latin typeface="Arial" pitchFamily="34" charset="0"/>
                <a:cs typeface="Arial" pitchFamily="34" charset="0"/>
              </a:rPr>
              <a:t>5%)</a:t>
            </a:r>
          </a:p>
          <a:p>
            <a:pPr eaLnBrk="1" hangingPunct="1">
              <a:spcBef>
                <a:spcPct val="30000"/>
              </a:spcBef>
              <a:spcAft>
                <a:spcPct val="30000"/>
              </a:spcAft>
            </a:pPr>
            <a:r>
              <a:rPr lang="en-GB" altLang="en-US">
                <a:latin typeface="Arial" pitchFamily="34" charset="0"/>
                <a:cs typeface="Arial" pitchFamily="34" charset="0"/>
              </a:rPr>
              <a:t>Data from comparative trials of vildagliptin monotherapy (50 mg once daily or</a:t>
            </a:r>
            <a:br>
              <a:rPr lang="en-GB" altLang="en-US">
                <a:latin typeface="Arial" pitchFamily="34" charset="0"/>
                <a:cs typeface="Arial" pitchFamily="34" charset="0"/>
              </a:rPr>
            </a:br>
            <a:r>
              <a:rPr lang="en-GB" altLang="en-US">
                <a:latin typeface="Arial" pitchFamily="34" charset="0"/>
                <a:cs typeface="Arial" pitchFamily="34" charset="0"/>
              </a:rPr>
              <a:t>50 twice daily) and metformin, rosiglitazone, acarbose, or placebo were pooled to evaluate the adverse-event (AE) profile of vildagliptin at 24 weeks.</a:t>
            </a:r>
          </a:p>
          <a:p>
            <a:pPr eaLnBrk="1" hangingPunct="1">
              <a:spcBef>
                <a:spcPct val="30000"/>
              </a:spcBef>
              <a:spcAft>
                <a:spcPct val="30000"/>
              </a:spcAft>
            </a:pPr>
            <a:r>
              <a:rPr lang="en-GB" altLang="en-US">
                <a:latin typeface="Arial" pitchFamily="34" charset="0"/>
                <a:cs typeface="Arial" pitchFamily="34" charset="0"/>
              </a:rPr>
              <a:t>AEs that occurred in at least 5% of patients in any group are presented.</a:t>
            </a:r>
          </a:p>
          <a:p>
            <a:pPr eaLnBrk="1" hangingPunct="1">
              <a:spcBef>
                <a:spcPct val="30000"/>
              </a:spcBef>
              <a:spcAft>
                <a:spcPct val="30000"/>
              </a:spcAft>
            </a:pPr>
            <a:r>
              <a:rPr lang="en-GB" altLang="en-US">
                <a:latin typeface="Arial" pitchFamily="34" charset="0"/>
                <a:cs typeface="Arial" pitchFamily="34" charset="0"/>
              </a:rPr>
              <a:t>The overall incidence of AEs was highest in rosiglitazone-treated patients (65%). The incidence in patients treated with vildagliptin (50 mg once daily, 58%;</a:t>
            </a:r>
            <a:br>
              <a:rPr lang="en-GB" altLang="en-US">
                <a:latin typeface="Arial" pitchFamily="34" charset="0"/>
                <a:cs typeface="Arial" pitchFamily="34" charset="0"/>
              </a:rPr>
            </a:br>
            <a:r>
              <a:rPr lang="en-GB" altLang="en-US">
                <a:latin typeface="Arial" pitchFamily="34" charset="0"/>
                <a:cs typeface="Arial" pitchFamily="34" charset="0"/>
              </a:rPr>
              <a:t>50 mg twice daily, 54%) was similar to the 58% incidence reported by the placebo group.</a:t>
            </a:r>
          </a:p>
          <a:p>
            <a:pPr eaLnBrk="1" hangingPunct="1">
              <a:spcBef>
                <a:spcPct val="30000"/>
              </a:spcBef>
              <a:spcAft>
                <a:spcPct val="30000"/>
              </a:spcAft>
            </a:pPr>
            <a:r>
              <a:rPr lang="en-GB" altLang="en-US">
                <a:latin typeface="Arial" pitchFamily="34" charset="0"/>
                <a:cs typeface="Arial" pitchFamily="34" charset="0"/>
              </a:rPr>
              <a:t>These data indicate that vildagliptin is a well-tolerated agent, with an AE profile that is comparable with placebo.</a:t>
            </a:r>
          </a:p>
          <a:p>
            <a:pPr eaLnBrk="1" hangingPunct="1">
              <a:spcBef>
                <a:spcPct val="30000"/>
              </a:spcBef>
              <a:spcAft>
                <a:spcPct val="30000"/>
              </a:spcAft>
            </a:pPr>
            <a:endParaRPr lang="en-GB" altLang="en-US">
              <a:latin typeface="Arial" pitchFamily="34" charset="0"/>
              <a:cs typeface="Arial" pitchFamily="34" charset="0"/>
            </a:endParaRPr>
          </a:p>
          <a:p>
            <a:pPr eaLnBrk="1" hangingPunct="1">
              <a:spcBef>
                <a:spcPct val="30000"/>
              </a:spcBef>
              <a:spcAft>
                <a:spcPct val="30000"/>
              </a:spcAft>
              <a:buFontTx/>
              <a:buNone/>
            </a:pPr>
            <a:r>
              <a:rPr lang="en-GB" altLang="en-US" sz="1000" b="1">
                <a:latin typeface="Arial" pitchFamily="34" charset="0"/>
                <a:cs typeface="Arial" pitchFamily="34" charset="0"/>
              </a:rPr>
              <a:t>Reference</a:t>
            </a:r>
          </a:p>
          <a:p>
            <a:pPr eaLnBrk="1" hangingPunct="1">
              <a:spcBef>
                <a:spcPct val="30000"/>
              </a:spcBef>
              <a:spcAft>
                <a:spcPct val="30000"/>
              </a:spcAft>
              <a:buFontTx/>
              <a:buAutoNum type="arabicPeriod"/>
            </a:pPr>
            <a:r>
              <a:rPr lang="en-GB" altLang="en-US" sz="1000">
                <a:latin typeface="Arial" pitchFamily="34" charset="0"/>
                <a:cs typeface="Arial" pitchFamily="34" charset="0"/>
              </a:rPr>
              <a:t>Adapted from Summary of Clinical Safety, December 5, 2007. Table 4-1g. Novartis Pharmaceuticals.</a:t>
            </a:r>
          </a:p>
          <a:p>
            <a:pPr eaLnBrk="1" hangingPunct="1">
              <a:spcBef>
                <a:spcPct val="30000"/>
              </a:spcBef>
              <a:spcAft>
                <a:spcPct val="30000"/>
              </a:spcAft>
              <a:buFontTx/>
              <a:buNone/>
            </a:pPr>
            <a:endParaRPr lang="en-US" altLang="en-US">
              <a:latin typeface="Arial" pitchFamily="34" charset="0"/>
              <a:cs typeface="Arial" pitchFamily="34" charset="0"/>
            </a:endParaRPr>
          </a:p>
        </p:txBody>
      </p:sp>
      <p:sp>
        <p:nvSpPr>
          <p:cNvPr id="1638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10000"/>
              </a:spcBef>
              <a:spcAft>
                <a:spcPct val="10000"/>
              </a:spcAft>
              <a:buChar char="•"/>
              <a:defRPr sz="1100">
                <a:solidFill>
                  <a:schemeClr val="tx1"/>
                </a:solidFill>
                <a:latin typeface="Arial" pitchFamily="34" charset="0"/>
                <a:cs typeface="Arial" pitchFamily="34" charset="0"/>
              </a:defRPr>
            </a:lvl1pPr>
            <a:lvl2pPr marL="742950" indent="-285750" defTabSz="915988" eaLnBrk="0" hangingPunct="0">
              <a:spcBef>
                <a:spcPct val="10000"/>
              </a:spcBef>
              <a:spcAft>
                <a:spcPct val="10000"/>
              </a:spcAft>
              <a:buChar char="•"/>
              <a:defRPr sz="1100">
                <a:solidFill>
                  <a:schemeClr val="tx1"/>
                </a:solidFill>
                <a:latin typeface="Arial" pitchFamily="34" charset="0"/>
                <a:cs typeface="Arial" pitchFamily="34" charset="0"/>
              </a:defRPr>
            </a:lvl2pPr>
            <a:lvl3pPr marL="1143000" indent="-228600" defTabSz="915988" eaLnBrk="0" hangingPunct="0">
              <a:spcBef>
                <a:spcPct val="10000"/>
              </a:spcBef>
              <a:spcAft>
                <a:spcPct val="10000"/>
              </a:spcAft>
              <a:buChar char="•"/>
              <a:defRPr sz="1100">
                <a:solidFill>
                  <a:schemeClr val="tx1"/>
                </a:solidFill>
                <a:latin typeface="Arial" pitchFamily="34" charset="0"/>
                <a:cs typeface="Arial" pitchFamily="34" charset="0"/>
              </a:defRPr>
            </a:lvl3pPr>
            <a:lvl4pPr marL="1600200" indent="-228600" defTabSz="915988" eaLnBrk="0" hangingPunct="0">
              <a:spcBef>
                <a:spcPct val="10000"/>
              </a:spcBef>
              <a:spcAft>
                <a:spcPct val="10000"/>
              </a:spcAft>
              <a:buChar char="•"/>
              <a:defRPr sz="1100">
                <a:solidFill>
                  <a:schemeClr val="tx1"/>
                </a:solidFill>
                <a:latin typeface="Arial" pitchFamily="34" charset="0"/>
                <a:cs typeface="Arial" pitchFamily="34" charset="0"/>
              </a:defRPr>
            </a:lvl4pPr>
            <a:lvl5pPr marL="2057400" indent="-228600" defTabSz="915988" eaLnBrk="0" hangingPunct="0">
              <a:spcBef>
                <a:spcPct val="10000"/>
              </a:spcBef>
              <a:spcAft>
                <a:spcPct val="10000"/>
              </a:spcAft>
              <a:buChar char="•"/>
              <a:defRPr sz="1100">
                <a:solidFill>
                  <a:schemeClr val="tx1"/>
                </a:solidFill>
                <a:latin typeface="Arial" pitchFamily="34" charset="0"/>
                <a:cs typeface="Arial" pitchFamily="34" charset="0"/>
              </a:defRPr>
            </a:lvl5pPr>
            <a:lvl6pPr marL="2514600" indent="-228600" defTabSz="915988" eaLnBrk="0" fontAlgn="base" hangingPunct="0">
              <a:spcBef>
                <a:spcPct val="10000"/>
              </a:spcBef>
              <a:spcAft>
                <a:spcPct val="10000"/>
              </a:spcAft>
              <a:buChar char="•"/>
              <a:defRPr sz="1100">
                <a:solidFill>
                  <a:schemeClr val="tx1"/>
                </a:solidFill>
                <a:latin typeface="Arial" pitchFamily="34" charset="0"/>
                <a:cs typeface="Arial" pitchFamily="34" charset="0"/>
              </a:defRPr>
            </a:lvl6pPr>
            <a:lvl7pPr marL="2971800" indent="-228600" defTabSz="915988" eaLnBrk="0" fontAlgn="base" hangingPunct="0">
              <a:spcBef>
                <a:spcPct val="10000"/>
              </a:spcBef>
              <a:spcAft>
                <a:spcPct val="10000"/>
              </a:spcAft>
              <a:buChar char="•"/>
              <a:defRPr sz="1100">
                <a:solidFill>
                  <a:schemeClr val="tx1"/>
                </a:solidFill>
                <a:latin typeface="Arial" pitchFamily="34" charset="0"/>
                <a:cs typeface="Arial" pitchFamily="34" charset="0"/>
              </a:defRPr>
            </a:lvl7pPr>
            <a:lvl8pPr marL="3429000" indent="-228600" defTabSz="915988" eaLnBrk="0" fontAlgn="base" hangingPunct="0">
              <a:spcBef>
                <a:spcPct val="10000"/>
              </a:spcBef>
              <a:spcAft>
                <a:spcPct val="10000"/>
              </a:spcAft>
              <a:buChar char="•"/>
              <a:defRPr sz="1100">
                <a:solidFill>
                  <a:schemeClr val="tx1"/>
                </a:solidFill>
                <a:latin typeface="Arial" pitchFamily="34" charset="0"/>
                <a:cs typeface="Arial" pitchFamily="34" charset="0"/>
              </a:defRPr>
            </a:lvl8pPr>
            <a:lvl9pPr marL="3886200" indent="-228600" defTabSz="915988" eaLnBrk="0" fontAlgn="base" hangingPunct="0">
              <a:spcBef>
                <a:spcPct val="10000"/>
              </a:spcBef>
              <a:spcAft>
                <a:spcPct val="10000"/>
              </a:spcAft>
              <a:buChar char="•"/>
              <a:defRPr sz="1100">
                <a:solidFill>
                  <a:schemeClr val="tx1"/>
                </a:solidFill>
                <a:latin typeface="Arial" pitchFamily="34" charset="0"/>
                <a:cs typeface="Arial" pitchFamily="34" charset="0"/>
              </a:defRPr>
            </a:lvl9pPr>
          </a:lstStyle>
          <a:p>
            <a:pPr marL="0" marR="0" lvl="0" indent="0" algn="r" defTabSz="915988" rtl="0" eaLnBrk="0" fontAlgn="base" latinLnBrk="0" hangingPunct="0">
              <a:lnSpc>
                <a:spcPct val="100000"/>
              </a:lnSpc>
              <a:spcBef>
                <a:spcPct val="0"/>
              </a:spcBef>
              <a:spcAft>
                <a:spcPct val="0"/>
              </a:spcAft>
              <a:buClrTx/>
              <a:buSzTx/>
              <a:buFontTx/>
              <a:buNone/>
              <a:tabLst/>
              <a:defRPr/>
            </a:pPr>
            <a:fld id="{5C4801F0-2264-4B79-9ECC-A660EE38098A}" type="slidenum">
              <a:rPr kumimoji="0" lang="de-DE" altLang="en-US" sz="1200" b="0" i="0" u="none" strike="noStrike" kern="1200" cap="none" spc="0" normalizeH="0" baseline="0" noProof="0" smtClean="0">
                <a:ln>
                  <a:noFill/>
                </a:ln>
                <a:solidFill>
                  <a:srgbClr val="917B69"/>
                </a:solidFill>
                <a:effectLst/>
                <a:uLnTx/>
                <a:uFillTx/>
                <a:latin typeface="Arial" pitchFamily="34" charset="0"/>
                <a:ea typeface="+mn-ea"/>
                <a:cs typeface="Arial" pitchFamily="34" charset="0"/>
              </a:rPr>
              <a:pPr marL="0" marR="0" lvl="0" indent="0" algn="r" defTabSz="915988" rtl="0" eaLnBrk="0" fontAlgn="base" latinLnBrk="0" hangingPunct="0">
                <a:lnSpc>
                  <a:spcPct val="100000"/>
                </a:lnSpc>
                <a:spcBef>
                  <a:spcPct val="0"/>
                </a:spcBef>
                <a:spcAft>
                  <a:spcPct val="0"/>
                </a:spcAft>
                <a:buClrTx/>
                <a:buSzTx/>
                <a:buFontTx/>
                <a:buNone/>
                <a:tabLst/>
                <a:defRPr/>
              </a:pPr>
              <a:t>67</a:t>
            </a:fld>
            <a:endParaRPr kumimoji="0" lang="de-DE" altLang="en-US" sz="1200" b="0" i="0" u="none" strike="noStrike" kern="1200" cap="none" spc="0" normalizeH="0" baseline="0" noProof="0">
              <a:ln>
                <a:noFill/>
              </a:ln>
              <a:solidFill>
                <a:srgbClr val="917B6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2086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06400" y="696913"/>
            <a:ext cx="6197600" cy="3486150"/>
          </a:xfrm>
          <a:ln/>
        </p:spPr>
      </p:sp>
      <p:sp>
        <p:nvSpPr>
          <p:cNvPr id="76803" name="Rectangle 3"/>
          <p:cNvSpPr>
            <a:spLocks noGrp="1" noChangeArrowheads="1"/>
          </p:cNvSpPr>
          <p:nvPr>
            <p:ph type="body" idx="1"/>
          </p:nvPr>
        </p:nvSpPr>
        <p:spPr>
          <a:ln/>
        </p:spPr>
        <p:txBody>
          <a:bodyPr/>
          <a:lstStyle/>
          <a:p>
            <a:pPr marL="176213" indent="-176213" eaLnBrk="1" hangingPunct="1">
              <a:spcBef>
                <a:spcPts val="600"/>
              </a:spcBef>
              <a:spcAft>
                <a:spcPts val="600"/>
              </a:spcAft>
              <a:buFontTx/>
              <a:buNone/>
              <a:defRPr/>
            </a:pPr>
            <a:r>
              <a:rPr lang="en-US" sz="1050" b="1" dirty="0"/>
              <a:t>WHO: Diagnostic Criteria</a:t>
            </a:r>
          </a:p>
          <a:p>
            <a:pPr marL="176213" indent="-176213" eaLnBrk="1" hangingPunct="1">
              <a:spcBef>
                <a:spcPts val="600"/>
              </a:spcBef>
              <a:spcAft>
                <a:spcPts val="600"/>
              </a:spcAft>
              <a:defRPr/>
            </a:pPr>
            <a:r>
              <a:rPr lang="en-US" sz="1050" dirty="0"/>
              <a:t>For the diagnosis of type 2 diabetes mellitus, the World Health Organization requires either a plasma venous glucose concentration </a:t>
            </a:r>
            <a:r>
              <a:rPr lang="en-US" sz="1050" dirty="0">
                <a:sym typeface="Symbol" pitchFamily="18" charset="2"/>
              </a:rPr>
              <a:t></a:t>
            </a:r>
            <a:r>
              <a:rPr lang="en-US" sz="1050" dirty="0"/>
              <a:t>7.0 </a:t>
            </a:r>
            <a:r>
              <a:rPr lang="en-US" sz="1050" dirty="0" err="1"/>
              <a:t>mmol</a:t>
            </a:r>
            <a:r>
              <a:rPr lang="en-US" sz="1050" dirty="0"/>
              <a:t>/L (</a:t>
            </a:r>
            <a:r>
              <a:rPr lang="en-US" sz="1050" dirty="0">
                <a:sym typeface="Symbol" pitchFamily="18" charset="2"/>
              </a:rPr>
              <a:t></a:t>
            </a:r>
            <a:r>
              <a:rPr lang="en-US" sz="1050" dirty="0"/>
              <a:t>126 mg/dL) for fasting levels or </a:t>
            </a:r>
            <a:r>
              <a:rPr lang="en-US" sz="1050" dirty="0">
                <a:sym typeface="Symbol" pitchFamily="18" charset="2"/>
              </a:rPr>
              <a:t></a:t>
            </a:r>
            <a:r>
              <a:rPr lang="en-US" sz="1050" dirty="0"/>
              <a:t>11.1 </a:t>
            </a:r>
            <a:r>
              <a:rPr lang="en-US" sz="1050" dirty="0" err="1"/>
              <a:t>mmol</a:t>
            </a:r>
            <a:r>
              <a:rPr lang="en-US" sz="1050" dirty="0"/>
              <a:t>/L (</a:t>
            </a:r>
            <a:r>
              <a:rPr lang="en-US" sz="1050" dirty="0">
                <a:sym typeface="Symbol" pitchFamily="18" charset="2"/>
              </a:rPr>
              <a:t></a:t>
            </a:r>
            <a:r>
              <a:rPr lang="en-US" sz="1050" dirty="0"/>
              <a:t>200 mg/dL) for levels 2 hours after a 75 g oral glucose load. Ideally, however, individual diagnoses should use both the fasting and 2-hour values.</a:t>
            </a:r>
            <a:r>
              <a:rPr lang="en-US" sz="1050" baseline="30000" dirty="0"/>
              <a:t>1</a:t>
            </a:r>
          </a:p>
          <a:p>
            <a:pPr marL="176213" indent="-176213" eaLnBrk="1" hangingPunct="1">
              <a:spcBef>
                <a:spcPts val="600"/>
              </a:spcBef>
              <a:spcAft>
                <a:spcPts val="600"/>
              </a:spcAft>
              <a:defRPr/>
            </a:pPr>
            <a:r>
              <a:rPr lang="en-US" sz="1050" dirty="0"/>
              <a:t>The criteria add that in asymptomatic persons, a diagnosis of diabetes should not be based on a single abnormal blood glucose value; instead, at least one additional test on a separate day should result in the diabetic plasma glucose range.</a:t>
            </a:r>
          </a:p>
          <a:p>
            <a:pPr marL="176213" indent="-176213" eaLnBrk="1" hangingPunct="1">
              <a:spcBef>
                <a:spcPts val="600"/>
              </a:spcBef>
              <a:spcAft>
                <a:spcPts val="600"/>
              </a:spcAft>
              <a:defRPr/>
            </a:pPr>
            <a:endParaRPr lang="en-US" sz="1200" dirty="0"/>
          </a:p>
          <a:p>
            <a:pPr marL="176213" indent="-176213" eaLnBrk="1" hangingPunct="1">
              <a:spcBef>
                <a:spcPts val="600"/>
              </a:spcBef>
              <a:spcAft>
                <a:spcPts val="600"/>
              </a:spcAft>
              <a:buFontTx/>
              <a:buNone/>
              <a:defRPr/>
            </a:pPr>
            <a:r>
              <a:rPr lang="en-US" sz="1000" b="1" dirty="0"/>
              <a:t>Reference</a:t>
            </a:r>
          </a:p>
          <a:p>
            <a:pPr marL="176213" indent="-176213" eaLnBrk="1" hangingPunct="1">
              <a:spcBef>
                <a:spcPts val="600"/>
              </a:spcBef>
              <a:spcAft>
                <a:spcPts val="600"/>
              </a:spcAft>
              <a:buFontTx/>
              <a:buAutoNum type="arabicPeriod"/>
              <a:defRPr/>
            </a:pPr>
            <a:r>
              <a:rPr lang="en-US" sz="1000" dirty="0"/>
              <a:t>World Health Organization. Diagnosis and classification of diabetes mellitus. In: </a:t>
            </a:r>
            <a:r>
              <a:rPr lang="en-US" sz="1000" i="1" dirty="0"/>
              <a:t>Definition, Diagnosis and Classification of Diabetes Mellitus and Its Complications. Report of a WHO Consultation. Part 1</a:t>
            </a:r>
            <a:r>
              <a:rPr lang="en-US" sz="1000" dirty="0"/>
              <a:t>. Geneva: World Health Organization; 1999: 1–59.</a:t>
            </a:r>
          </a:p>
          <a:p>
            <a:pPr marL="176213" indent="-176213" eaLnBrk="1" hangingPunct="1">
              <a:spcBef>
                <a:spcPts val="600"/>
              </a:spcBef>
              <a:spcAft>
                <a:spcPts val="600"/>
              </a:spcAft>
              <a:defRPr/>
            </a:pPr>
            <a:endParaRPr lang="en-US" sz="1000" dirty="0"/>
          </a:p>
          <a:p>
            <a:pPr lvl="1" indent="-176213" eaLnBrk="1" hangingPunct="1">
              <a:spcBef>
                <a:spcPts val="600"/>
              </a:spcBef>
              <a:spcAft>
                <a:spcPts val="600"/>
              </a:spcAft>
              <a:defRPr/>
            </a:pPr>
            <a:endParaRPr lang="en-GB" sz="1200" dirty="0"/>
          </a:p>
        </p:txBody>
      </p:sp>
    </p:spTree>
    <p:extLst>
      <p:ext uri="{BB962C8B-B14F-4D97-AF65-F5344CB8AC3E}">
        <p14:creationId xmlns:p14="http://schemas.microsoft.com/office/powerpoint/2010/main" val="2140752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406400" y="695325"/>
            <a:ext cx="6197600" cy="3486150"/>
          </a:xfrm>
          <a:ln/>
        </p:spPr>
      </p:sp>
      <p:sp>
        <p:nvSpPr>
          <p:cNvPr id="109571" name="Rectangle 3"/>
          <p:cNvSpPr>
            <a:spLocks noGrp="1" noChangeArrowheads="1"/>
          </p:cNvSpPr>
          <p:nvPr>
            <p:ph type="body" idx="1"/>
          </p:nvPr>
        </p:nvSpPr>
        <p:spPr>
          <a:xfrm>
            <a:off x="700713" y="4417017"/>
            <a:ext cx="5608975" cy="41836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ts val="600"/>
              </a:spcBef>
              <a:spcAft>
                <a:spcPts val="600"/>
              </a:spcAft>
              <a:buFontTx/>
              <a:buNone/>
            </a:pPr>
            <a:r>
              <a:rPr lang="en-US" sz="1000" b="1" dirty="0">
                <a:latin typeface="Arial" pitchFamily="34" charset="0"/>
                <a:cs typeface="Arial" pitchFamily="34" charset="0"/>
              </a:rPr>
              <a:t>ADA: Diagnostic Criteria and Treatment Goals for T2DM have been Evolving</a:t>
            </a:r>
          </a:p>
          <a:p>
            <a:pPr marL="227013" indent="-227013">
              <a:spcBef>
                <a:spcPts val="600"/>
              </a:spcBef>
              <a:spcAft>
                <a:spcPts val="600"/>
              </a:spcAft>
            </a:pPr>
            <a:r>
              <a:rPr lang="en-US" sz="1000" dirty="0">
                <a:latin typeface="Arial" pitchFamily="34" charset="0"/>
                <a:cs typeface="Arial" pitchFamily="34" charset="0"/>
              </a:rPr>
              <a:t>The American Diabetes Association (ADA) 2006 guidelines recommend the following criteria for the diagnosis of type 2 diabetes mellitus</a:t>
            </a:r>
            <a:r>
              <a:rPr lang="en-US" sz="1000" baseline="30000" dirty="0">
                <a:latin typeface="Arial" pitchFamily="34" charset="0"/>
                <a:cs typeface="Arial" pitchFamily="34" charset="0"/>
              </a:rPr>
              <a:t>1</a:t>
            </a:r>
            <a:r>
              <a:rPr lang="en-US" sz="1000" dirty="0">
                <a:latin typeface="Arial" pitchFamily="34" charset="0"/>
                <a:cs typeface="Arial" pitchFamily="34" charset="0"/>
              </a:rPr>
              <a:t>: patients must have either characteristic symptoms (eg, polyuria, polydipsia) plus a casual* plasma glucose level </a:t>
            </a:r>
            <a:r>
              <a:rPr lang="en-US" sz="1000" dirty="0">
                <a:latin typeface="Arial" pitchFamily="34" charset="0"/>
                <a:cs typeface="Arial" pitchFamily="34" charset="0"/>
                <a:sym typeface="Symbol" pitchFamily="18" charset="2"/>
              </a:rPr>
              <a:t></a:t>
            </a:r>
            <a:r>
              <a:rPr lang="en-US" sz="1000" dirty="0">
                <a:latin typeface="Arial" pitchFamily="34" charset="0"/>
                <a:cs typeface="Arial" pitchFamily="34" charset="0"/>
              </a:rPr>
              <a:t>11.1 </a:t>
            </a:r>
            <a:r>
              <a:rPr lang="en-US" sz="1000" dirty="0" err="1">
                <a:latin typeface="Arial" pitchFamily="34" charset="0"/>
                <a:cs typeface="Arial" pitchFamily="34" charset="0"/>
              </a:rPr>
              <a:t>mmol</a:t>
            </a:r>
            <a:r>
              <a:rPr lang="en-US" sz="1000" dirty="0">
                <a:latin typeface="Arial" pitchFamily="34" charset="0"/>
                <a:cs typeface="Arial" pitchFamily="34" charset="0"/>
              </a:rPr>
              <a:t>/L (</a:t>
            </a:r>
            <a:r>
              <a:rPr lang="en-US" sz="1000" dirty="0">
                <a:latin typeface="Arial" pitchFamily="34" charset="0"/>
                <a:cs typeface="Arial" pitchFamily="34" charset="0"/>
                <a:sym typeface="Symbol" pitchFamily="18" charset="2"/>
              </a:rPr>
              <a:t></a:t>
            </a:r>
            <a:r>
              <a:rPr lang="en-US" sz="1000" dirty="0">
                <a:latin typeface="Arial" pitchFamily="34" charset="0"/>
                <a:cs typeface="Arial" pitchFamily="34" charset="0"/>
              </a:rPr>
              <a:t>200 mg/dL), or a fasting</a:t>
            </a:r>
            <a:r>
              <a:rPr lang="en-US" sz="1000" baseline="30000" dirty="0">
                <a:latin typeface="Arial" pitchFamily="34" charset="0"/>
                <a:cs typeface="Arial" pitchFamily="34" charset="0"/>
              </a:rPr>
              <a:t>†</a:t>
            </a:r>
            <a:r>
              <a:rPr lang="en-US" sz="1000" dirty="0">
                <a:latin typeface="Arial" pitchFamily="34" charset="0"/>
                <a:cs typeface="Arial" pitchFamily="34" charset="0"/>
              </a:rPr>
              <a:t> plasma glucose level </a:t>
            </a:r>
            <a:r>
              <a:rPr lang="en-US" sz="1000" dirty="0">
                <a:latin typeface="Arial" pitchFamily="34" charset="0"/>
                <a:cs typeface="Arial" pitchFamily="34" charset="0"/>
                <a:sym typeface="Symbol" pitchFamily="18" charset="2"/>
              </a:rPr>
              <a:t></a:t>
            </a:r>
            <a:r>
              <a:rPr lang="en-US" sz="1000" dirty="0">
                <a:latin typeface="Arial" pitchFamily="34" charset="0"/>
                <a:cs typeface="Arial" pitchFamily="34" charset="0"/>
              </a:rPr>
              <a:t>7.0 </a:t>
            </a:r>
            <a:r>
              <a:rPr lang="en-US" sz="1000" dirty="0" err="1">
                <a:latin typeface="Arial" pitchFamily="34" charset="0"/>
                <a:cs typeface="Arial" pitchFamily="34" charset="0"/>
              </a:rPr>
              <a:t>mmol</a:t>
            </a:r>
            <a:r>
              <a:rPr lang="en-US" sz="1000" dirty="0">
                <a:latin typeface="Arial" pitchFamily="34" charset="0"/>
                <a:cs typeface="Arial" pitchFamily="34" charset="0"/>
              </a:rPr>
              <a:t>/L</a:t>
            </a:r>
            <a:br>
              <a:rPr lang="en-US" sz="1000" dirty="0">
                <a:latin typeface="Arial" pitchFamily="34" charset="0"/>
                <a:cs typeface="Arial" pitchFamily="34" charset="0"/>
              </a:rPr>
            </a:br>
            <a:r>
              <a:rPr lang="en-US" sz="1000" dirty="0">
                <a:latin typeface="Arial" pitchFamily="34" charset="0"/>
                <a:cs typeface="Arial" pitchFamily="34" charset="0"/>
              </a:rPr>
              <a:t>(</a:t>
            </a:r>
            <a:r>
              <a:rPr lang="en-US" sz="1000" dirty="0">
                <a:latin typeface="Arial" pitchFamily="34" charset="0"/>
                <a:cs typeface="Arial" pitchFamily="34" charset="0"/>
                <a:sym typeface="Symbol" pitchFamily="18" charset="2"/>
              </a:rPr>
              <a:t></a:t>
            </a:r>
            <a:r>
              <a:rPr lang="en-US" sz="1000" dirty="0">
                <a:latin typeface="Arial" pitchFamily="34" charset="0"/>
                <a:cs typeface="Arial" pitchFamily="34" charset="0"/>
              </a:rPr>
              <a:t>126 mg/dL), or a plasma glucose level </a:t>
            </a:r>
            <a:r>
              <a:rPr lang="en-US" sz="1000" dirty="0">
                <a:latin typeface="Arial" pitchFamily="34" charset="0"/>
                <a:cs typeface="Arial" pitchFamily="34" charset="0"/>
                <a:sym typeface="Symbol" pitchFamily="18" charset="2"/>
              </a:rPr>
              <a:t></a:t>
            </a:r>
            <a:r>
              <a:rPr lang="en-US" sz="1000" dirty="0">
                <a:latin typeface="Arial" pitchFamily="34" charset="0"/>
                <a:cs typeface="Arial" pitchFamily="34" charset="0"/>
              </a:rPr>
              <a:t>11.1 </a:t>
            </a:r>
            <a:r>
              <a:rPr lang="en-US" sz="1000" dirty="0" err="1">
                <a:latin typeface="Arial" pitchFamily="34" charset="0"/>
                <a:cs typeface="Arial" pitchFamily="34" charset="0"/>
              </a:rPr>
              <a:t>mmol</a:t>
            </a:r>
            <a:r>
              <a:rPr lang="en-US" sz="1000" dirty="0">
                <a:latin typeface="Arial" pitchFamily="34" charset="0"/>
                <a:cs typeface="Arial" pitchFamily="34" charset="0"/>
              </a:rPr>
              <a:t>/L (200 mg/dL) 2 hours after a</a:t>
            </a:r>
            <a:br>
              <a:rPr lang="en-US" sz="1000" dirty="0">
                <a:latin typeface="Arial" pitchFamily="34" charset="0"/>
                <a:cs typeface="Arial" pitchFamily="34" charset="0"/>
              </a:rPr>
            </a:br>
            <a:r>
              <a:rPr lang="en-US" sz="1000" dirty="0">
                <a:latin typeface="Arial" pitchFamily="34" charset="0"/>
                <a:cs typeface="Arial" pitchFamily="34" charset="0"/>
              </a:rPr>
              <a:t>75 g oral glucose load.</a:t>
            </a:r>
          </a:p>
          <a:p>
            <a:pPr marL="227013" indent="-227013">
              <a:spcBef>
                <a:spcPts val="600"/>
              </a:spcBef>
              <a:spcAft>
                <a:spcPts val="600"/>
              </a:spcAft>
            </a:pPr>
            <a:r>
              <a:rPr lang="en-US" sz="1000" dirty="0">
                <a:latin typeface="Arial" pitchFamily="34" charset="0"/>
                <a:cs typeface="Arial" pitchFamily="34" charset="0"/>
              </a:rPr>
              <a:t>Current ADA / European Association for the Study of Diabetes consensus guidelines do not mention new diagnostic criteria</a:t>
            </a:r>
            <a:r>
              <a:rPr lang="en-US" sz="1000" baseline="30000" dirty="0">
                <a:latin typeface="Arial" pitchFamily="34" charset="0"/>
                <a:cs typeface="Arial" pitchFamily="34" charset="0"/>
              </a:rPr>
              <a:t>2</a:t>
            </a:r>
            <a:r>
              <a:rPr lang="en-US" sz="1000" dirty="0">
                <a:latin typeface="Arial" pitchFamily="34" charset="0"/>
                <a:cs typeface="Arial" pitchFamily="34" charset="0"/>
              </a:rPr>
              <a:t>. The 2008 guidelines recommend HbA1c of 7.0% as a call for action to initiate or change treatment and HbA1c&lt;7.0% as a treatment goal.</a:t>
            </a:r>
            <a:r>
              <a:rPr lang="en-US" sz="1000" baseline="30000" dirty="0">
                <a:latin typeface="Arial" pitchFamily="34" charset="0"/>
                <a:cs typeface="Arial" pitchFamily="34" charset="0"/>
              </a:rPr>
              <a:t>2</a:t>
            </a:r>
          </a:p>
          <a:p>
            <a:pPr marL="227013" indent="-227013">
              <a:spcBef>
                <a:spcPts val="600"/>
              </a:spcBef>
              <a:spcAft>
                <a:spcPts val="600"/>
              </a:spcAft>
              <a:buFontTx/>
              <a:buNone/>
            </a:pPr>
            <a:r>
              <a:rPr lang="en-US" sz="900" dirty="0">
                <a:latin typeface="Arial" pitchFamily="34" charset="0"/>
                <a:cs typeface="Arial" pitchFamily="34" charset="0"/>
              </a:rPr>
              <a:t>	*Casual is defined as measurement at any time, without regard to the amount of time since the last meal</a:t>
            </a:r>
            <a:br>
              <a:rPr lang="en-US" sz="900" dirty="0">
                <a:latin typeface="Arial" pitchFamily="34" charset="0"/>
                <a:cs typeface="Arial" pitchFamily="34" charset="0"/>
              </a:rPr>
            </a:br>
            <a:r>
              <a:rPr lang="en-US" sz="900" baseline="30000" dirty="0">
                <a:latin typeface="Arial" pitchFamily="34" charset="0"/>
                <a:cs typeface="Arial" pitchFamily="34" charset="0"/>
              </a:rPr>
              <a:t>†</a:t>
            </a:r>
            <a:r>
              <a:rPr lang="en-US" sz="900" dirty="0">
                <a:latin typeface="Arial" pitchFamily="34" charset="0"/>
                <a:cs typeface="Arial" pitchFamily="34" charset="0"/>
              </a:rPr>
              <a:t>Fasting is defined as no caloric intake for at least 8 hours</a:t>
            </a:r>
          </a:p>
          <a:p>
            <a:pPr marL="227013" indent="-227013">
              <a:spcBef>
                <a:spcPts val="600"/>
              </a:spcBef>
              <a:spcAft>
                <a:spcPts val="600"/>
              </a:spcAft>
              <a:buFontTx/>
              <a:buNone/>
            </a:pPr>
            <a:r>
              <a:rPr lang="en-US" sz="1000" b="1" dirty="0">
                <a:latin typeface="Arial" pitchFamily="34" charset="0"/>
                <a:cs typeface="Arial" pitchFamily="34" charset="0"/>
              </a:rPr>
              <a:t>References</a:t>
            </a:r>
          </a:p>
          <a:p>
            <a:pPr marL="227013" indent="-227013">
              <a:spcBef>
                <a:spcPts val="600"/>
              </a:spcBef>
              <a:spcAft>
                <a:spcPts val="600"/>
              </a:spcAft>
              <a:buFont typeface="Calibri" pitchFamily="34" charset="0"/>
              <a:buAutoNum type="arabicPeriod"/>
            </a:pPr>
            <a:r>
              <a:rPr lang="en-US" sz="1000" dirty="0">
                <a:latin typeface="Arial" pitchFamily="34" charset="0"/>
                <a:cs typeface="Arial" pitchFamily="34" charset="0"/>
              </a:rPr>
              <a:t>American Diabetes Association. Standards of medical care in diabetes 2006. </a:t>
            </a:r>
            <a:r>
              <a:rPr lang="en-US" sz="1000" i="1" dirty="0">
                <a:latin typeface="Arial" pitchFamily="34" charset="0"/>
                <a:cs typeface="Arial" pitchFamily="34" charset="0"/>
              </a:rPr>
              <a:t>Diabetes Care.</a:t>
            </a:r>
            <a:r>
              <a:rPr lang="en-US" sz="1000" dirty="0">
                <a:latin typeface="Arial" pitchFamily="34" charset="0"/>
                <a:cs typeface="Arial" pitchFamily="34" charset="0"/>
              </a:rPr>
              <a:t> 2006; 29 (</a:t>
            </a:r>
            <a:r>
              <a:rPr lang="en-US" sz="1000" dirty="0" err="1">
                <a:latin typeface="Arial" pitchFamily="34" charset="0"/>
                <a:cs typeface="Arial" pitchFamily="34" charset="0"/>
              </a:rPr>
              <a:t>Suppl</a:t>
            </a:r>
            <a:r>
              <a:rPr lang="en-US" sz="1000" dirty="0">
                <a:latin typeface="Arial" pitchFamily="34" charset="0"/>
                <a:cs typeface="Arial" pitchFamily="34" charset="0"/>
              </a:rPr>
              <a:t> 1): S43–S48.</a:t>
            </a:r>
          </a:p>
          <a:p>
            <a:pPr marL="227013" indent="-227013">
              <a:spcBef>
                <a:spcPts val="600"/>
              </a:spcBef>
              <a:spcAft>
                <a:spcPts val="600"/>
              </a:spcAft>
              <a:buFont typeface="Calibri" pitchFamily="34" charset="0"/>
              <a:buAutoNum type="arabicPeriod"/>
            </a:pPr>
            <a:r>
              <a:rPr lang="da-DK" sz="1000" dirty="0">
                <a:latin typeface="Arial" pitchFamily="34" charset="0"/>
                <a:cs typeface="Arial" pitchFamily="34" charset="0"/>
              </a:rPr>
              <a:t>Nathan DM, et al. </a:t>
            </a:r>
            <a:r>
              <a:rPr lang="en-US" sz="1000" dirty="0">
                <a:latin typeface="Arial" pitchFamily="34" charset="0"/>
                <a:cs typeface="Arial" pitchFamily="34" charset="0"/>
              </a:rPr>
              <a:t>Medical management of hyperglycemia in type 2 diabetes: a consensus algorithm for the initiation and adjustment of therapy. </a:t>
            </a:r>
            <a:r>
              <a:rPr lang="en-US" sz="1000" i="1" dirty="0">
                <a:latin typeface="Arial" pitchFamily="34" charset="0"/>
                <a:cs typeface="Arial" pitchFamily="34" charset="0"/>
              </a:rPr>
              <a:t>Diabetes Care. </a:t>
            </a:r>
            <a:r>
              <a:rPr lang="en-US" sz="1000" dirty="0">
                <a:latin typeface="Arial" pitchFamily="34" charset="0"/>
                <a:cs typeface="Arial" pitchFamily="34" charset="0"/>
              </a:rPr>
              <a:t>2009;</a:t>
            </a:r>
            <a:r>
              <a:rPr lang="en-US" sz="1000" i="1" dirty="0">
                <a:latin typeface="Arial" pitchFamily="34" charset="0"/>
                <a:cs typeface="Arial" pitchFamily="34" charset="0"/>
              </a:rPr>
              <a:t> </a:t>
            </a:r>
            <a:r>
              <a:rPr lang="en-US" sz="1000" dirty="0">
                <a:latin typeface="Arial" pitchFamily="34" charset="0"/>
                <a:cs typeface="Arial" pitchFamily="34" charset="0"/>
              </a:rPr>
              <a:t>32:193–203.</a:t>
            </a:r>
          </a:p>
          <a:p>
            <a:pPr marL="227013" indent="-227013">
              <a:spcBef>
                <a:spcPts val="600"/>
              </a:spcBef>
              <a:spcAft>
                <a:spcPts val="600"/>
              </a:spcAft>
            </a:pPr>
            <a:endParaRPr lang="en-US" dirty="0">
              <a:latin typeface="Arial" pitchFamily="34" charset="0"/>
              <a:cs typeface="Arial" pitchFamily="34" charset="0"/>
            </a:endParaRPr>
          </a:p>
          <a:p>
            <a:pPr marL="227013" indent="-227013">
              <a:spcBef>
                <a:spcPts val="600"/>
              </a:spcBef>
              <a:spcAft>
                <a:spcPts val="600"/>
              </a:spcAft>
            </a:pPr>
            <a:endParaRPr lang="en-GB" dirty="0">
              <a:latin typeface="Arial" pitchFamily="34" charset="0"/>
              <a:cs typeface="Arial" pitchFamily="34" charset="0"/>
            </a:endParaRPr>
          </a:p>
        </p:txBody>
      </p:sp>
    </p:spTree>
    <p:extLst>
      <p:ext uri="{BB962C8B-B14F-4D97-AF65-F5344CB8AC3E}">
        <p14:creationId xmlns:p14="http://schemas.microsoft.com/office/powerpoint/2010/main" val="1467721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xfrm>
            <a:off x="598806" y="4449683"/>
            <a:ext cx="5882569" cy="251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DAFEB1C-9298-4902-BFE1-1375B7A8A0B2}"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10055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Patients are not getting to the</a:t>
            </a:r>
            <a:r>
              <a:rPr lang="en-ZA" baseline="0" dirty="0"/>
              <a:t> target </a:t>
            </a:r>
            <a:r>
              <a:rPr lang="en-ZA" baseline="0" dirty="0" err="1"/>
              <a:t>glycemic</a:t>
            </a:r>
            <a:r>
              <a:rPr lang="en-ZA" baseline="0" dirty="0"/>
              <a:t> goal because of inertia.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50BE3-7B63-4F74-A846-78120FB61B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91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406400" y="696913"/>
            <a:ext cx="6197600" cy="3486150"/>
          </a:xfrm>
          <a:ln/>
        </p:spPr>
      </p:sp>
      <p:sp>
        <p:nvSpPr>
          <p:cNvPr id="150531" name="Notes Placeholder 2"/>
          <p:cNvSpPr>
            <a:spLocks noGrp="1"/>
          </p:cNvSpPr>
          <p:nvPr>
            <p:ph type="body" idx="1"/>
          </p:nvPr>
        </p:nvSpPr>
        <p:spPr>
          <a:xfrm>
            <a:off x="598806" y="4450130"/>
            <a:ext cx="5882569" cy="2519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charset="0"/>
              <a:cs typeface="Arial" charset="0"/>
            </a:endParaRPr>
          </a:p>
        </p:txBody>
      </p:sp>
      <p:sp>
        <p:nvSpPr>
          <p:cNvPr id="150532" name="Slide Number Placeholder 3"/>
          <p:cNvSpPr>
            <a:spLocks noGrp="1"/>
          </p:cNvSpPr>
          <p:nvPr>
            <p:ph type="sldNum" sz="quarter" idx="4294967295"/>
          </p:nvPr>
        </p:nvSpPr>
        <p:spPr bwMode="auto">
          <a:xfrm>
            <a:off x="3970938" y="8828924"/>
            <a:ext cx="3037840" cy="4659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1100">
                <a:solidFill>
                  <a:schemeClr val="tx1"/>
                </a:solidFill>
                <a:latin typeface="News Gothic MT" pitchFamily="34" charset="0"/>
              </a:defRPr>
            </a:lvl1pPr>
            <a:lvl2pPr marL="742950" indent="-285750" eaLnBrk="0" hangingPunct="0">
              <a:spcBef>
                <a:spcPct val="30000"/>
              </a:spcBef>
              <a:buFont typeface="News Gothic MT" pitchFamily="34" charset="0"/>
              <a:buChar char="–"/>
              <a:defRPr sz="1100">
                <a:solidFill>
                  <a:schemeClr val="tx1"/>
                </a:solidFill>
                <a:latin typeface="News Gothic MT" pitchFamily="34" charset="0"/>
              </a:defRPr>
            </a:lvl2pPr>
            <a:lvl3pPr marL="1143000" indent="-228600" eaLnBrk="0" hangingPunct="0">
              <a:spcBef>
                <a:spcPct val="30000"/>
              </a:spcBef>
              <a:buFont typeface="News Gothic MT" pitchFamily="34" charset="0"/>
              <a:buChar char="–"/>
              <a:defRPr sz="1100">
                <a:solidFill>
                  <a:schemeClr val="tx1"/>
                </a:solidFill>
                <a:latin typeface="News Gothic MT" pitchFamily="34" charset="0"/>
              </a:defRPr>
            </a:lvl3pPr>
            <a:lvl4pPr marL="1600200" indent="-228600" eaLnBrk="0" hangingPunct="0">
              <a:spcBef>
                <a:spcPct val="30000"/>
              </a:spcBef>
              <a:buFont typeface="News Gothic MT" pitchFamily="34" charset="0"/>
              <a:buChar char="–"/>
              <a:defRPr sz="1100">
                <a:solidFill>
                  <a:schemeClr val="tx1"/>
                </a:solidFill>
                <a:latin typeface="News Gothic MT" pitchFamily="34" charset="0"/>
              </a:defRPr>
            </a:lvl4pPr>
            <a:lvl5pPr marL="2057400" indent="-228600" eaLnBrk="0" hangingPunct="0">
              <a:spcBef>
                <a:spcPct val="30000"/>
              </a:spcBef>
              <a:buFont typeface="News Gothic MT" pitchFamily="34" charset="0"/>
              <a:buChar char="–"/>
              <a:defRPr sz="1100">
                <a:solidFill>
                  <a:schemeClr val="tx1"/>
                </a:solidFill>
                <a:latin typeface="News Gothic MT" pitchFamily="34" charset="0"/>
              </a:defRPr>
            </a:lvl5pPr>
            <a:lvl6pPr marL="2514600" indent="-228600" eaLnBrk="0" fontAlgn="base" hangingPunct="0">
              <a:spcBef>
                <a:spcPct val="30000"/>
              </a:spcBef>
              <a:spcAft>
                <a:spcPct val="0"/>
              </a:spcAft>
              <a:buFont typeface="News Gothic MT" pitchFamily="34" charset="0"/>
              <a:buChar char="–"/>
              <a:defRPr sz="1100">
                <a:solidFill>
                  <a:schemeClr val="tx1"/>
                </a:solidFill>
                <a:latin typeface="News Gothic MT" pitchFamily="34" charset="0"/>
              </a:defRPr>
            </a:lvl6pPr>
            <a:lvl7pPr marL="2971800" indent="-228600" eaLnBrk="0" fontAlgn="base" hangingPunct="0">
              <a:spcBef>
                <a:spcPct val="30000"/>
              </a:spcBef>
              <a:spcAft>
                <a:spcPct val="0"/>
              </a:spcAft>
              <a:buFont typeface="News Gothic MT" pitchFamily="34" charset="0"/>
              <a:buChar char="–"/>
              <a:defRPr sz="1100">
                <a:solidFill>
                  <a:schemeClr val="tx1"/>
                </a:solidFill>
                <a:latin typeface="News Gothic MT" pitchFamily="34" charset="0"/>
              </a:defRPr>
            </a:lvl7pPr>
            <a:lvl8pPr marL="3429000" indent="-228600" eaLnBrk="0" fontAlgn="base" hangingPunct="0">
              <a:spcBef>
                <a:spcPct val="30000"/>
              </a:spcBef>
              <a:spcAft>
                <a:spcPct val="0"/>
              </a:spcAft>
              <a:buFont typeface="News Gothic MT" pitchFamily="34" charset="0"/>
              <a:buChar char="–"/>
              <a:defRPr sz="1100">
                <a:solidFill>
                  <a:schemeClr val="tx1"/>
                </a:solidFill>
                <a:latin typeface="News Gothic MT" pitchFamily="34" charset="0"/>
              </a:defRPr>
            </a:lvl8pPr>
            <a:lvl9pPr marL="3886200" indent="-228600" eaLnBrk="0" fontAlgn="base" hangingPunct="0">
              <a:spcBef>
                <a:spcPct val="30000"/>
              </a:spcBef>
              <a:spcAft>
                <a:spcPct val="0"/>
              </a:spcAft>
              <a:buFont typeface="News Gothic MT" pitchFamily="34" charset="0"/>
              <a:buChar char="–"/>
              <a:defRPr sz="1100">
                <a:solidFill>
                  <a:schemeClr val="tx1"/>
                </a:solidFill>
                <a:latin typeface="News Gothic MT"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23A7D35-6092-4078-B236-6C0BF2E66458}"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6133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spcAft>
                <a:spcPct val="10000"/>
              </a:spcAft>
              <a:buChar char="•"/>
              <a:defRPr sz="1100">
                <a:solidFill>
                  <a:schemeClr val="tx1"/>
                </a:solidFill>
                <a:latin typeface="Arial" pitchFamily="34" charset="0"/>
                <a:cs typeface="Arial" pitchFamily="34" charset="0"/>
              </a:defRPr>
            </a:lvl1pPr>
            <a:lvl2pPr marL="742950" indent="-285750" eaLnBrk="0" hangingPunct="0">
              <a:spcBef>
                <a:spcPct val="10000"/>
              </a:spcBef>
              <a:spcAft>
                <a:spcPct val="10000"/>
              </a:spcAft>
              <a:buChar char="•"/>
              <a:defRPr sz="1100">
                <a:solidFill>
                  <a:schemeClr val="tx1"/>
                </a:solidFill>
                <a:latin typeface="Arial" pitchFamily="34" charset="0"/>
                <a:cs typeface="Arial" pitchFamily="34" charset="0"/>
              </a:defRPr>
            </a:lvl2pPr>
            <a:lvl3pPr marL="1143000" indent="-228600" eaLnBrk="0" hangingPunct="0">
              <a:spcBef>
                <a:spcPct val="10000"/>
              </a:spcBef>
              <a:spcAft>
                <a:spcPct val="10000"/>
              </a:spcAft>
              <a:buChar char="•"/>
              <a:defRPr sz="1100">
                <a:solidFill>
                  <a:schemeClr val="tx1"/>
                </a:solidFill>
                <a:latin typeface="Arial" pitchFamily="34" charset="0"/>
                <a:cs typeface="Arial" pitchFamily="34" charset="0"/>
              </a:defRPr>
            </a:lvl3pPr>
            <a:lvl4pPr marL="1600200" indent="-228600" eaLnBrk="0" hangingPunct="0">
              <a:spcBef>
                <a:spcPct val="10000"/>
              </a:spcBef>
              <a:spcAft>
                <a:spcPct val="10000"/>
              </a:spcAft>
              <a:buChar char="•"/>
              <a:defRPr sz="1100">
                <a:solidFill>
                  <a:schemeClr val="tx1"/>
                </a:solidFill>
                <a:latin typeface="Arial" pitchFamily="34" charset="0"/>
                <a:cs typeface="Arial" pitchFamily="34" charset="0"/>
              </a:defRPr>
            </a:lvl4pPr>
            <a:lvl5pPr marL="2057400" indent="-228600" eaLnBrk="0" hangingPunct="0">
              <a:spcBef>
                <a:spcPct val="10000"/>
              </a:spcBef>
              <a:spcAft>
                <a:spcPct val="10000"/>
              </a:spcAft>
              <a:buChar char="•"/>
              <a:defRPr sz="1100">
                <a:solidFill>
                  <a:schemeClr val="tx1"/>
                </a:solidFill>
                <a:latin typeface="Arial" pitchFamily="34" charset="0"/>
                <a:cs typeface="Arial" pitchFamily="34" charset="0"/>
              </a:defRPr>
            </a:lvl5pPr>
            <a:lvl6pPr marL="2514600" indent="-228600" eaLnBrk="0" fontAlgn="base" hangingPunct="0">
              <a:spcBef>
                <a:spcPct val="10000"/>
              </a:spcBef>
              <a:spcAft>
                <a:spcPct val="10000"/>
              </a:spcAft>
              <a:buChar char="•"/>
              <a:defRPr sz="1100">
                <a:solidFill>
                  <a:schemeClr val="tx1"/>
                </a:solidFill>
                <a:latin typeface="Arial" pitchFamily="34" charset="0"/>
                <a:cs typeface="Arial" pitchFamily="34" charset="0"/>
              </a:defRPr>
            </a:lvl6pPr>
            <a:lvl7pPr marL="2971800" indent="-228600" eaLnBrk="0" fontAlgn="base" hangingPunct="0">
              <a:spcBef>
                <a:spcPct val="10000"/>
              </a:spcBef>
              <a:spcAft>
                <a:spcPct val="10000"/>
              </a:spcAft>
              <a:buChar char="•"/>
              <a:defRPr sz="1100">
                <a:solidFill>
                  <a:schemeClr val="tx1"/>
                </a:solidFill>
                <a:latin typeface="Arial" pitchFamily="34" charset="0"/>
                <a:cs typeface="Arial" pitchFamily="34" charset="0"/>
              </a:defRPr>
            </a:lvl7pPr>
            <a:lvl8pPr marL="3429000" indent="-228600" eaLnBrk="0" fontAlgn="base" hangingPunct="0">
              <a:spcBef>
                <a:spcPct val="10000"/>
              </a:spcBef>
              <a:spcAft>
                <a:spcPct val="10000"/>
              </a:spcAft>
              <a:buChar char="•"/>
              <a:defRPr sz="1100">
                <a:solidFill>
                  <a:schemeClr val="tx1"/>
                </a:solidFill>
                <a:latin typeface="Arial" pitchFamily="34" charset="0"/>
                <a:cs typeface="Arial" pitchFamily="34" charset="0"/>
              </a:defRPr>
            </a:lvl8pPr>
            <a:lvl9pPr marL="3886200" indent="-228600" eaLnBrk="0" fontAlgn="base" hangingPunct="0">
              <a:spcBef>
                <a:spcPct val="10000"/>
              </a:spcBef>
              <a:spcAft>
                <a:spcPct val="10000"/>
              </a:spcAft>
              <a:buChar char="•"/>
              <a:defRPr sz="1100">
                <a:solidFill>
                  <a:schemeClr val="tx1"/>
                </a:solidFill>
                <a:latin typeface="Arial" pitchFamily="34" charset="0"/>
                <a:cs typeface="Arial"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001F3988-9826-45AC-8B99-70003F98DB4D}"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2819" name="Rectangle 2"/>
          <p:cNvSpPr>
            <a:spLocks noGrp="1" noRot="1" noChangeAspect="1" noChangeArrowheads="1" noTextEdit="1"/>
          </p:cNvSpPr>
          <p:nvPr>
            <p:ph type="sldImg"/>
          </p:nvPr>
        </p:nvSpPr>
        <p:spPr>
          <a:xfrm>
            <a:off x="406400" y="696913"/>
            <a:ext cx="6197600" cy="3486150"/>
          </a:xfrm>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itchFamily="34" charset="0"/>
              <a:cs typeface="Arial" pitchFamily="34" charset="0"/>
            </a:endParaRPr>
          </a:p>
        </p:txBody>
      </p:sp>
    </p:spTree>
    <p:extLst>
      <p:ext uri="{BB962C8B-B14F-4D97-AF65-F5344CB8AC3E}">
        <p14:creationId xmlns:p14="http://schemas.microsoft.com/office/powerpoint/2010/main" val="1685386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spcAft>
                <a:spcPct val="10000"/>
              </a:spcAft>
              <a:buChar char="•"/>
              <a:defRPr sz="1100">
                <a:solidFill>
                  <a:schemeClr val="tx1"/>
                </a:solidFill>
                <a:latin typeface="Arial" pitchFamily="34" charset="0"/>
                <a:cs typeface="Arial" pitchFamily="34" charset="0"/>
              </a:defRPr>
            </a:lvl1pPr>
            <a:lvl2pPr marL="742950" indent="-285750" eaLnBrk="0" hangingPunct="0">
              <a:spcBef>
                <a:spcPct val="10000"/>
              </a:spcBef>
              <a:spcAft>
                <a:spcPct val="10000"/>
              </a:spcAft>
              <a:buChar char="•"/>
              <a:defRPr sz="1100">
                <a:solidFill>
                  <a:schemeClr val="tx1"/>
                </a:solidFill>
                <a:latin typeface="Arial" pitchFamily="34" charset="0"/>
                <a:cs typeface="Arial" pitchFamily="34" charset="0"/>
              </a:defRPr>
            </a:lvl2pPr>
            <a:lvl3pPr marL="1143000" indent="-228600" eaLnBrk="0" hangingPunct="0">
              <a:spcBef>
                <a:spcPct val="10000"/>
              </a:spcBef>
              <a:spcAft>
                <a:spcPct val="10000"/>
              </a:spcAft>
              <a:buChar char="•"/>
              <a:defRPr sz="1100">
                <a:solidFill>
                  <a:schemeClr val="tx1"/>
                </a:solidFill>
                <a:latin typeface="Arial" pitchFamily="34" charset="0"/>
                <a:cs typeface="Arial" pitchFamily="34" charset="0"/>
              </a:defRPr>
            </a:lvl3pPr>
            <a:lvl4pPr marL="1600200" indent="-228600" eaLnBrk="0" hangingPunct="0">
              <a:spcBef>
                <a:spcPct val="10000"/>
              </a:spcBef>
              <a:spcAft>
                <a:spcPct val="10000"/>
              </a:spcAft>
              <a:buChar char="•"/>
              <a:defRPr sz="1100">
                <a:solidFill>
                  <a:schemeClr val="tx1"/>
                </a:solidFill>
                <a:latin typeface="Arial" pitchFamily="34" charset="0"/>
                <a:cs typeface="Arial" pitchFamily="34" charset="0"/>
              </a:defRPr>
            </a:lvl4pPr>
            <a:lvl5pPr marL="2057400" indent="-228600" eaLnBrk="0" hangingPunct="0">
              <a:spcBef>
                <a:spcPct val="10000"/>
              </a:spcBef>
              <a:spcAft>
                <a:spcPct val="10000"/>
              </a:spcAft>
              <a:buChar char="•"/>
              <a:defRPr sz="1100">
                <a:solidFill>
                  <a:schemeClr val="tx1"/>
                </a:solidFill>
                <a:latin typeface="Arial" pitchFamily="34" charset="0"/>
                <a:cs typeface="Arial" pitchFamily="34" charset="0"/>
              </a:defRPr>
            </a:lvl5pPr>
            <a:lvl6pPr marL="2514600" indent="-228600" eaLnBrk="0" fontAlgn="base" hangingPunct="0">
              <a:spcBef>
                <a:spcPct val="10000"/>
              </a:spcBef>
              <a:spcAft>
                <a:spcPct val="10000"/>
              </a:spcAft>
              <a:buChar char="•"/>
              <a:defRPr sz="1100">
                <a:solidFill>
                  <a:schemeClr val="tx1"/>
                </a:solidFill>
                <a:latin typeface="Arial" pitchFamily="34" charset="0"/>
                <a:cs typeface="Arial" pitchFamily="34" charset="0"/>
              </a:defRPr>
            </a:lvl6pPr>
            <a:lvl7pPr marL="2971800" indent="-228600" eaLnBrk="0" fontAlgn="base" hangingPunct="0">
              <a:spcBef>
                <a:spcPct val="10000"/>
              </a:spcBef>
              <a:spcAft>
                <a:spcPct val="10000"/>
              </a:spcAft>
              <a:buChar char="•"/>
              <a:defRPr sz="1100">
                <a:solidFill>
                  <a:schemeClr val="tx1"/>
                </a:solidFill>
                <a:latin typeface="Arial" pitchFamily="34" charset="0"/>
                <a:cs typeface="Arial" pitchFamily="34" charset="0"/>
              </a:defRPr>
            </a:lvl7pPr>
            <a:lvl8pPr marL="3429000" indent="-228600" eaLnBrk="0" fontAlgn="base" hangingPunct="0">
              <a:spcBef>
                <a:spcPct val="10000"/>
              </a:spcBef>
              <a:spcAft>
                <a:spcPct val="10000"/>
              </a:spcAft>
              <a:buChar char="•"/>
              <a:defRPr sz="1100">
                <a:solidFill>
                  <a:schemeClr val="tx1"/>
                </a:solidFill>
                <a:latin typeface="Arial" pitchFamily="34" charset="0"/>
                <a:cs typeface="Arial" pitchFamily="34" charset="0"/>
              </a:defRPr>
            </a:lvl8pPr>
            <a:lvl9pPr marL="3886200" indent="-228600" eaLnBrk="0" fontAlgn="base" hangingPunct="0">
              <a:spcBef>
                <a:spcPct val="10000"/>
              </a:spcBef>
              <a:spcAft>
                <a:spcPct val="10000"/>
              </a:spcAft>
              <a:buChar char="•"/>
              <a:defRPr sz="1100">
                <a:solidFill>
                  <a:schemeClr val="tx1"/>
                </a:solidFill>
                <a:latin typeface="Arial" pitchFamily="34" charset="0"/>
                <a:cs typeface="Arial"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F12F3863-32CB-42C0-87C7-913377EF65BE}"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3843" name="Rectangle 2"/>
          <p:cNvSpPr>
            <a:spLocks noGrp="1" noRot="1" noChangeAspect="1" noChangeArrowheads="1" noTextEdit="1"/>
          </p:cNvSpPr>
          <p:nvPr>
            <p:ph type="sldImg"/>
          </p:nvPr>
        </p:nvSpPr>
        <p:spPr>
          <a:xfrm>
            <a:off x="488950" y="728663"/>
            <a:ext cx="6091238" cy="3427412"/>
          </a:xfrm>
          <a:ln/>
        </p:spPr>
      </p:sp>
      <p:sp>
        <p:nvSpPr>
          <p:cNvPr id="163844" name="Rectangle 3"/>
          <p:cNvSpPr>
            <a:spLocks noGrp="1" noChangeArrowheads="1"/>
          </p:cNvSpPr>
          <p:nvPr>
            <p:ph type="body" idx="1"/>
          </p:nvPr>
        </p:nvSpPr>
        <p:spPr>
          <a:xfrm>
            <a:off x="597571" y="4448237"/>
            <a:ext cx="5884021" cy="43724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7963" indent="-207963" eaLnBrk="1" hangingPunct="1">
              <a:lnSpc>
                <a:spcPct val="90000"/>
              </a:lnSpc>
              <a:buFontTx/>
              <a:buNone/>
            </a:pPr>
            <a:r>
              <a:rPr lang="en-US" altLang="en-US" sz="1000" b="1" dirty="0">
                <a:latin typeface="Arial" pitchFamily="34" charset="0"/>
                <a:cs typeface="Arial" pitchFamily="34" charset="0"/>
              </a:rPr>
              <a:t>Inhibition of DPP-4 Increases Active GLP-1</a:t>
            </a:r>
          </a:p>
          <a:p>
            <a:pPr marL="207963" indent="-207963" eaLnBrk="1" hangingPunct="1">
              <a:lnSpc>
                <a:spcPct val="90000"/>
              </a:lnSpc>
            </a:pPr>
            <a:r>
              <a:rPr lang="en-US" altLang="en-US" sz="1000" dirty="0">
                <a:latin typeface="Arial" pitchFamily="34" charset="0"/>
                <a:cs typeface="Arial" pitchFamily="34" charset="0"/>
              </a:rPr>
              <a:t>Released by intestinal L-cells in response to ingested food (upper left), glucagon-like peptide-1 (GLP-1) is rapidly and extensively inactivated (lower right).</a:t>
            </a:r>
            <a:r>
              <a:rPr lang="en-US" altLang="en-US" sz="1000" baseline="30000" dirty="0">
                <a:latin typeface="Arial" pitchFamily="34" charset="0"/>
                <a:cs typeface="Arial" pitchFamily="34" charset="0"/>
              </a:rPr>
              <a:t>1</a:t>
            </a:r>
            <a:r>
              <a:rPr lang="en-US" altLang="en-US" sz="1000" dirty="0">
                <a:latin typeface="Arial" pitchFamily="34" charset="0"/>
                <a:cs typeface="Arial" pitchFamily="34" charset="0"/>
              </a:rPr>
              <a:t> </a:t>
            </a:r>
          </a:p>
          <a:p>
            <a:pPr marL="207963" indent="-207963" eaLnBrk="1" hangingPunct="1">
              <a:lnSpc>
                <a:spcPct val="90000"/>
              </a:lnSpc>
            </a:pPr>
            <a:r>
              <a:rPr lang="en-US" altLang="en-US" sz="1000" dirty="0">
                <a:latin typeface="Arial" pitchFamily="34" charset="0"/>
                <a:cs typeface="Arial" pitchFamily="34" charset="0"/>
              </a:rPr>
              <a:t>The active amide is rapidly attacked at its N-terminus by </a:t>
            </a:r>
            <a:r>
              <a:rPr lang="en-US" altLang="en-US" sz="1000" dirty="0" err="1">
                <a:latin typeface="Arial" pitchFamily="34" charset="0"/>
                <a:cs typeface="Arial" pitchFamily="34" charset="0"/>
              </a:rPr>
              <a:t>dipeptidyl</a:t>
            </a:r>
            <a:r>
              <a:rPr lang="en-US" altLang="en-US" sz="1000" dirty="0">
                <a:latin typeface="Arial" pitchFamily="34" charset="0"/>
                <a:cs typeface="Arial" pitchFamily="34" charset="0"/>
              </a:rPr>
              <a:t> peptidase-4 (DPP-4), leaving the inactive metabolite GLP-1(9–36) and giving the active amide a half-life of only</a:t>
            </a:r>
            <a:br>
              <a:rPr lang="en-US" altLang="en-US" sz="1000" dirty="0">
                <a:latin typeface="Arial" pitchFamily="34" charset="0"/>
                <a:cs typeface="Arial" pitchFamily="34" charset="0"/>
              </a:rPr>
            </a:br>
            <a:r>
              <a:rPr lang="en-US" altLang="en-US" sz="1000" dirty="0">
                <a:latin typeface="Arial" pitchFamily="34" charset="0"/>
                <a:cs typeface="Arial" pitchFamily="34" charset="0"/>
              </a:rPr>
              <a:t>1–2 minutes.</a:t>
            </a:r>
            <a:r>
              <a:rPr lang="en-US" altLang="en-US" sz="1000" baseline="30000" dirty="0">
                <a:latin typeface="Arial" pitchFamily="34" charset="0"/>
                <a:cs typeface="Arial" pitchFamily="34" charset="0"/>
              </a:rPr>
              <a:t>2</a:t>
            </a:r>
            <a:endParaRPr lang="en-US" altLang="en-US" sz="1000" dirty="0">
              <a:latin typeface="Arial" pitchFamily="34" charset="0"/>
              <a:cs typeface="Arial" pitchFamily="34" charset="0"/>
            </a:endParaRPr>
          </a:p>
          <a:p>
            <a:pPr marL="207963" indent="-207963" eaLnBrk="1" hangingPunct="1">
              <a:lnSpc>
                <a:spcPct val="90000"/>
              </a:lnSpc>
            </a:pPr>
            <a:r>
              <a:rPr lang="en-US" altLang="en-US" sz="1000" dirty="0">
                <a:latin typeface="Arial" pitchFamily="34" charset="0"/>
                <a:cs typeface="Arial" pitchFamily="34" charset="0"/>
              </a:rPr>
              <a:t>Since DPP-4 is the only enzyme that can inactivate GLP-1, it was hypothesized that inhibition of DPP-4 may preserve intact (active) GLP-1 and improve metabolic control in treatment of type 2 diabetes mellitus.</a:t>
            </a:r>
          </a:p>
          <a:p>
            <a:pPr marL="207963" indent="-207963" eaLnBrk="1" hangingPunct="1">
              <a:lnSpc>
                <a:spcPct val="90000"/>
              </a:lnSpc>
            </a:pPr>
            <a:r>
              <a:rPr lang="en-US" altLang="en-US" sz="1000" dirty="0">
                <a:latin typeface="Arial" pitchFamily="34" charset="0"/>
                <a:cs typeface="Arial" pitchFamily="34" charset="0"/>
              </a:rPr>
              <a:t>In an early study with DPP-4 inhibitor NVP-DPP728, 12 healthy subjects fasted overnight and then ate a standardized breakfast 30 minutes after receiving single oral doses of placebo or the active drug.</a:t>
            </a:r>
            <a:r>
              <a:rPr lang="en-US" altLang="en-US" sz="1000" baseline="30000" dirty="0">
                <a:latin typeface="Arial" pitchFamily="34" charset="0"/>
                <a:cs typeface="Arial" pitchFamily="34" charset="0"/>
              </a:rPr>
              <a:t>3</a:t>
            </a:r>
          </a:p>
          <a:p>
            <a:pPr marL="207963" indent="-207963" eaLnBrk="1" hangingPunct="1">
              <a:lnSpc>
                <a:spcPct val="90000"/>
              </a:lnSpc>
            </a:pPr>
            <a:r>
              <a:rPr lang="en-US" altLang="en-US" sz="1000" dirty="0">
                <a:latin typeface="Arial" pitchFamily="34" charset="0"/>
                <a:cs typeface="Arial" pitchFamily="34" charset="0"/>
              </a:rPr>
              <a:t>The active drug increased the subjects’ plasma levels of prandial active GLP-1, with concomitant reduction in prandial glucose exposure. </a:t>
            </a:r>
          </a:p>
          <a:p>
            <a:pPr marL="207963" indent="-207963" eaLnBrk="1" hangingPunct="1">
              <a:lnSpc>
                <a:spcPct val="90000"/>
              </a:lnSpc>
            </a:pPr>
            <a:r>
              <a:rPr lang="en-US" altLang="en-US" sz="1000" dirty="0">
                <a:latin typeface="Arial" pitchFamily="34" charset="0"/>
                <a:cs typeface="Arial" pitchFamily="34" charset="0"/>
              </a:rPr>
              <a:t>These findings, reported in 2000, were the first to provide direct evidence that inhibition of DPP-4 could be a viable pharmacologic approach for potentiating the activity of endogenous GLP-1 in humans.</a:t>
            </a:r>
            <a:r>
              <a:rPr lang="en-US" altLang="en-US" sz="1000" baseline="30000" dirty="0">
                <a:latin typeface="Arial" pitchFamily="34" charset="0"/>
                <a:cs typeface="Arial" pitchFamily="34" charset="0"/>
              </a:rPr>
              <a:t>3</a:t>
            </a:r>
          </a:p>
          <a:p>
            <a:pPr marL="207963" indent="-207963" eaLnBrk="1" hangingPunct="1">
              <a:lnSpc>
                <a:spcPct val="90000"/>
              </a:lnSpc>
              <a:spcBef>
                <a:spcPct val="0"/>
              </a:spcBef>
              <a:buFontTx/>
              <a:buNone/>
            </a:pPr>
            <a:endParaRPr lang="en-US" altLang="en-US" sz="900" b="1" dirty="0">
              <a:latin typeface="Arial" pitchFamily="34" charset="0"/>
              <a:cs typeface="Arial" pitchFamily="34" charset="0"/>
            </a:endParaRPr>
          </a:p>
          <a:p>
            <a:pPr marL="207963" indent="-207963" eaLnBrk="1" hangingPunct="1">
              <a:lnSpc>
                <a:spcPct val="90000"/>
              </a:lnSpc>
              <a:spcBef>
                <a:spcPct val="0"/>
              </a:spcBef>
              <a:buFontTx/>
              <a:buNone/>
            </a:pPr>
            <a:r>
              <a:rPr lang="en-US" altLang="en-US" sz="900" b="1" dirty="0">
                <a:latin typeface="Arial" pitchFamily="34" charset="0"/>
                <a:cs typeface="Arial" pitchFamily="34" charset="0"/>
              </a:rPr>
              <a:t>References</a:t>
            </a:r>
          </a:p>
          <a:p>
            <a:pPr marL="207963" indent="-207963" eaLnBrk="1" hangingPunct="1">
              <a:lnSpc>
                <a:spcPct val="90000"/>
              </a:lnSpc>
              <a:buFontTx/>
              <a:buAutoNum type="arabicPeriod"/>
            </a:pPr>
            <a:r>
              <a:rPr lang="en-US" altLang="en-US" sz="900" dirty="0" err="1">
                <a:latin typeface="Arial" pitchFamily="34" charset="0"/>
                <a:cs typeface="Arial" pitchFamily="34" charset="0"/>
              </a:rPr>
              <a:t>Kieffer</a:t>
            </a:r>
            <a:r>
              <a:rPr lang="en-US" altLang="en-US" sz="900" dirty="0">
                <a:latin typeface="Arial" pitchFamily="34" charset="0"/>
                <a:cs typeface="Arial" pitchFamily="34" charset="0"/>
              </a:rPr>
              <a:t> TJ, et al. Degradation of glucose-dependent </a:t>
            </a:r>
            <a:r>
              <a:rPr lang="en-US" altLang="en-US" sz="900" dirty="0" err="1">
                <a:latin typeface="Arial" pitchFamily="34" charset="0"/>
                <a:cs typeface="Arial" pitchFamily="34" charset="0"/>
              </a:rPr>
              <a:t>insulinotropic</a:t>
            </a:r>
            <a:r>
              <a:rPr lang="en-US" altLang="en-US" sz="900" dirty="0">
                <a:latin typeface="Arial" pitchFamily="34" charset="0"/>
                <a:cs typeface="Arial" pitchFamily="34" charset="0"/>
              </a:rPr>
              <a:t> polypeptide and truncated glucagon-like peptide 1 in vitro and in vivo by </a:t>
            </a:r>
            <a:r>
              <a:rPr lang="en-US" altLang="en-US" sz="900" dirty="0" err="1">
                <a:latin typeface="Arial" pitchFamily="34" charset="0"/>
                <a:cs typeface="Arial" pitchFamily="34" charset="0"/>
              </a:rPr>
              <a:t>dipeptidyl</a:t>
            </a:r>
            <a:r>
              <a:rPr lang="en-US" altLang="en-US" sz="900" dirty="0">
                <a:latin typeface="Arial" pitchFamily="34" charset="0"/>
                <a:cs typeface="Arial" pitchFamily="34" charset="0"/>
              </a:rPr>
              <a:t> peptidase IV. </a:t>
            </a:r>
            <a:r>
              <a:rPr lang="en-US" altLang="en-US" sz="900" i="1" dirty="0">
                <a:latin typeface="Arial" pitchFamily="34" charset="0"/>
                <a:cs typeface="Arial" pitchFamily="34" charset="0"/>
              </a:rPr>
              <a:t>Endocrinology</a:t>
            </a:r>
            <a:r>
              <a:rPr lang="en-US" altLang="en-US" sz="900" dirty="0">
                <a:latin typeface="Arial" pitchFamily="34" charset="0"/>
                <a:cs typeface="Arial" pitchFamily="34" charset="0"/>
              </a:rPr>
              <a:t>. 1995; 136: 3585–3596.</a:t>
            </a:r>
          </a:p>
          <a:p>
            <a:pPr marL="207963" indent="-207963" eaLnBrk="1" hangingPunct="1">
              <a:lnSpc>
                <a:spcPct val="90000"/>
              </a:lnSpc>
              <a:spcBef>
                <a:spcPct val="0"/>
              </a:spcBef>
              <a:buFontTx/>
              <a:buAutoNum type="arabicPeriod"/>
            </a:pPr>
            <a:r>
              <a:rPr lang="en-US" altLang="en-US" sz="900" dirty="0">
                <a:latin typeface="Arial" pitchFamily="34" charset="0"/>
                <a:cs typeface="Arial" pitchFamily="34" charset="0"/>
              </a:rPr>
              <a:t>Deacon CF, et al. Both subcutaneously and intravenously administered glucagon-like peptide 1 are rapidly degraded from the NH2-terminus in type II diabetic patients and in healthy subjects. </a:t>
            </a:r>
            <a:r>
              <a:rPr lang="en-US" altLang="en-US" sz="900" i="1" dirty="0">
                <a:latin typeface="Arial" pitchFamily="34" charset="0"/>
                <a:cs typeface="Arial" pitchFamily="34" charset="0"/>
              </a:rPr>
              <a:t>Diabetes</a:t>
            </a:r>
            <a:r>
              <a:rPr lang="en-US" altLang="en-US" sz="900" dirty="0">
                <a:latin typeface="Arial" pitchFamily="34" charset="0"/>
                <a:cs typeface="Arial" pitchFamily="34" charset="0"/>
              </a:rPr>
              <a:t>. 1995; 44: 1126–1131.</a:t>
            </a:r>
          </a:p>
          <a:p>
            <a:pPr marL="207963" indent="-207963" eaLnBrk="1" hangingPunct="1">
              <a:lnSpc>
                <a:spcPct val="90000"/>
              </a:lnSpc>
              <a:spcBef>
                <a:spcPct val="0"/>
              </a:spcBef>
              <a:buFontTx/>
              <a:buAutoNum type="arabicPeriod"/>
            </a:pPr>
            <a:r>
              <a:rPr lang="en-US" altLang="en-US" sz="900" dirty="0" err="1">
                <a:latin typeface="Arial" pitchFamily="34" charset="0"/>
                <a:cs typeface="Arial" pitchFamily="34" charset="0"/>
              </a:rPr>
              <a:t>Rothenberg</a:t>
            </a:r>
            <a:r>
              <a:rPr lang="en-US" altLang="en-US" sz="900" dirty="0">
                <a:latin typeface="Arial" pitchFamily="34" charset="0"/>
                <a:cs typeface="Arial" pitchFamily="34" charset="0"/>
              </a:rPr>
              <a:t> P, et al. Treatment with a DPP-IV inhibitor, NVP-DPP728, increases prandial intact GLP-1 levels and reduces glucose exposure in humans. </a:t>
            </a:r>
            <a:r>
              <a:rPr lang="en-US" altLang="en-US" sz="900" i="1" dirty="0">
                <a:latin typeface="Arial" pitchFamily="34" charset="0"/>
                <a:cs typeface="Arial" pitchFamily="34" charset="0"/>
              </a:rPr>
              <a:t>Diabetes</a:t>
            </a:r>
            <a:r>
              <a:rPr lang="en-US" altLang="en-US" sz="900" dirty="0">
                <a:latin typeface="Arial" pitchFamily="34" charset="0"/>
                <a:cs typeface="Arial" pitchFamily="34" charset="0"/>
              </a:rPr>
              <a:t>. 2000; 49 (</a:t>
            </a:r>
            <a:r>
              <a:rPr lang="en-US" altLang="en-US" sz="900" dirty="0" err="1">
                <a:latin typeface="Arial" pitchFamily="34" charset="0"/>
                <a:cs typeface="Arial" pitchFamily="34" charset="0"/>
              </a:rPr>
              <a:t>Suppl</a:t>
            </a:r>
            <a:r>
              <a:rPr lang="en-US" altLang="en-US" sz="900" dirty="0">
                <a:latin typeface="Arial" pitchFamily="34" charset="0"/>
                <a:cs typeface="Arial" pitchFamily="34" charset="0"/>
              </a:rPr>
              <a:t> 1): A39. Abstract 160-OR.</a:t>
            </a:r>
          </a:p>
          <a:p>
            <a:pPr marL="207963" indent="-207963" eaLnBrk="1" hangingPunct="1">
              <a:lnSpc>
                <a:spcPct val="90000"/>
              </a:lnSpc>
              <a:buFontTx/>
              <a:buNone/>
            </a:pPr>
            <a:endParaRPr lang="en-US" altLang="en-US" sz="800" dirty="0">
              <a:latin typeface="Arial" pitchFamily="34" charset="0"/>
              <a:cs typeface="Arial" pitchFamily="34" charset="0"/>
            </a:endParaRPr>
          </a:p>
        </p:txBody>
      </p:sp>
    </p:spTree>
    <p:extLst>
      <p:ext uri="{BB962C8B-B14F-4D97-AF65-F5344CB8AC3E}">
        <p14:creationId xmlns:p14="http://schemas.microsoft.com/office/powerpoint/2010/main" val="4108045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0.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0.xml"/><Relationship Id="rId1" Type="http://schemas.openxmlformats.org/officeDocument/2006/relationships/tags" Target="../tags/tag11.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0.xml"/><Relationship Id="rId1" Type="http://schemas.openxmlformats.org/officeDocument/2006/relationships/tags" Target="../tags/tag1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2" y="2404535"/>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2" y="4050834"/>
            <a:ext cx="7768959" cy="1096899"/>
          </a:xfrm>
        </p:spPr>
        <p:txBody>
          <a:bodyPr anchor="t"/>
          <a:lstStyle>
            <a:lvl1pPr marL="0" indent="0" algn="r">
              <a:buNone/>
              <a:defRPr>
                <a:solidFill>
                  <a:schemeClr val="tx1">
                    <a:lumMod val="50000"/>
                    <a:lumOff val="50000"/>
                  </a:schemeClr>
                </a:solidFill>
              </a:defRPr>
            </a:lvl1pPr>
            <a:lvl2pPr marL="457209" indent="0" algn="ctr">
              <a:buNone/>
              <a:defRPr>
                <a:solidFill>
                  <a:schemeClr val="tx1">
                    <a:tint val="75000"/>
                  </a:schemeClr>
                </a:solidFill>
              </a:defRPr>
            </a:lvl2pPr>
            <a:lvl3pPr marL="914417" indent="0" algn="ctr">
              <a:buNone/>
              <a:defRPr>
                <a:solidFill>
                  <a:schemeClr val="tx1">
                    <a:tint val="75000"/>
                  </a:schemeClr>
                </a:solidFill>
              </a:defRPr>
            </a:lvl3pPr>
            <a:lvl4pPr marL="1371626" indent="0" algn="ctr">
              <a:buNone/>
              <a:defRPr>
                <a:solidFill>
                  <a:schemeClr val="tx1">
                    <a:tint val="75000"/>
                  </a:schemeClr>
                </a:solidFill>
              </a:defRPr>
            </a:lvl4pPr>
            <a:lvl5pPr marL="1828835" indent="0" algn="ctr">
              <a:buNone/>
              <a:defRPr>
                <a:solidFill>
                  <a:schemeClr val="tx1">
                    <a:tint val="75000"/>
                  </a:schemeClr>
                </a:solidFill>
              </a:defRPr>
            </a:lvl5pPr>
            <a:lvl6pPr marL="2286044" indent="0" algn="ctr">
              <a:buNone/>
              <a:defRPr>
                <a:solidFill>
                  <a:schemeClr val="tx1">
                    <a:tint val="75000"/>
                  </a:schemeClr>
                </a:solidFill>
              </a:defRPr>
            </a:lvl6pPr>
            <a:lvl7pPr marL="2743252" indent="0" algn="ctr">
              <a:buNone/>
              <a:defRPr>
                <a:solidFill>
                  <a:schemeClr val="tx1">
                    <a:tint val="75000"/>
                  </a:schemeClr>
                </a:solidFill>
              </a:defRPr>
            </a:lvl7pPr>
            <a:lvl8pPr marL="3200461" indent="0" algn="ctr">
              <a:buNone/>
              <a:defRPr>
                <a:solidFill>
                  <a:schemeClr val="tx1">
                    <a:tint val="75000"/>
                  </a:schemeClr>
                </a:solidFill>
              </a:defRPr>
            </a:lvl8pPr>
            <a:lvl9pPr marL="365766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8DE077-32B1-4FEB-8C0E-A82B694D2315}" type="datetimeFigureOut">
              <a:rPr lang="en-US" smtClean="0">
                <a:solidFill>
                  <a:prstClr val="black">
                    <a:tint val="75000"/>
                  </a:prstClr>
                </a:solidFill>
              </a:rPr>
              <a:pPr/>
              <a:t>12/7/23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481005-C26E-45E8-B54F-AC07ED3F1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5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1" y="4470400"/>
            <a:ext cx="8463619" cy="1570962"/>
          </a:xfrm>
        </p:spPr>
        <p:txBody>
          <a:bodyPr anchor="ctr">
            <a:normAutofit/>
          </a:bodyPr>
          <a:lstStyle>
            <a:lvl1pPr marL="0" indent="0" algn="l">
              <a:buNone/>
              <a:defRPr sz="1800">
                <a:solidFill>
                  <a:schemeClr val="tx1">
                    <a:lumMod val="75000"/>
                    <a:lumOff val="25000"/>
                  </a:schemeClr>
                </a:solidFill>
              </a:defRPr>
            </a:lvl1pPr>
            <a:lvl2pPr marL="457209" indent="0">
              <a:buNone/>
              <a:defRPr sz="1800">
                <a:solidFill>
                  <a:schemeClr val="tx1">
                    <a:tint val="75000"/>
                  </a:schemeClr>
                </a:solidFill>
              </a:defRPr>
            </a:lvl2pPr>
            <a:lvl3pPr marL="914417" indent="0">
              <a:buNone/>
              <a:defRPr sz="1600">
                <a:solidFill>
                  <a:schemeClr val="tx1">
                    <a:tint val="75000"/>
                  </a:schemeClr>
                </a:solidFill>
              </a:defRPr>
            </a:lvl3pPr>
            <a:lvl4pPr marL="1371626" indent="0">
              <a:buNone/>
              <a:defRPr sz="1400">
                <a:solidFill>
                  <a:schemeClr val="tx1">
                    <a:tint val="75000"/>
                  </a:schemeClr>
                </a:solidFill>
              </a:defRPr>
            </a:lvl4pPr>
            <a:lvl5pPr marL="1828835" indent="0">
              <a:buNone/>
              <a:defRPr sz="1400">
                <a:solidFill>
                  <a:schemeClr val="tx1">
                    <a:tint val="75000"/>
                  </a:schemeClr>
                </a:solidFill>
              </a:defRPr>
            </a:lvl5pPr>
            <a:lvl6pPr marL="2286044" indent="0">
              <a:buNone/>
              <a:defRPr sz="1400">
                <a:solidFill>
                  <a:schemeClr val="tx1">
                    <a:tint val="75000"/>
                  </a:schemeClr>
                </a:solidFill>
              </a:defRPr>
            </a:lvl6pPr>
            <a:lvl7pPr marL="2743252" indent="0">
              <a:buNone/>
              <a:defRPr sz="1400">
                <a:solidFill>
                  <a:schemeClr val="tx1">
                    <a:tint val="75000"/>
                  </a:schemeClr>
                </a:solidFill>
              </a:defRPr>
            </a:lvl7pPr>
            <a:lvl8pPr marL="3200461" indent="0">
              <a:buNone/>
              <a:defRPr sz="1400">
                <a:solidFill>
                  <a:schemeClr val="tx1">
                    <a:tint val="75000"/>
                  </a:schemeClr>
                </a:solidFill>
              </a:defRPr>
            </a:lvl8pPr>
            <a:lvl9pPr marL="365766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475090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0B592B7-9612-4890-9E2C-21D71A7212C0}" type="datetimeFigureOut">
              <a:rPr lang="en-US">
                <a:solidFill>
                  <a:prstClr val="white">
                    <a:tint val="75000"/>
                  </a:prstClr>
                </a:solidFill>
              </a:rPr>
              <a:pPr>
                <a:defRPr/>
              </a:pPr>
              <a:t>12/7/23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8F67C8-D6DC-4AF2-9235-F4FFBB09421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432244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6pPr marL="1338572" indent="-296237">
              <a:buFont typeface="Arial" pitchFamily="34" charset="0"/>
              <a:buChar char="•"/>
              <a:defRPr sz="20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4"/>
          <p:cNvSpPr>
            <a:spLocks noGrp="1"/>
          </p:cNvSpPr>
          <p:nvPr>
            <p:ph type="sldNum" sz="quarter" idx="10"/>
          </p:nvPr>
        </p:nvSpPr>
        <p:spPr>
          <a:xfrm>
            <a:off x="9108017" y="6624642"/>
            <a:ext cx="2844800" cy="476250"/>
          </a:xfrm>
        </p:spPr>
        <p:txBody>
          <a:bodyPr/>
          <a:lstStyle>
            <a:lvl1pPr fontAlgn="auto">
              <a:spcBef>
                <a:spcPct val="20000"/>
              </a:spcBef>
              <a:spcAft>
                <a:spcPts val="0"/>
              </a:spcAft>
              <a:buSzPct val="120000"/>
              <a:defRPr sz="1000">
                <a:latin typeface="Arial" pitchFamily="34" charset="0"/>
                <a:cs typeface="Arial" pitchFamily="34" charset="0"/>
              </a:defRPr>
            </a:lvl1pPr>
          </a:lstStyle>
          <a:p>
            <a:pPr>
              <a:defRPr/>
            </a:pPr>
            <a:fld id="{B11987B5-E8D2-4212-9BF1-BBE334CB5C37}" type="slidenum">
              <a:rPr lang="en-US">
                <a:solidFill>
                  <a:prstClr val="white">
                    <a:tint val="75000"/>
                  </a:prstClr>
                </a:solidFill>
              </a:rPr>
              <a:pPr>
                <a:defRPr/>
              </a:pPr>
              <a:t>‹#›</a:t>
            </a:fld>
            <a:endParaRPr lang="en-US" dirty="0">
              <a:solidFill>
                <a:prstClr val="white">
                  <a:tint val="75000"/>
                </a:prstClr>
              </a:solidFill>
            </a:endParaRPr>
          </a:p>
        </p:txBody>
      </p:sp>
      <p:sp>
        <p:nvSpPr>
          <p:cNvPr id="5" name="Rectangle 4"/>
          <p:cNvSpPr>
            <a:spLocks noGrp="1" noChangeArrowheads="1"/>
          </p:cNvSpPr>
          <p:nvPr>
            <p:ph type="ftr" sz="quarter" idx="11"/>
          </p:nvPr>
        </p:nvSpPr>
        <p:spPr>
          <a:xfrm>
            <a:off x="812804" y="6664327"/>
            <a:ext cx="10566400" cy="261938"/>
          </a:xfrm>
        </p:spPr>
        <p:txBody>
          <a:bodyPr/>
          <a:lstStyle>
            <a:lvl1pPr algn="ctr" eaLnBrk="0" fontAlgn="auto" hangingPunct="0">
              <a:spcBef>
                <a:spcPct val="0"/>
              </a:spcBef>
              <a:spcAft>
                <a:spcPct val="0"/>
              </a:spcAft>
              <a:buFontTx/>
              <a:buNone/>
              <a:defRPr sz="1000">
                <a:solidFill>
                  <a:srgbClr val="FFFFFF"/>
                </a:solidFill>
                <a:latin typeface="Arial" pitchFamily="34" charset="0"/>
                <a:cs typeface="Arial" pitchFamily="34" charset="0"/>
                <a:sym typeface="Wingdings 3" pitchFamily="18" charset="2"/>
              </a:defRPr>
            </a:lvl1pPr>
          </a:lstStyle>
          <a:p>
            <a:pPr>
              <a:defRPr/>
            </a:pPr>
            <a:r>
              <a:rPr lang="en-GB"/>
              <a:t>Strictly confidential. Proprietary information of Novartis. For internal use ONLY</a:t>
            </a:r>
            <a:endParaRPr lang="en-US"/>
          </a:p>
        </p:txBody>
      </p:sp>
    </p:spTree>
    <p:extLst>
      <p:ext uri="{BB962C8B-B14F-4D97-AF65-F5344CB8AC3E}">
        <p14:creationId xmlns:p14="http://schemas.microsoft.com/office/powerpoint/2010/main" val="4240945584"/>
      </p:ext>
    </p:extLst>
  </p:cSld>
  <p:clrMapOvr>
    <a:masterClrMapping/>
  </p:clrMapOvr>
  <p:transition spd="med">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7"/>
          <p:cNvSpPr>
            <a:spLocks noGrp="1" noChangeArrowheads="1"/>
          </p:cNvSpPr>
          <p:nvPr>
            <p:ph type="ftr" sz="quarter" idx="10"/>
          </p:nvPr>
        </p:nvSpPr>
        <p:spPr>
          <a:xfrm>
            <a:off x="812804" y="6610350"/>
            <a:ext cx="10566400" cy="261938"/>
          </a:xfrm>
          <a:prstGeom prst="rect">
            <a:avLst/>
          </a:prstGeom>
        </p:spPr>
        <p:txBody>
          <a:bodyPr lIns="91243" tIns="45618" rIns="91243" bIns="45618"/>
          <a:lstStyle>
            <a:lvl1pPr>
              <a:defRPr>
                <a:latin typeface="Arial" pitchFamily="34" charset="0"/>
                <a:cs typeface="Arial" pitchFamily="34" charset="0"/>
              </a:defRPr>
            </a:lvl1pPr>
          </a:lstStyle>
          <a:p>
            <a:pPr eaLnBrk="0" hangingPunct="0">
              <a:defRPr/>
            </a:pPr>
            <a:r>
              <a:rPr lang="en-US" sz="1200">
                <a:solidFill>
                  <a:srgbClr val="FFFFFF"/>
                </a:solidFill>
              </a:rPr>
              <a:t>Strictly Confidential. Proprietary information of Novartis. For internal use ONLY. March 2010. GAL10.497. Novartis. </a:t>
            </a:r>
          </a:p>
        </p:txBody>
      </p:sp>
    </p:spTree>
    <p:extLst>
      <p:ext uri="{BB962C8B-B14F-4D97-AF65-F5344CB8AC3E}">
        <p14:creationId xmlns:p14="http://schemas.microsoft.com/office/powerpoint/2010/main" val="1340575087"/>
      </p:ext>
    </p:extLst>
  </p:cSld>
  <p:clrMapOvr>
    <a:masterClrMapping/>
  </p:clrMapOvr>
  <p:transition spd="med">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667" y="305999"/>
            <a:ext cx="11091373" cy="802800"/>
          </a:xfrm>
          <a:prstGeom prst="rect">
            <a:avLst/>
          </a:prstGeom>
        </p:spPr>
        <p:txBody>
          <a:bodyPr tIns="125733" anchor="t" anchorCtr="0"/>
          <a:lstStyle>
            <a:lvl1pPr>
              <a:lnSpc>
                <a:spcPct val="75000"/>
              </a:lnSpc>
              <a:defRPr>
                <a:solidFill>
                  <a:schemeClr val="accent4"/>
                </a:solidFill>
              </a:defRPr>
            </a:lvl1pPr>
          </a:lstStyle>
          <a:p>
            <a:r>
              <a:rPr lang="en-US" noProof="0" dirty="0"/>
              <a:t>Title</a:t>
            </a:r>
          </a:p>
        </p:txBody>
      </p:sp>
      <p:sp>
        <p:nvSpPr>
          <p:cNvPr id="7" name="Footer Placeholder 4"/>
          <p:cNvSpPr>
            <a:spLocks noGrp="1"/>
          </p:cNvSpPr>
          <p:nvPr>
            <p:ph type="ftr" sz="quarter" idx="3"/>
          </p:nvPr>
        </p:nvSpPr>
        <p:spPr>
          <a:xfrm>
            <a:off x="916331" y="6403151"/>
            <a:ext cx="8636000" cy="250825"/>
          </a:xfrm>
          <a:prstGeom prst="rect">
            <a:avLst/>
          </a:prstGeom>
        </p:spPr>
        <p:txBody>
          <a:bodyPr lIns="91243" tIns="45618" rIns="91243" bIns="45618"/>
          <a:lstStyle>
            <a:lvl1pPr>
              <a:defRPr sz="900" baseline="0">
                <a:solidFill>
                  <a:srgbClr val="7F7F7F"/>
                </a:solidFill>
              </a:defRPr>
            </a:lvl1pPr>
          </a:lstStyle>
          <a:p>
            <a:r>
              <a:rPr lang="en-US" noProof="0" dirty="0"/>
              <a:t>| Presentation Title | Presenter Name | Date | Subject | Business Use Only</a:t>
            </a:r>
          </a:p>
        </p:txBody>
      </p:sp>
      <p:sp>
        <p:nvSpPr>
          <p:cNvPr id="8" name="Slide Number Placeholder 5"/>
          <p:cNvSpPr>
            <a:spLocks noGrp="1"/>
          </p:cNvSpPr>
          <p:nvPr>
            <p:ph type="sldNum" sz="quarter" idx="4"/>
          </p:nvPr>
        </p:nvSpPr>
        <p:spPr>
          <a:xfrm>
            <a:off x="717518" y="6403151"/>
            <a:ext cx="533380" cy="247031"/>
          </a:xfrm>
          <a:prstGeom prst="rect">
            <a:avLst/>
          </a:prstGeom>
        </p:spPr>
        <p:txBody>
          <a:bodyPr lIns="91243" tIns="45618" rIns="91243" bIns="45618"/>
          <a:lstStyle>
            <a:lvl1pPr>
              <a:defRPr sz="900" baseline="0">
                <a:solidFill>
                  <a:srgbClr val="7F7F7F"/>
                </a:solidFill>
              </a:defRPr>
            </a:lvl1pPr>
          </a:lstStyle>
          <a:p>
            <a:fld id="{E66AA3EA-0569-43EF-BBA3-83FDB109D582}" type="slidenum">
              <a:rPr lang="en-US" noProof="0" smtClean="0"/>
              <a:pPr/>
              <a:t>‹#›</a:t>
            </a:fld>
            <a:endParaRPr lang="en-US" noProof="0" dirty="0"/>
          </a:p>
        </p:txBody>
      </p:sp>
      <p:sp>
        <p:nvSpPr>
          <p:cNvPr id="10" name="Textplatzhalter 9" descr="Subtitle" title="Subtitle"/>
          <p:cNvSpPr>
            <a:spLocks noGrp="1"/>
          </p:cNvSpPr>
          <p:nvPr>
            <p:ph type="body" sz="quarter" idx="10" hasCustomPrompt="1"/>
          </p:nvPr>
        </p:nvSpPr>
        <p:spPr>
          <a:xfrm>
            <a:off x="720000" y="738577"/>
            <a:ext cx="11081856"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a:t>Subtitle</a:t>
            </a:r>
          </a:p>
        </p:txBody>
      </p:sp>
      <p:sp>
        <p:nvSpPr>
          <p:cNvPr id="9" name="Content Placeholder 2"/>
          <p:cNvSpPr>
            <a:spLocks noGrp="1"/>
          </p:cNvSpPr>
          <p:nvPr>
            <p:ph idx="1" hasCustomPrompt="1"/>
          </p:nvPr>
        </p:nvSpPr>
        <p:spPr>
          <a:xfrm>
            <a:off x="698501" y="1346202"/>
            <a:ext cx="11112540"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240339144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441"/>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176"/>
            </a:lvl1pPr>
            <a:lvl2pPr marL="414589" indent="0" algn="ctr">
              <a:buNone/>
              <a:defRPr sz="1814"/>
            </a:lvl2pPr>
            <a:lvl3pPr marL="829178" indent="0" algn="ctr">
              <a:buNone/>
              <a:defRPr sz="1632"/>
            </a:lvl3pPr>
            <a:lvl4pPr marL="1243767" indent="0" algn="ctr">
              <a:buNone/>
              <a:defRPr sz="1451"/>
            </a:lvl4pPr>
            <a:lvl5pPr marL="1658356" indent="0" algn="ctr">
              <a:buNone/>
              <a:defRPr sz="1451"/>
            </a:lvl5pPr>
            <a:lvl6pPr marL="2072945" indent="0" algn="ctr">
              <a:buNone/>
              <a:defRPr sz="1451"/>
            </a:lvl6pPr>
            <a:lvl7pPr marL="2487534" indent="0" algn="ctr">
              <a:buNone/>
              <a:defRPr sz="1451"/>
            </a:lvl7pPr>
            <a:lvl8pPr marL="2902123" indent="0" algn="ctr">
              <a:buNone/>
              <a:defRPr sz="1451"/>
            </a:lvl8pPr>
            <a:lvl9pPr marL="3316712" indent="0" algn="ctr">
              <a:buNone/>
              <a:defRPr sz="1451"/>
            </a:lvl9pPr>
          </a:lstStyle>
          <a:p>
            <a:r>
              <a:rPr lang="en-US"/>
              <a:t>Click to edit Master subtitle style</a:t>
            </a:r>
          </a:p>
        </p:txBody>
      </p:sp>
      <p:sp>
        <p:nvSpPr>
          <p:cNvPr id="4" name="Date Placeholder 3"/>
          <p:cNvSpPr>
            <a:spLocks noGrp="1"/>
          </p:cNvSpPr>
          <p:nvPr>
            <p:ph type="dt" sz="half" idx="10"/>
          </p:nvPr>
        </p:nvSpPr>
        <p:spPr/>
        <p:txBody>
          <a:bodyPr/>
          <a:lstStyle/>
          <a:p>
            <a:fld id="{C3FA417D-CE9E-4EBF-9898-6882974D9181}" type="datetimeFigureOut">
              <a:rPr lang="en-US" smtClean="0"/>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4DE30-9CED-4813-A60C-D35CDEC2AF0F}" type="slidenum">
              <a:rPr lang="en-US" smtClean="0"/>
              <a:t>‹#›</a:t>
            </a:fld>
            <a:endParaRPr lang="en-US"/>
          </a:p>
        </p:txBody>
      </p:sp>
    </p:spTree>
    <p:extLst>
      <p:ext uri="{BB962C8B-B14F-4D97-AF65-F5344CB8AC3E}">
        <p14:creationId xmlns:p14="http://schemas.microsoft.com/office/powerpoint/2010/main" val="26622289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A417D-CE9E-4EBF-9898-6882974D9181}" type="datetimeFigureOut">
              <a:rPr lang="en-US" smtClean="0"/>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4DE30-9CED-4813-A60C-D35CDEC2AF0F}" type="slidenum">
              <a:rPr lang="en-US" smtClean="0"/>
              <a:t>‹#›</a:t>
            </a:fld>
            <a:endParaRPr lang="en-US"/>
          </a:p>
        </p:txBody>
      </p:sp>
    </p:spTree>
    <p:extLst>
      <p:ext uri="{BB962C8B-B14F-4D97-AF65-F5344CB8AC3E}">
        <p14:creationId xmlns:p14="http://schemas.microsoft.com/office/powerpoint/2010/main" val="8987234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441"/>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176">
                <a:solidFill>
                  <a:schemeClr val="tx1">
                    <a:tint val="75000"/>
                  </a:schemeClr>
                </a:solidFill>
              </a:defRPr>
            </a:lvl1pPr>
            <a:lvl2pPr marL="414589" indent="0">
              <a:buNone/>
              <a:defRPr sz="1814">
                <a:solidFill>
                  <a:schemeClr val="tx1">
                    <a:tint val="75000"/>
                  </a:schemeClr>
                </a:solidFill>
              </a:defRPr>
            </a:lvl2pPr>
            <a:lvl3pPr marL="829178" indent="0">
              <a:buNone/>
              <a:defRPr sz="1632">
                <a:solidFill>
                  <a:schemeClr val="tx1">
                    <a:tint val="75000"/>
                  </a:schemeClr>
                </a:solidFill>
              </a:defRPr>
            </a:lvl3pPr>
            <a:lvl4pPr marL="1243767" indent="0">
              <a:buNone/>
              <a:defRPr sz="1451">
                <a:solidFill>
                  <a:schemeClr val="tx1">
                    <a:tint val="75000"/>
                  </a:schemeClr>
                </a:solidFill>
              </a:defRPr>
            </a:lvl4pPr>
            <a:lvl5pPr marL="1658356" indent="0">
              <a:buNone/>
              <a:defRPr sz="1451">
                <a:solidFill>
                  <a:schemeClr val="tx1">
                    <a:tint val="75000"/>
                  </a:schemeClr>
                </a:solidFill>
              </a:defRPr>
            </a:lvl5pPr>
            <a:lvl6pPr marL="2072945" indent="0">
              <a:buNone/>
              <a:defRPr sz="1451">
                <a:solidFill>
                  <a:schemeClr val="tx1">
                    <a:tint val="75000"/>
                  </a:schemeClr>
                </a:solidFill>
              </a:defRPr>
            </a:lvl6pPr>
            <a:lvl7pPr marL="2487534" indent="0">
              <a:buNone/>
              <a:defRPr sz="1451">
                <a:solidFill>
                  <a:schemeClr val="tx1">
                    <a:tint val="75000"/>
                  </a:schemeClr>
                </a:solidFill>
              </a:defRPr>
            </a:lvl7pPr>
            <a:lvl8pPr marL="2902123" indent="0">
              <a:buNone/>
              <a:defRPr sz="1451">
                <a:solidFill>
                  <a:schemeClr val="tx1">
                    <a:tint val="75000"/>
                  </a:schemeClr>
                </a:solidFill>
              </a:defRPr>
            </a:lvl8pPr>
            <a:lvl9pPr marL="3316712" indent="0">
              <a:buNone/>
              <a:defRPr sz="14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FA417D-CE9E-4EBF-9898-6882974D9181}" type="datetimeFigureOut">
              <a:rPr lang="en-US" smtClean="0"/>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4DE30-9CED-4813-A60C-D35CDEC2AF0F}" type="slidenum">
              <a:rPr lang="en-US" smtClean="0"/>
              <a:t>‹#›</a:t>
            </a:fld>
            <a:endParaRPr lang="en-US"/>
          </a:p>
        </p:txBody>
      </p:sp>
    </p:spTree>
    <p:extLst>
      <p:ext uri="{BB962C8B-B14F-4D97-AF65-F5344CB8AC3E}">
        <p14:creationId xmlns:p14="http://schemas.microsoft.com/office/powerpoint/2010/main" val="4220626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A417D-CE9E-4EBF-9898-6882974D9181}" type="datetimeFigureOut">
              <a:rPr lang="en-US" smtClean="0"/>
              <a:t>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4DE30-9CED-4813-A60C-D35CDEC2AF0F}" type="slidenum">
              <a:rPr lang="en-US" smtClean="0"/>
              <a:t>‹#›</a:t>
            </a:fld>
            <a:endParaRPr lang="en-US"/>
          </a:p>
        </p:txBody>
      </p:sp>
    </p:spTree>
    <p:extLst>
      <p:ext uri="{BB962C8B-B14F-4D97-AF65-F5344CB8AC3E}">
        <p14:creationId xmlns:p14="http://schemas.microsoft.com/office/powerpoint/2010/main" val="1280413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176" b="1"/>
            </a:lvl1pPr>
            <a:lvl2pPr marL="414589" indent="0">
              <a:buNone/>
              <a:defRPr sz="1814" b="1"/>
            </a:lvl2pPr>
            <a:lvl3pPr marL="829178" indent="0">
              <a:buNone/>
              <a:defRPr sz="1632" b="1"/>
            </a:lvl3pPr>
            <a:lvl4pPr marL="1243767" indent="0">
              <a:buNone/>
              <a:defRPr sz="1451" b="1"/>
            </a:lvl4pPr>
            <a:lvl5pPr marL="1658356" indent="0">
              <a:buNone/>
              <a:defRPr sz="1451" b="1"/>
            </a:lvl5pPr>
            <a:lvl6pPr marL="2072945" indent="0">
              <a:buNone/>
              <a:defRPr sz="1451" b="1"/>
            </a:lvl6pPr>
            <a:lvl7pPr marL="2487534" indent="0">
              <a:buNone/>
              <a:defRPr sz="1451" b="1"/>
            </a:lvl7pPr>
            <a:lvl8pPr marL="2902123" indent="0">
              <a:buNone/>
              <a:defRPr sz="1451" b="1"/>
            </a:lvl8pPr>
            <a:lvl9pPr marL="3316712" indent="0">
              <a:buNone/>
              <a:defRPr sz="1451"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176" b="1"/>
            </a:lvl1pPr>
            <a:lvl2pPr marL="414589" indent="0">
              <a:buNone/>
              <a:defRPr sz="1814" b="1"/>
            </a:lvl2pPr>
            <a:lvl3pPr marL="829178" indent="0">
              <a:buNone/>
              <a:defRPr sz="1632" b="1"/>
            </a:lvl3pPr>
            <a:lvl4pPr marL="1243767" indent="0">
              <a:buNone/>
              <a:defRPr sz="1451" b="1"/>
            </a:lvl4pPr>
            <a:lvl5pPr marL="1658356" indent="0">
              <a:buNone/>
              <a:defRPr sz="1451" b="1"/>
            </a:lvl5pPr>
            <a:lvl6pPr marL="2072945" indent="0">
              <a:buNone/>
              <a:defRPr sz="1451" b="1"/>
            </a:lvl6pPr>
            <a:lvl7pPr marL="2487534" indent="0">
              <a:buNone/>
              <a:defRPr sz="1451" b="1"/>
            </a:lvl7pPr>
            <a:lvl8pPr marL="2902123" indent="0">
              <a:buNone/>
              <a:defRPr sz="1451" b="1"/>
            </a:lvl8pPr>
            <a:lvl9pPr marL="3316712" indent="0">
              <a:buNone/>
              <a:defRPr sz="1451"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A417D-CE9E-4EBF-9898-6882974D9181}" type="datetimeFigureOut">
              <a:rPr lang="en-US" smtClean="0"/>
              <a:t>12/7/23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74DE30-9CED-4813-A60C-D35CDEC2AF0F}" type="slidenum">
              <a:rPr lang="en-US" smtClean="0"/>
              <a:t>‹#›</a:t>
            </a:fld>
            <a:endParaRPr lang="en-US"/>
          </a:p>
        </p:txBody>
      </p:sp>
    </p:spTree>
    <p:extLst>
      <p:ext uri="{BB962C8B-B14F-4D97-AF65-F5344CB8AC3E}">
        <p14:creationId xmlns:p14="http://schemas.microsoft.com/office/powerpoint/2010/main" val="33409042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A417D-CE9E-4EBF-9898-6882974D9181}" type="datetimeFigureOut">
              <a:rPr lang="en-US" smtClean="0"/>
              <a:t>12/7/23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74DE30-9CED-4813-A60C-D35CDEC2AF0F}" type="slidenum">
              <a:rPr lang="en-US" smtClean="0"/>
              <a:t>‹#›</a:t>
            </a:fld>
            <a:endParaRPr lang="en-US"/>
          </a:p>
        </p:txBody>
      </p:sp>
    </p:spTree>
    <p:extLst>
      <p:ext uri="{BB962C8B-B14F-4D97-AF65-F5344CB8AC3E}">
        <p14:creationId xmlns:p14="http://schemas.microsoft.com/office/powerpoint/2010/main" val="361709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1"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100" y="3632200"/>
            <a:ext cx="7226405" cy="381000"/>
          </a:xfrm>
        </p:spPr>
        <p:txBody>
          <a:bodyPr anchor="ctr">
            <a:noAutofit/>
          </a:bodyPr>
          <a:lstStyle>
            <a:lvl1pPr marL="0" indent="0">
              <a:buFontTx/>
              <a:buNone/>
              <a:defRPr sz="1600">
                <a:solidFill>
                  <a:schemeClr val="tx1">
                    <a:lumMod val="50000"/>
                    <a:lumOff val="50000"/>
                  </a:schemeClr>
                </a:solidFill>
              </a:defRPr>
            </a:lvl1pPr>
            <a:lvl2pPr marL="457209" indent="0">
              <a:buFontTx/>
              <a:buNone/>
              <a:defRPr/>
            </a:lvl2pPr>
            <a:lvl3pPr marL="914417" indent="0">
              <a:buFontTx/>
              <a:buNone/>
              <a:defRPr/>
            </a:lvl3pPr>
            <a:lvl4pPr marL="1371626" indent="0">
              <a:buFontTx/>
              <a:buNone/>
              <a:defRPr/>
            </a:lvl4pPr>
            <a:lvl5pPr marL="1828835" indent="0">
              <a:buFontTx/>
              <a:buNone/>
              <a:defRPr/>
            </a:lvl5pPr>
          </a:lstStyle>
          <a:p>
            <a:pPr lvl="0"/>
            <a:r>
              <a:rPr lang="en-US"/>
              <a:t>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9" indent="0">
              <a:buNone/>
              <a:defRPr sz="1800">
                <a:solidFill>
                  <a:schemeClr val="tx1">
                    <a:tint val="75000"/>
                  </a:schemeClr>
                </a:solidFill>
              </a:defRPr>
            </a:lvl2pPr>
            <a:lvl3pPr marL="914417" indent="0">
              <a:buNone/>
              <a:defRPr sz="1600">
                <a:solidFill>
                  <a:schemeClr val="tx1">
                    <a:tint val="75000"/>
                  </a:schemeClr>
                </a:solidFill>
              </a:defRPr>
            </a:lvl3pPr>
            <a:lvl4pPr marL="1371626" indent="0">
              <a:buNone/>
              <a:defRPr sz="1400">
                <a:solidFill>
                  <a:schemeClr val="tx1">
                    <a:tint val="75000"/>
                  </a:schemeClr>
                </a:solidFill>
              </a:defRPr>
            </a:lvl4pPr>
            <a:lvl5pPr marL="1828835" indent="0">
              <a:buNone/>
              <a:defRPr sz="1400">
                <a:solidFill>
                  <a:schemeClr val="tx1">
                    <a:tint val="75000"/>
                  </a:schemeClr>
                </a:solidFill>
              </a:defRPr>
            </a:lvl5pPr>
            <a:lvl6pPr marL="2286044" indent="0">
              <a:buNone/>
              <a:defRPr sz="1400">
                <a:solidFill>
                  <a:schemeClr val="tx1">
                    <a:tint val="75000"/>
                  </a:schemeClr>
                </a:solidFill>
              </a:defRPr>
            </a:lvl6pPr>
            <a:lvl7pPr marL="2743252" indent="0">
              <a:buNone/>
              <a:defRPr sz="1400">
                <a:solidFill>
                  <a:schemeClr val="tx1">
                    <a:tint val="75000"/>
                  </a:schemeClr>
                </a:solidFill>
              </a:defRPr>
            </a:lvl7pPr>
            <a:lvl8pPr marL="3200461" indent="0">
              <a:buNone/>
              <a:defRPr sz="1400">
                <a:solidFill>
                  <a:schemeClr val="tx1">
                    <a:tint val="75000"/>
                  </a:schemeClr>
                </a:solidFill>
              </a:defRPr>
            </a:lvl8pPr>
            <a:lvl9pPr marL="365766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643616"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4"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86801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A417D-CE9E-4EBF-9898-6882974D9181}" type="datetimeFigureOut">
              <a:rPr lang="en-US" smtClean="0"/>
              <a:t>12/7/23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74DE30-9CED-4813-A60C-D35CDEC2AF0F}" type="slidenum">
              <a:rPr lang="en-US" smtClean="0"/>
              <a:t>‹#›</a:t>
            </a:fld>
            <a:endParaRPr lang="en-US"/>
          </a:p>
        </p:txBody>
      </p:sp>
    </p:spTree>
    <p:extLst>
      <p:ext uri="{BB962C8B-B14F-4D97-AF65-F5344CB8AC3E}">
        <p14:creationId xmlns:p14="http://schemas.microsoft.com/office/powerpoint/2010/main" val="14022224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902"/>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2902"/>
            </a:lvl1pPr>
            <a:lvl2pPr>
              <a:defRPr sz="2539"/>
            </a:lvl2pPr>
            <a:lvl3pPr>
              <a:defRPr sz="2176"/>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1"/>
            <a:ext cx="3932237" cy="3811588"/>
          </a:xfrm>
        </p:spPr>
        <p:txBody>
          <a:bodyPr/>
          <a:lstStyle>
            <a:lvl1pPr marL="0" indent="0">
              <a:buNone/>
              <a:defRPr sz="1451"/>
            </a:lvl1pPr>
            <a:lvl2pPr marL="414589" indent="0">
              <a:buNone/>
              <a:defRPr sz="1270"/>
            </a:lvl2pPr>
            <a:lvl3pPr marL="829178" indent="0">
              <a:buNone/>
              <a:defRPr sz="1088"/>
            </a:lvl3pPr>
            <a:lvl4pPr marL="1243767" indent="0">
              <a:buNone/>
              <a:defRPr sz="907"/>
            </a:lvl4pPr>
            <a:lvl5pPr marL="1658356" indent="0">
              <a:buNone/>
              <a:defRPr sz="907"/>
            </a:lvl5pPr>
            <a:lvl6pPr marL="2072945" indent="0">
              <a:buNone/>
              <a:defRPr sz="907"/>
            </a:lvl6pPr>
            <a:lvl7pPr marL="2487534" indent="0">
              <a:buNone/>
              <a:defRPr sz="907"/>
            </a:lvl7pPr>
            <a:lvl8pPr marL="2902123" indent="0">
              <a:buNone/>
              <a:defRPr sz="907"/>
            </a:lvl8pPr>
            <a:lvl9pPr marL="3316712" indent="0">
              <a:buNone/>
              <a:defRPr sz="907"/>
            </a:lvl9pPr>
          </a:lstStyle>
          <a:p>
            <a:pPr lvl="0"/>
            <a:r>
              <a:rPr lang="en-US"/>
              <a:t>Edit Master text styles</a:t>
            </a:r>
          </a:p>
        </p:txBody>
      </p:sp>
      <p:sp>
        <p:nvSpPr>
          <p:cNvPr id="5" name="Date Placeholder 4"/>
          <p:cNvSpPr>
            <a:spLocks noGrp="1"/>
          </p:cNvSpPr>
          <p:nvPr>
            <p:ph type="dt" sz="half" idx="10"/>
          </p:nvPr>
        </p:nvSpPr>
        <p:spPr/>
        <p:txBody>
          <a:bodyPr/>
          <a:lstStyle/>
          <a:p>
            <a:fld id="{C3FA417D-CE9E-4EBF-9898-6882974D9181}" type="datetimeFigureOut">
              <a:rPr lang="en-US" smtClean="0"/>
              <a:t>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4DE30-9CED-4813-A60C-D35CDEC2AF0F}" type="slidenum">
              <a:rPr lang="en-US" smtClean="0"/>
              <a:t>‹#›</a:t>
            </a:fld>
            <a:endParaRPr lang="en-US"/>
          </a:p>
        </p:txBody>
      </p:sp>
    </p:spTree>
    <p:extLst>
      <p:ext uri="{BB962C8B-B14F-4D97-AF65-F5344CB8AC3E}">
        <p14:creationId xmlns:p14="http://schemas.microsoft.com/office/powerpoint/2010/main" val="17978881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902"/>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2902"/>
            </a:lvl1pPr>
            <a:lvl2pPr marL="414589" indent="0">
              <a:buNone/>
              <a:defRPr sz="2539"/>
            </a:lvl2pPr>
            <a:lvl3pPr marL="829178" indent="0">
              <a:buNone/>
              <a:defRPr sz="2176"/>
            </a:lvl3pPr>
            <a:lvl4pPr marL="1243767" indent="0">
              <a:buNone/>
              <a:defRPr sz="1814"/>
            </a:lvl4pPr>
            <a:lvl5pPr marL="1658356" indent="0">
              <a:buNone/>
              <a:defRPr sz="1814"/>
            </a:lvl5pPr>
            <a:lvl6pPr marL="2072945" indent="0">
              <a:buNone/>
              <a:defRPr sz="1814"/>
            </a:lvl6pPr>
            <a:lvl7pPr marL="2487534" indent="0">
              <a:buNone/>
              <a:defRPr sz="1814"/>
            </a:lvl7pPr>
            <a:lvl8pPr marL="2902123" indent="0">
              <a:buNone/>
              <a:defRPr sz="1814"/>
            </a:lvl8pPr>
            <a:lvl9pPr marL="3316712" indent="0">
              <a:buNone/>
              <a:defRPr sz="1814"/>
            </a:lvl9pPr>
          </a:lstStyle>
          <a:p>
            <a:endParaRPr lang="en-US"/>
          </a:p>
        </p:txBody>
      </p:sp>
      <p:sp>
        <p:nvSpPr>
          <p:cNvPr id="4" name="Text Placeholder 3"/>
          <p:cNvSpPr>
            <a:spLocks noGrp="1"/>
          </p:cNvSpPr>
          <p:nvPr>
            <p:ph type="body" sz="half" idx="2"/>
          </p:nvPr>
        </p:nvSpPr>
        <p:spPr>
          <a:xfrm>
            <a:off x="839790" y="2057401"/>
            <a:ext cx="3932237" cy="3811588"/>
          </a:xfrm>
        </p:spPr>
        <p:txBody>
          <a:bodyPr/>
          <a:lstStyle>
            <a:lvl1pPr marL="0" indent="0">
              <a:buNone/>
              <a:defRPr sz="1451"/>
            </a:lvl1pPr>
            <a:lvl2pPr marL="414589" indent="0">
              <a:buNone/>
              <a:defRPr sz="1270"/>
            </a:lvl2pPr>
            <a:lvl3pPr marL="829178" indent="0">
              <a:buNone/>
              <a:defRPr sz="1088"/>
            </a:lvl3pPr>
            <a:lvl4pPr marL="1243767" indent="0">
              <a:buNone/>
              <a:defRPr sz="907"/>
            </a:lvl4pPr>
            <a:lvl5pPr marL="1658356" indent="0">
              <a:buNone/>
              <a:defRPr sz="907"/>
            </a:lvl5pPr>
            <a:lvl6pPr marL="2072945" indent="0">
              <a:buNone/>
              <a:defRPr sz="907"/>
            </a:lvl6pPr>
            <a:lvl7pPr marL="2487534" indent="0">
              <a:buNone/>
              <a:defRPr sz="907"/>
            </a:lvl7pPr>
            <a:lvl8pPr marL="2902123" indent="0">
              <a:buNone/>
              <a:defRPr sz="907"/>
            </a:lvl8pPr>
            <a:lvl9pPr marL="3316712" indent="0">
              <a:buNone/>
              <a:defRPr sz="907"/>
            </a:lvl9pPr>
          </a:lstStyle>
          <a:p>
            <a:pPr lvl="0"/>
            <a:r>
              <a:rPr lang="en-US"/>
              <a:t>Edit Master text styles</a:t>
            </a:r>
          </a:p>
        </p:txBody>
      </p:sp>
      <p:sp>
        <p:nvSpPr>
          <p:cNvPr id="5" name="Date Placeholder 4"/>
          <p:cNvSpPr>
            <a:spLocks noGrp="1"/>
          </p:cNvSpPr>
          <p:nvPr>
            <p:ph type="dt" sz="half" idx="10"/>
          </p:nvPr>
        </p:nvSpPr>
        <p:spPr/>
        <p:txBody>
          <a:bodyPr/>
          <a:lstStyle/>
          <a:p>
            <a:fld id="{C3FA417D-CE9E-4EBF-9898-6882974D9181}" type="datetimeFigureOut">
              <a:rPr lang="en-US" smtClean="0"/>
              <a:t>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4DE30-9CED-4813-A60C-D35CDEC2AF0F}" type="slidenum">
              <a:rPr lang="en-US" smtClean="0"/>
              <a:t>‹#›</a:t>
            </a:fld>
            <a:endParaRPr lang="en-US"/>
          </a:p>
        </p:txBody>
      </p:sp>
    </p:spTree>
    <p:extLst>
      <p:ext uri="{BB962C8B-B14F-4D97-AF65-F5344CB8AC3E}">
        <p14:creationId xmlns:p14="http://schemas.microsoft.com/office/powerpoint/2010/main" val="8750901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A417D-CE9E-4EBF-9898-6882974D9181}" type="datetimeFigureOut">
              <a:rPr lang="en-US" smtClean="0"/>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4DE30-9CED-4813-A60C-D35CDEC2AF0F}" type="slidenum">
              <a:rPr lang="en-US" smtClean="0"/>
              <a:t>‹#›</a:t>
            </a:fld>
            <a:endParaRPr lang="en-US"/>
          </a:p>
        </p:txBody>
      </p:sp>
    </p:spTree>
    <p:extLst>
      <p:ext uri="{BB962C8B-B14F-4D97-AF65-F5344CB8AC3E}">
        <p14:creationId xmlns:p14="http://schemas.microsoft.com/office/powerpoint/2010/main" val="33207860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A417D-CE9E-4EBF-9898-6882974D9181}" type="datetimeFigureOut">
              <a:rPr lang="en-US" smtClean="0"/>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4DE30-9CED-4813-A60C-D35CDEC2AF0F}" type="slidenum">
              <a:rPr lang="en-US" smtClean="0"/>
              <a:t>‹#›</a:t>
            </a:fld>
            <a:endParaRPr lang="en-US"/>
          </a:p>
        </p:txBody>
      </p:sp>
    </p:spTree>
    <p:extLst>
      <p:ext uri="{BB962C8B-B14F-4D97-AF65-F5344CB8AC3E}">
        <p14:creationId xmlns:p14="http://schemas.microsoft.com/office/powerpoint/2010/main" val="36853299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180982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70382" y="448390"/>
            <a:ext cx="9105900" cy="446597"/>
          </a:xfrm>
        </p:spPr>
        <p:txBody>
          <a:bodyPr lIns="0" tIns="0" rIns="0" bIns="0"/>
          <a:lstStyle>
            <a:lvl1pPr>
              <a:defRPr sz="2902" b="1" i="0">
                <a:solidFill>
                  <a:schemeClr val="bg1"/>
                </a:solidFill>
                <a:latin typeface="Arial"/>
                <a:cs typeface="Arial"/>
              </a:defRPr>
            </a:lvl1pPr>
          </a:lstStyle>
          <a:p>
            <a:endParaRPr/>
          </a:p>
        </p:txBody>
      </p:sp>
      <p:sp>
        <p:nvSpPr>
          <p:cNvPr id="3" name="Holder 3"/>
          <p:cNvSpPr>
            <a:spLocks noGrp="1"/>
          </p:cNvSpPr>
          <p:nvPr>
            <p:ph type="body" idx="1"/>
          </p:nvPr>
        </p:nvSpPr>
        <p:spPr>
          <a:xfrm>
            <a:off x="635914" y="1592369"/>
            <a:ext cx="9632950" cy="307007"/>
          </a:xfrm>
        </p:spPr>
        <p:txBody>
          <a:bodyPr lIns="0" tIns="0" rIns="0" bIns="0"/>
          <a:lstStyle>
            <a:lvl1pPr>
              <a:defRPr sz="1995" b="1" i="0">
                <a:solidFill>
                  <a:srgbClr val="4D4D4D"/>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036689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70382" y="448390"/>
            <a:ext cx="9105900" cy="446597"/>
          </a:xfrm>
        </p:spPr>
        <p:txBody>
          <a:bodyPr lIns="0" tIns="0" rIns="0" bIns="0"/>
          <a:lstStyle>
            <a:lvl1pPr>
              <a:defRPr sz="2902"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385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179030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200643" y="6278264"/>
            <a:ext cx="1232916" cy="51547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17" name="bk object 17"/>
          <p:cNvSpPr/>
          <p:nvPr/>
        </p:nvSpPr>
        <p:spPr>
          <a:xfrm>
            <a:off x="600455" y="6413697"/>
            <a:ext cx="1754124" cy="28883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18" name="bk object 18"/>
          <p:cNvSpPr/>
          <p:nvPr/>
        </p:nvSpPr>
        <p:spPr>
          <a:xfrm>
            <a:off x="9578341" y="6199492"/>
            <a:ext cx="1089659" cy="58180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19" name="bk object 19"/>
          <p:cNvSpPr/>
          <p:nvPr/>
        </p:nvSpPr>
        <p:spPr>
          <a:xfrm>
            <a:off x="597408" y="1250678"/>
            <a:ext cx="8872728" cy="475672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2" name="Holder 2"/>
          <p:cNvSpPr>
            <a:spLocks noGrp="1"/>
          </p:cNvSpPr>
          <p:nvPr>
            <p:ph type="title"/>
          </p:nvPr>
        </p:nvSpPr>
        <p:spPr>
          <a:xfrm>
            <a:off x="570382" y="448390"/>
            <a:ext cx="9105900" cy="446597"/>
          </a:xfrm>
        </p:spPr>
        <p:txBody>
          <a:bodyPr lIns="0" tIns="0" rIns="0" bIns="0"/>
          <a:lstStyle>
            <a:lvl1pPr>
              <a:defRPr sz="2902"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988005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1537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9"/>
            <a:ext cx="8463620" cy="1513914"/>
          </a:xfrm>
        </p:spPr>
        <p:txBody>
          <a:bodyPr anchor="t">
            <a:normAutofit/>
          </a:bodyPr>
          <a:lstStyle>
            <a:lvl1pPr marL="0" indent="0" algn="l">
              <a:buNone/>
              <a:defRPr sz="1800">
                <a:solidFill>
                  <a:schemeClr val="tx1">
                    <a:lumMod val="75000"/>
                    <a:lumOff val="25000"/>
                  </a:schemeClr>
                </a:solidFill>
              </a:defRPr>
            </a:lvl1pPr>
            <a:lvl2pPr marL="457209" indent="0">
              <a:buNone/>
              <a:defRPr sz="1800">
                <a:solidFill>
                  <a:schemeClr val="tx1">
                    <a:tint val="75000"/>
                  </a:schemeClr>
                </a:solidFill>
              </a:defRPr>
            </a:lvl2pPr>
            <a:lvl3pPr marL="914417" indent="0">
              <a:buNone/>
              <a:defRPr sz="1600">
                <a:solidFill>
                  <a:schemeClr val="tx1">
                    <a:tint val="75000"/>
                  </a:schemeClr>
                </a:solidFill>
              </a:defRPr>
            </a:lvl3pPr>
            <a:lvl4pPr marL="1371626" indent="0">
              <a:buNone/>
              <a:defRPr sz="1400">
                <a:solidFill>
                  <a:schemeClr val="tx1">
                    <a:tint val="75000"/>
                  </a:schemeClr>
                </a:solidFill>
              </a:defRPr>
            </a:lvl4pPr>
            <a:lvl5pPr marL="1828835" indent="0">
              <a:buNone/>
              <a:defRPr sz="1400">
                <a:solidFill>
                  <a:schemeClr val="tx1">
                    <a:tint val="75000"/>
                  </a:schemeClr>
                </a:solidFill>
              </a:defRPr>
            </a:lvl5pPr>
            <a:lvl6pPr marL="2286044" indent="0">
              <a:buNone/>
              <a:defRPr sz="1400">
                <a:solidFill>
                  <a:schemeClr val="tx1">
                    <a:tint val="75000"/>
                  </a:schemeClr>
                </a:solidFill>
              </a:defRPr>
            </a:lvl6pPr>
            <a:lvl7pPr marL="2743252" indent="0">
              <a:buNone/>
              <a:defRPr sz="1400">
                <a:solidFill>
                  <a:schemeClr val="tx1">
                    <a:tint val="75000"/>
                  </a:schemeClr>
                </a:solidFill>
              </a:defRPr>
            </a:lvl7pPr>
            <a:lvl8pPr marL="3200461" indent="0">
              <a:buNone/>
              <a:defRPr sz="1400">
                <a:solidFill>
                  <a:schemeClr val="tx1">
                    <a:tint val="75000"/>
                  </a:schemeClr>
                </a:solidFill>
              </a:defRPr>
            </a:lvl8pPr>
            <a:lvl9pPr marL="365766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932795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2736" y="1346222"/>
            <a:ext cx="5547784" cy="1654299"/>
          </a:xfrm>
        </p:spPr>
        <p:txBody>
          <a:bodyPr/>
          <a:lstStyle>
            <a:lvl1pPr marL="232873" marR="0" indent="-232873" algn="l" defTabSz="912459" rtl="0" eaLnBrk="1" fontAlgn="base" latinLnBrk="0" hangingPunct="1">
              <a:lnSpc>
                <a:spcPct val="95000"/>
              </a:lnSpc>
              <a:spcBef>
                <a:spcPct val="75000"/>
              </a:spcBef>
              <a:spcAft>
                <a:spcPct val="0"/>
              </a:spcAft>
              <a:buClr>
                <a:srgbClr val="FCAF17"/>
              </a:buClr>
              <a:buSzPct val="110000"/>
              <a:buFont typeface="Wingdings" pitchFamily="2" charset="2"/>
              <a:buChar char="§"/>
              <a:tabLst/>
              <a:defRPr sz="2800"/>
            </a:lvl1pPr>
            <a:lvl2pPr marL="397615" marR="0" indent="-163165" algn="l" defTabSz="912459" rtl="0" eaLnBrk="1" fontAlgn="base" latinLnBrk="0" hangingPunct="1">
              <a:lnSpc>
                <a:spcPct val="95000"/>
              </a:lnSpc>
              <a:spcBef>
                <a:spcPct val="40000"/>
              </a:spcBef>
              <a:spcAft>
                <a:spcPct val="0"/>
              </a:spcAft>
              <a:buClr>
                <a:srgbClr val="917B69"/>
              </a:buClr>
              <a:buSzTx/>
              <a:buFont typeface="Arial" charset="0"/>
              <a:buChar char="•"/>
              <a:tabLst/>
              <a:defRPr sz="2400"/>
            </a:lvl2pPr>
            <a:lvl3pPr marL="576617" marR="0" indent="-177424" algn="l" defTabSz="912459" rtl="0" eaLnBrk="1" fontAlgn="base" latinLnBrk="0" hangingPunct="1">
              <a:lnSpc>
                <a:spcPct val="95000"/>
              </a:lnSpc>
              <a:spcBef>
                <a:spcPct val="30000"/>
              </a:spcBef>
              <a:spcAft>
                <a:spcPct val="0"/>
              </a:spcAft>
              <a:buClrTx/>
              <a:buSzTx/>
              <a:buFont typeface="Arial" charset="0"/>
              <a:buChar char="-"/>
              <a:tabLst/>
              <a:defRPr sz="2000"/>
            </a:lvl3pPr>
            <a:lvl4pPr marL="750882" marR="0" indent="-172673" algn="l" defTabSz="912459" rtl="0" eaLnBrk="1" fontAlgn="base" latinLnBrk="0" hangingPunct="1">
              <a:lnSpc>
                <a:spcPct val="95000"/>
              </a:lnSpc>
              <a:spcBef>
                <a:spcPct val="20000"/>
              </a:spcBef>
              <a:spcAft>
                <a:spcPct val="0"/>
              </a:spcAft>
              <a:buClrTx/>
              <a:buSzTx/>
              <a:buFont typeface="Arial" charset="0"/>
              <a:buChar char="•"/>
              <a:tabLst/>
              <a:defRPr sz="1800"/>
            </a:lvl4pPr>
            <a:lvl5pPr marL="915634" marR="0" indent="-163165" algn="l" defTabSz="912459" rtl="0" eaLnBrk="1" fontAlgn="base" latinLnBrk="0" hangingPunct="1">
              <a:lnSpc>
                <a:spcPct val="100000"/>
              </a:lnSpc>
              <a:spcBef>
                <a:spcPct val="20000"/>
              </a:spcBef>
              <a:spcAft>
                <a:spcPct val="0"/>
              </a:spcAft>
              <a:buClrTx/>
              <a:buSzTx/>
              <a:buFontTx/>
              <a:buChar char="»"/>
              <a:tabLst/>
              <a:defRPr sz="1800"/>
            </a:lvl5pPr>
            <a:lvl6pPr>
              <a:defRPr sz="1800"/>
            </a:lvl6pPr>
            <a:lvl7pPr>
              <a:defRPr sz="1800"/>
            </a:lvl7pPr>
            <a:lvl8pPr>
              <a:defRPr sz="1800"/>
            </a:lvl8pPr>
            <a:lvl9pPr>
              <a:defRPr sz="1800"/>
            </a:lvl9pPr>
          </a:lstStyle>
          <a:p>
            <a:pPr marL="232873" marR="0" lvl="0" indent="-232873" algn="l" defTabSz="912459" rtl="0" eaLnBrk="1" fontAlgn="base" latinLnBrk="0" hangingPunct="1">
              <a:lnSpc>
                <a:spcPct val="95000"/>
              </a:lnSpc>
              <a:spcBef>
                <a:spcPct val="75000"/>
              </a:spcBef>
              <a:spcAft>
                <a:spcPct val="0"/>
              </a:spcAft>
              <a:buClr>
                <a:srgbClr val="FCAF17"/>
              </a:buClr>
              <a:buSzPct val="110000"/>
              <a:buFont typeface="Wingdings" pitchFamily="2" charset="2"/>
              <a:buChar char="§"/>
              <a:tabLst/>
              <a:defRPr/>
            </a:pPr>
            <a:r>
              <a:rPr kumimoji="0" lang="en-US" sz="2400" b="0" i="0" u="none" strike="noStrike" kern="0" cap="none" spc="0" normalizeH="0" baseline="0" noProof="0">
                <a:ln>
                  <a:noFill/>
                </a:ln>
                <a:solidFill>
                  <a:srgbClr val="000000"/>
                </a:solidFill>
                <a:effectLst/>
                <a:uLnTx/>
                <a:uFillTx/>
                <a:latin typeface="+mn-lt"/>
                <a:ea typeface="+mn-ea"/>
                <a:cs typeface="+mn-cs"/>
              </a:rPr>
              <a:t>Click to edit Master text styles</a:t>
            </a:r>
          </a:p>
          <a:p>
            <a:pPr marL="397615" marR="0" lvl="1" indent="-163165" algn="l" defTabSz="912459" rtl="0" eaLnBrk="1" fontAlgn="base" latinLnBrk="0" hangingPunct="1">
              <a:lnSpc>
                <a:spcPct val="95000"/>
              </a:lnSpc>
              <a:spcBef>
                <a:spcPct val="40000"/>
              </a:spcBef>
              <a:spcAft>
                <a:spcPct val="0"/>
              </a:spcAft>
              <a:buClr>
                <a:srgbClr val="917B69"/>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576617" marR="0" lvl="2" indent="-177424" algn="l" defTabSz="912459" rtl="0" eaLnBrk="1" fontAlgn="base" latinLnBrk="0" hangingPunct="1">
              <a:lnSpc>
                <a:spcPct val="95000"/>
              </a:lnSpc>
              <a:spcBef>
                <a:spcPct val="30000"/>
              </a:spcBef>
              <a:spcAft>
                <a:spcPct val="0"/>
              </a:spcAft>
              <a:buClrTx/>
              <a:buSzTx/>
              <a:buFont typeface="Arial" charset="0"/>
              <a:buChar char="-"/>
              <a:tabLst/>
              <a:defRPr/>
            </a:pPr>
            <a:r>
              <a:rPr kumimoji="0" lang="en-US" sz="1800" b="0" i="0" u="none" strike="noStrike" kern="0" cap="none" spc="0" normalizeH="0" baseline="0" noProof="0">
                <a:ln>
                  <a:noFill/>
                </a:ln>
                <a:solidFill>
                  <a:srgbClr val="000000"/>
                </a:solidFill>
                <a:effectLst/>
                <a:uLnTx/>
                <a:uFillTx/>
                <a:latin typeface="+mn-lt"/>
              </a:rPr>
              <a:t>Third level</a:t>
            </a:r>
          </a:p>
          <a:p>
            <a:pPr marL="750882" marR="0" lvl="3" indent="-172673" algn="l" defTabSz="912459" rtl="0" eaLnBrk="1" fontAlgn="base" latinLnBrk="0" hangingPunct="1">
              <a:lnSpc>
                <a:spcPct val="95000"/>
              </a:lnSpc>
              <a:spcBef>
                <a:spcPct val="20000"/>
              </a:spcBef>
              <a:spcAft>
                <a:spcPct val="0"/>
              </a:spcAft>
              <a:buClrTx/>
              <a:buSzTx/>
              <a:buFont typeface="Arial" charset="0"/>
              <a:buChar char="•"/>
              <a:tabLst/>
              <a:defRPr/>
            </a:pPr>
            <a:r>
              <a:rPr kumimoji="0" lang="en-US" sz="1600" b="0" i="0" u="none" strike="noStrike" kern="0" cap="none" spc="0" normalizeH="0" baseline="0" noProof="0">
                <a:ln>
                  <a:noFill/>
                </a:ln>
                <a:solidFill>
                  <a:srgbClr val="000000"/>
                </a:solidFill>
                <a:effectLst/>
                <a:uLnTx/>
                <a:uFillTx/>
                <a:latin typeface="+mn-lt"/>
              </a:rPr>
              <a:t>Fourth level</a:t>
            </a:r>
          </a:p>
          <a:p>
            <a:pPr marL="915634" marR="0" lvl="4" indent="-163165" algn="l" defTabSz="912459"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mn-lt"/>
              </a:rPr>
              <a:t>Fifth level</a:t>
            </a:r>
          </a:p>
        </p:txBody>
      </p:sp>
      <p:sp>
        <p:nvSpPr>
          <p:cNvPr id="4" name="Content Placeholder 3"/>
          <p:cNvSpPr>
            <a:spLocks noGrp="1"/>
          </p:cNvSpPr>
          <p:nvPr>
            <p:ph sz="half" idx="2" hasCustomPrompt="1"/>
          </p:nvPr>
        </p:nvSpPr>
        <p:spPr>
          <a:xfrm>
            <a:off x="6453720" y="1346222"/>
            <a:ext cx="5331883" cy="1654299"/>
          </a:xfrm>
        </p:spPr>
        <p:txBody>
          <a:bodyPr/>
          <a:lstStyle>
            <a:lvl1pPr marL="232873" marR="0" indent="-232873" algn="l" defTabSz="912459" rtl="0" eaLnBrk="1" fontAlgn="base" latinLnBrk="0" hangingPunct="1">
              <a:lnSpc>
                <a:spcPct val="95000"/>
              </a:lnSpc>
              <a:spcBef>
                <a:spcPct val="75000"/>
              </a:spcBef>
              <a:spcAft>
                <a:spcPct val="0"/>
              </a:spcAft>
              <a:buClr>
                <a:srgbClr val="FCAF17"/>
              </a:buClr>
              <a:buSzPct val="110000"/>
              <a:buFont typeface="Wingdings" pitchFamily="2" charset="2"/>
              <a:buChar char="§"/>
              <a:tabLst/>
              <a:defRPr sz="2800"/>
            </a:lvl1pPr>
            <a:lvl2pPr marL="397615" marR="0" indent="-163165" algn="l" defTabSz="912459" rtl="0" eaLnBrk="1" fontAlgn="base" latinLnBrk="0" hangingPunct="1">
              <a:lnSpc>
                <a:spcPct val="95000"/>
              </a:lnSpc>
              <a:spcBef>
                <a:spcPct val="40000"/>
              </a:spcBef>
              <a:spcAft>
                <a:spcPct val="0"/>
              </a:spcAft>
              <a:buClr>
                <a:srgbClr val="917B69"/>
              </a:buClr>
              <a:buSzTx/>
              <a:buFont typeface="Arial" charset="0"/>
              <a:buChar char="•"/>
              <a:tabLst/>
              <a:defRPr sz="2400"/>
            </a:lvl2pPr>
            <a:lvl3pPr marL="576617" marR="0" indent="-177424" algn="l" defTabSz="912459" rtl="0" eaLnBrk="1" fontAlgn="base" latinLnBrk="0" hangingPunct="1">
              <a:lnSpc>
                <a:spcPct val="95000"/>
              </a:lnSpc>
              <a:spcBef>
                <a:spcPct val="30000"/>
              </a:spcBef>
              <a:spcAft>
                <a:spcPct val="0"/>
              </a:spcAft>
              <a:buClrTx/>
              <a:buSzTx/>
              <a:buFont typeface="Arial" charset="0"/>
              <a:buChar char="-"/>
              <a:tabLst/>
              <a:defRPr sz="2000"/>
            </a:lvl3pPr>
            <a:lvl4pPr marL="750882" marR="0" indent="-172673" algn="l" defTabSz="912459" rtl="0" eaLnBrk="1" fontAlgn="base" latinLnBrk="0" hangingPunct="1">
              <a:lnSpc>
                <a:spcPct val="95000"/>
              </a:lnSpc>
              <a:spcBef>
                <a:spcPct val="20000"/>
              </a:spcBef>
              <a:spcAft>
                <a:spcPct val="0"/>
              </a:spcAft>
              <a:buClrTx/>
              <a:buSzTx/>
              <a:buFont typeface="Arial" charset="0"/>
              <a:buChar char="•"/>
              <a:tabLst/>
              <a:defRPr sz="1800"/>
            </a:lvl4pPr>
            <a:lvl5pPr marL="915634" marR="0" indent="-163165" algn="l" defTabSz="912459" rtl="0" eaLnBrk="1" fontAlgn="base" latinLnBrk="0" hangingPunct="1">
              <a:lnSpc>
                <a:spcPct val="100000"/>
              </a:lnSpc>
              <a:spcBef>
                <a:spcPct val="20000"/>
              </a:spcBef>
              <a:spcAft>
                <a:spcPct val="0"/>
              </a:spcAft>
              <a:buClrTx/>
              <a:buSzTx/>
              <a:buFontTx/>
              <a:buChar char="»"/>
              <a:tabLst/>
              <a:defRPr sz="1800"/>
            </a:lvl5pPr>
            <a:lvl6pPr>
              <a:defRPr sz="1800"/>
            </a:lvl6pPr>
            <a:lvl7pPr>
              <a:defRPr sz="1800"/>
            </a:lvl7pPr>
            <a:lvl8pPr>
              <a:defRPr sz="1800"/>
            </a:lvl8pPr>
            <a:lvl9pPr>
              <a:defRPr sz="1800"/>
            </a:lvl9pPr>
          </a:lstStyle>
          <a:p>
            <a:pPr marL="232873" marR="0" lvl="0" indent="-232873" algn="l" defTabSz="912459" rtl="0" eaLnBrk="1" fontAlgn="base" latinLnBrk="0" hangingPunct="1">
              <a:lnSpc>
                <a:spcPct val="95000"/>
              </a:lnSpc>
              <a:spcBef>
                <a:spcPct val="75000"/>
              </a:spcBef>
              <a:spcAft>
                <a:spcPct val="0"/>
              </a:spcAft>
              <a:buClr>
                <a:srgbClr val="FCAF17"/>
              </a:buClr>
              <a:buSzPct val="110000"/>
              <a:buFont typeface="Wingdings" pitchFamily="2" charset="2"/>
              <a:buChar char="§"/>
              <a:tabLst/>
              <a:defRPr/>
            </a:pPr>
            <a:r>
              <a:rPr kumimoji="0" lang="en-US" sz="2400" b="0" i="0" u="none" strike="noStrike" kern="0" cap="none" spc="0" normalizeH="0" baseline="0" noProof="0">
                <a:ln>
                  <a:noFill/>
                </a:ln>
                <a:solidFill>
                  <a:srgbClr val="000000"/>
                </a:solidFill>
                <a:effectLst/>
                <a:uLnTx/>
                <a:uFillTx/>
                <a:latin typeface="+mn-lt"/>
                <a:ea typeface="+mn-ea"/>
                <a:cs typeface="+mn-cs"/>
              </a:rPr>
              <a:t>Click to edit Master text styles</a:t>
            </a:r>
          </a:p>
          <a:p>
            <a:pPr marL="397615" marR="0" lvl="1" indent="-163165" algn="l" defTabSz="912459" rtl="0" eaLnBrk="1" fontAlgn="base" latinLnBrk="0" hangingPunct="1">
              <a:lnSpc>
                <a:spcPct val="95000"/>
              </a:lnSpc>
              <a:spcBef>
                <a:spcPct val="40000"/>
              </a:spcBef>
              <a:spcAft>
                <a:spcPct val="0"/>
              </a:spcAft>
              <a:buClr>
                <a:srgbClr val="917B69"/>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576617" marR="0" lvl="2" indent="-177424" algn="l" defTabSz="912459" rtl="0" eaLnBrk="1" fontAlgn="base" latinLnBrk="0" hangingPunct="1">
              <a:lnSpc>
                <a:spcPct val="95000"/>
              </a:lnSpc>
              <a:spcBef>
                <a:spcPct val="30000"/>
              </a:spcBef>
              <a:spcAft>
                <a:spcPct val="0"/>
              </a:spcAft>
              <a:buClrTx/>
              <a:buSzTx/>
              <a:buFont typeface="Arial" charset="0"/>
              <a:buChar char="-"/>
              <a:tabLst/>
              <a:defRPr/>
            </a:pPr>
            <a:r>
              <a:rPr kumimoji="0" lang="en-US" sz="1800" b="0" i="0" u="none" strike="noStrike" kern="0" cap="none" spc="0" normalizeH="0" baseline="0" noProof="0">
                <a:ln>
                  <a:noFill/>
                </a:ln>
                <a:solidFill>
                  <a:srgbClr val="000000"/>
                </a:solidFill>
                <a:effectLst/>
                <a:uLnTx/>
                <a:uFillTx/>
                <a:latin typeface="+mn-lt"/>
              </a:rPr>
              <a:t>Third level</a:t>
            </a:r>
          </a:p>
          <a:p>
            <a:pPr marL="750882" marR="0" lvl="3" indent="-172673" algn="l" defTabSz="912459" rtl="0" eaLnBrk="1" fontAlgn="base" latinLnBrk="0" hangingPunct="1">
              <a:lnSpc>
                <a:spcPct val="95000"/>
              </a:lnSpc>
              <a:spcBef>
                <a:spcPct val="20000"/>
              </a:spcBef>
              <a:spcAft>
                <a:spcPct val="0"/>
              </a:spcAft>
              <a:buClrTx/>
              <a:buSzTx/>
              <a:buFont typeface="Arial" charset="0"/>
              <a:buChar char="•"/>
              <a:tabLst/>
              <a:defRPr/>
            </a:pPr>
            <a:r>
              <a:rPr kumimoji="0" lang="en-US" sz="1600" b="0" i="0" u="none" strike="noStrike" kern="0" cap="none" spc="0" normalizeH="0" baseline="0" noProof="0">
                <a:ln>
                  <a:noFill/>
                </a:ln>
                <a:solidFill>
                  <a:srgbClr val="000000"/>
                </a:solidFill>
                <a:effectLst/>
                <a:uLnTx/>
                <a:uFillTx/>
                <a:latin typeface="+mn-lt"/>
              </a:rPr>
              <a:t>Fourth level</a:t>
            </a:r>
          </a:p>
          <a:p>
            <a:pPr marL="915634" marR="0" lvl="4" indent="-163165" algn="l" defTabSz="912459"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mn-lt"/>
              </a:rPr>
              <a:t>Fifth level</a:t>
            </a:r>
          </a:p>
        </p:txBody>
      </p:sp>
      <p:sp>
        <p:nvSpPr>
          <p:cNvPr id="9" name="Footer Placeholder 4"/>
          <p:cNvSpPr>
            <a:spLocks noGrp="1"/>
          </p:cNvSpPr>
          <p:nvPr>
            <p:ph type="ftr" sz="quarter" idx="3"/>
          </p:nvPr>
        </p:nvSpPr>
        <p:spPr>
          <a:xfrm>
            <a:off x="916331" y="6403150"/>
            <a:ext cx="8636000" cy="230626"/>
          </a:xfrm>
          <a:prstGeom prst="rect">
            <a:avLst/>
          </a:prstGeom>
        </p:spPr>
        <p:txBody>
          <a:bodyPr lIns="91243" tIns="45618" rIns="91243" bIns="45618"/>
          <a:lstStyle>
            <a:lvl1pPr>
              <a:defRPr sz="900"/>
            </a:lvl1pPr>
          </a:lstStyle>
          <a:p>
            <a:r>
              <a:rPr lang="en-US" noProof="0"/>
              <a:t>| Presentation Title | Presenter Name | Date | Subject | Business Use Only</a:t>
            </a:r>
          </a:p>
        </p:txBody>
      </p:sp>
      <p:sp>
        <p:nvSpPr>
          <p:cNvPr id="12" name="Slide Number Placeholder 5"/>
          <p:cNvSpPr>
            <a:spLocks noGrp="1"/>
          </p:cNvSpPr>
          <p:nvPr>
            <p:ph type="sldNum" sz="quarter" idx="4"/>
          </p:nvPr>
        </p:nvSpPr>
        <p:spPr>
          <a:xfrm>
            <a:off x="717518" y="6403150"/>
            <a:ext cx="533380" cy="230626"/>
          </a:xfrm>
          <a:prstGeom prst="rect">
            <a:avLst/>
          </a:prstGeom>
        </p:spPr>
        <p:txBody>
          <a:bodyPr lIns="91243" tIns="45618" rIns="91243" bIns="45618"/>
          <a:lstStyle>
            <a:lvl1pPr>
              <a:defRPr sz="900"/>
            </a:lvl1pPr>
          </a:lstStyle>
          <a:p>
            <a:fld id="{E66AA3EA-0569-43EF-BBA3-83FDB109D582}" type="slidenum">
              <a:rPr lang="en-US" noProof="0" smtClean="0"/>
              <a:pPr/>
              <a:t>‹#›</a:t>
            </a:fld>
            <a:endParaRPr lang="en-US" noProof="0"/>
          </a:p>
        </p:txBody>
      </p:sp>
      <p:sp>
        <p:nvSpPr>
          <p:cNvPr id="11" name="Textplatzhalter 9" descr="Subtitle" title="Subtitle"/>
          <p:cNvSpPr>
            <a:spLocks noGrp="1"/>
          </p:cNvSpPr>
          <p:nvPr>
            <p:ph type="body" sz="quarter" idx="10" hasCustomPrompt="1"/>
          </p:nvPr>
        </p:nvSpPr>
        <p:spPr>
          <a:xfrm>
            <a:off x="720000" y="738577"/>
            <a:ext cx="11081856" cy="367571"/>
          </a:xfrm>
        </p:spPr>
        <p:txBody>
          <a:bodyPr anchor="b" anchorCtr="0">
            <a:noAutofit/>
          </a:bodyPr>
          <a:lstStyle>
            <a:lvl1pPr marL="0" indent="0">
              <a:lnSpc>
                <a:spcPct val="95000"/>
              </a:lnSpc>
              <a:buNone/>
              <a:defRPr sz="2000" b="0" i="1">
                <a:solidFill>
                  <a:schemeClr val="tx1"/>
                </a:solidFill>
              </a:defRPr>
            </a:lvl1pPr>
          </a:lstStyle>
          <a:p>
            <a:pPr lvl="0"/>
            <a:r>
              <a:rPr lang="en-US" noProof="0"/>
              <a:t>Subtitle</a:t>
            </a:r>
          </a:p>
        </p:txBody>
      </p:sp>
      <p:sp>
        <p:nvSpPr>
          <p:cNvPr id="13" name="Title 1"/>
          <p:cNvSpPr>
            <a:spLocks noGrp="1"/>
          </p:cNvSpPr>
          <p:nvPr>
            <p:ph type="title" hasCustomPrompt="1"/>
          </p:nvPr>
        </p:nvSpPr>
        <p:spPr>
          <a:xfrm>
            <a:off x="719667" y="305999"/>
            <a:ext cx="11091373" cy="497383"/>
          </a:xfrm>
          <a:prstGeom prst="rect">
            <a:avLst/>
          </a:prstGeom>
        </p:spPr>
        <p:txBody>
          <a:bodyPr tIns="125733" anchor="t" anchorCtr="0"/>
          <a:lstStyle>
            <a:lvl1pPr>
              <a:lnSpc>
                <a:spcPct val="75000"/>
              </a:lnSpc>
              <a:defRPr>
                <a:solidFill>
                  <a:schemeClr val="accent4"/>
                </a:solidFill>
              </a:defRPr>
            </a:lvl1pPr>
          </a:lstStyle>
          <a:p>
            <a:r>
              <a:rPr lang="en-US" noProof="0"/>
              <a:t>Title</a:t>
            </a:r>
          </a:p>
        </p:txBody>
      </p:sp>
    </p:spTree>
    <p:extLst>
      <p:ext uri="{BB962C8B-B14F-4D97-AF65-F5344CB8AC3E}">
        <p14:creationId xmlns:p14="http://schemas.microsoft.com/office/powerpoint/2010/main" val="30348528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916331" y="6403150"/>
            <a:ext cx="8636000" cy="230626"/>
          </a:xfrm>
          <a:prstGeom prst="rect">
            <a:avLst/>
          </a:prstGeom>
        </p:spPr>
        <p:txBody>
          <a:bodyPr lIns="91243" tIns="45618" rIns="91243" bIns="45618"/>
          <a:lstStyle>
            <a:lvl1pPr>
              <a:defRPr sz="900"/>
            </a:lvl1pPr>
          </a:lstStyle>
          <a:p>
            <a:r>
              <a:rPr lang="en-US" noProof="0"/>
              <a:t>| Presentation Title | Presenter Name | Date | Subject | Business Use Only</a:t>
            </a:r>
          </a:p>
        </p:txBody>
      </p:sp>
      <p:sp>
        <p:nvSpPr>
          <p:cNvPr id="8" name="Slide Number Placeholder 5"/>
          <p:cNvSpPr>
            <a:spLocks noGrp="1"/>
          </p:cNvSpPr>
          <p:nvPr>
            <p:ph type="sldNum" sz="quarter" idx="4"/>
          </p:nvPr>
        </p:nvSpPr>
        <p:spPr>
          <a:xfrm>
            <a:off x="717518" y="6403150"/>
            <a:ext cx="533380" cy="230626"/>
          </a:xfrm>
          <a:prstGeom prst="rect">
            <a:avLst/>
          </a:prstGeom>
        </p:spPr>
        <p:txBody>
          <a:bodyPr lIns="91243" tIns="45618" rIns="91243" bIns="45618"/>
          <a:lstStyle>
            <a:lvl1pPr>
              <a:defRPr sz="900"/>
            </a:lvl1pPr>
          </a:lstStyle>
          <a:p>
            <a:fld id="{E66AA3EA-0569-43EF-BBA3-83FDB109D582}" type="slidenum">
              <a:rPr lang="en-US" noProof="0" smtClean="0"/>
              <a:pPr/>
              <a:t>‹#›</a:t>
            </a:fld>
            <a:endParaRPr lang="en-US" noProof="0"/>
          </a:p>
        </p:txBody>
      </p:sp>
      <p:sp>
        <p:nvSpPr>
          <p:cNvPr id="10" name="Textplatzhalter 9" descr="Subtitle" title="Subtitle"/>
          <p:cNvSpPr>
            <a:spLocks noGrp="1"/>
          </p:cNvSpPr>
          <p:nvPr>
            <p:ph type="body" sz="quarter" idx="10" hasCustomPrompt="1"/>
          </p:nvPr>
        </p:nvSpPr>
        <p:spPr>
          <a:xfrm>
            <a:off x="720000" y="738577"/>
            <a:ext cx="11081856" cy="367571"/>
          </a:xfrm>
        </p:spPr>
        <p:txBody>
          <a:bodyPr anchor="b" anchorCtr="0">
            <a:noAutofit/>
          </a:bodyPr>
          <a:lstStyle>
            <a:lvl1pPr marL="0" indent="0">
              <a:lnSpc>
                <a:spcPct val="95000"/>
              </a:lnSpc>
              <a:buNone/>
              <a:defRPr sz="2000" b="0" i="1">
                <a:solidFill>
                  <a:schemeClr val="tx1"/>
                </a:solidFill>
              </a:defRPr>
            </a:lvl1pPr>
          </a:lstStyle>
          <a:p>
            <a:pPr lvl="0"/>
            <a:r>
              <a:rPr lang="en-US" noProof="0"/>
              <a:t>Subtitle</a:t>
            </a:r>
          </a:p>
        </p:txBody>
      </p:sp>
      <p:sp>
        <p:nvSpPr>
          <p:cNvPr id="11" name="Title 1"/>
          <p:cNvSpPr>
            <a:spLocks noGrp="1"/>
          </p:cNvSpPr>
          <p:nvPr>
            <p:ph type="title" hasCustomPrompt="1"/>
          </p:nvPr>
        </p:nvSpPr>
        <p:spPr>
          <a:xfrm>
            <a:off x="719667" y="305999"/>
            <a:ext cx="11091373" cy="497383"/>
          </a:xfrm>
          <a:prstGeom prst="rect">
            <a:avLst/>
          </a:prstGeom>
        </p:spPr>
        <p:txBody>
          <a:bodyPr tIns="125733" anchor="t" anchorCtr="0"/>
          <a:lstStyle>
            <a:lvl1pPr>
              <a:lnSpc>
                <a:spcPct val="75000"/>
              </a:lnSpc>
              <a:defRPr>
                <a:solidFill>
                  <a:schemeClr val="accent4"/>
                </a:solidFill>
              </a:defRPr>
            </a:lvl1pPr>
          </a:lstStyle>
          <a:p>
            <a:r>
              <a:rPr lang="en-US" noProof="0"/>
              <a:t>Title</a:t>
            </a:r>
          </a:p>
        </p:txBody>
      </p:sp>
    </p:spTree>
    <p:extLst>
      <p:ext uri="{BB962C8B-B14F-4D97-AF65-F5344CB8AC3E}">
        <p14:creationId xmlns:p14="http://schemas.microsoft.com/office/powerpoint/2010/main" val="17563385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4012" y="2739833"/>
            <a:ext cx="10043976" cy="1281225"/>
          </a:xfrm>
        </p:spPr>
        <p:txBody>
          <a:bodyPr>
            <a:normAutofit/>
          </a:bodyPr>
          <a:lstStyle>
            <a:lvl1pPr algn="ctr">
              <a:defRPr kumimoji="0" lang="en-US" sz="2902" b="1" i="0" u="none" strike="noStrike" kern="0" cap="none" spc="0" normalizeH="0" baseline="0" dirty="0">
                <a:ln>
                  <a:noFill/>
                </a:ln>
                <a:solidFill>
                  <a:srgbClr val="023761">
                    <a:lumMod val="90000"/>
                    <a:lumOff val="10000"/>
                  </a:srgbClr>
                </a:solidFill>
                <a:effectLst/>
                <a:uLnTx/>
                <a:uFillTx/>
                <a:latin typeface="Arial"/>
                <a:ea typeface="+mn-ea"/>
                <a:cs typeface="Times New Roman" panose="02020603050405020304" pitchFamily="18" charset="0"/>
              </a:defRPr>
            </a:lvl1pPr>
          </a:lstStyle>
          <a:p>
            <a:pPr marL="0" marR="0" lvl="0" indent="0" algn="ctr" defTabSz="414589" rtl="0" eaLnBrk="0" fontAlgn="auto" latinLnBrk="0" hangingPunct="0">
              <a:lnSpc>
                <a:spcPct val="112000"/>
              </a:lnSpc>
              <a:spcBef>
                <a:spcPts val="0"/>
              </a:spcBef>
              <a:spcAft>
                <a:spcPts val="0"/>
              </a:spcAft>
              <a:buClrTx/>
              <a:buSzTx/>
              <a:buFontTx/>
              <a:buNone/>
              <a:tabLst/>
              <a:defRPr/>
            </a:pPr>
            <a:r>
              <a:rPr lang="en-US"/>
              <a:t>Click to edit Master title style</a:t>
            </a:r>
          </a:p>
        </p:txBody>
      </p:sp>
      <p:sp>
        <p:nvSpPr>
          <p:cNvPr id="6" name="Text Placeholder 5"/>
          <p:cNvSpPr>
            <a:spLocks noGrp="1"/>
          </p:cNvSpPr>
          <p:nvPr>
            <p:ph type="body" sz="quarter" idx="10"/>
          </p:nvPr>
        </p:nvSpPr>
        <p:spPr>
          <a:xfrm>
            <a:off x="498300" y="6257189"/>
            <a:ext cx="7253287" cy="272490"/>
          </a:xfrm>
        </p:spPr>
        <p:txBody>
          <a:bodyPr>
            <a:noAutofit/>
          </a:bodyPr>
          <a:lstStyle>
            <a:lvl1pPr marL="0" indent="0" algn="l" defTabSz="414589" rtl="0" eaLnBrk="1" latinLnBrk="0" hangingPunct="1">
              <a:buNone/>
              <a:defRPr lang="en-US" sz="1088" kern="1200" dirty="0" smtClean="0">
                <a:solidFill>
                  <a:schemeClr val="tx1">
                    <a:lumMod val="65000"/>
                    <a:lumOff val="35000"/>
                  </a:schemeClr>
                </a:solidFill>
                <a:latin typeface="+mn-lt"/>
                <a:ea typeface="+mn-ea"/>
                <a:cs typeface="+mn-cs"/>
              </a:defRPr>
            </a:lvl1pPr>
            <a:lvl2pPr marL="0" indent="0" algn="l" defTabSz="414589" rtl="0" eaLnBrk="1" latinLnBrk="0" hangingPunct="1">
              <a:buNone/>
              <a:defRPr lang="en-US" sz="1088" kern="1200" dirty="0" smtClean="0">
                <a:solidFill>
                  <a:schemeClr val="tx1">
                    <a:lumMod val="65000"/>
                    <a:lumOff val="35000"/>
                  </a:schemeClr>
                </a:solidFill>
                <a:latin typeface="+mn-lt"/>
                <a:ea typeface="+mn-ea"/>
                <a:cs typeface="+mn-cs"/>
              </a:defRPr>
            </a:lvl2pPr>
            <a:lvl3pPr marL="0" indent="0" algn="l" defTabSz="414589" rtl="0" eaLnBrk="1" latinLnBrk="0" hangingPunct="1">
              <a:buNone/>
              <a:defRPr lang="en-US" sz="1088" kern="1200" dirty="0" smtClean="0">
                <a:solidFill>
                  <a:schemeClr val="tx1">
                    <a:lumMod val="65000"/>
                    <a:lumOff val="35000"/>
                  </a:schemeClr>
                </a:solidFill>
                <a:latin typeface="+mn-lt"/>
                <a:ea typeface="+mn-ea"/>
                <a:cs typeface="+mn-cs"/>
              </a:defRPr>
            </a:lvl3pPr>
            <a:lvl4pPr marL="0" indent="0" algn="l" defTabSz="414589" rtl="0" eaLnBrk="1" latinLnBrk="0" hangingPunct="1">
              <a:buNone/>
              <a:defRPr lang="en-US" sz="1088" kern="1200" dirty="0" smtClean="0">
                <a:solidFill>
                  <a:schemeClr val="tx1">
                    <a:lumMod val="65000"/>
                    <a:lumOff val="35000"/>
                  </a:schemeClr>
                </a:solidFill>
                <a:latin typeface="+mn-lt"/>
                <a:ea typeface="+mn-ea"/>
                <a:cs typeface="+mn-cs"/>
              </a:defRPr>
            </a:lvl4pPr>
            <a:lvl5pPr marL="0" indent="0" algn="l" defTabSz="414589" rtl="0" eaLnBrk="1" latinLnBrk="0" hangingPunct="1">
              <a:buNone/>
              <a:defRPr lang="en-US" sz="1088" kern="1200" dirty="0">
                <a:solidFill>
                  <a:schemeClr val="tx1">
                    <a:lumMod val="65000"/>
                    <a:lumOff val="35000"/>
                  </a:schemeClr>
                </a:solidFill>
                <a:latin typeface="+mn-lt"/>
                <a:ea typeface="+mn-ea"/>
                <a:cs typeface="+mn-cs"/>
              </a:defRPr>
            </a:lvl5pPr>
          </a:lstStyle>
          <a:p>
            <a:pPr lvl="0"/>
            <a:r>
              <a:rPr lang="en-US"/>
              <a:t>Edit Master text styles</a:t>
            </a:r>
          </a:p>
        </p:txBody>
      </p:sp>
    </p:spTree>
    <p:custDataLst>
      <p:tags r:id="rId1"/>
    </p:custDataLst>
    <p:extLst>
      <p:ext uri="{BB962C8B-B14F-4D97-AF65-F5344CB8AC3E}">
        <p14:creationId xmlns:p14="http://schemas.microsoft.com/office/powerpoint/2010/main" val="3824525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77940"/>
            <a:ext cx="2804160" cy="276999"/>
          </a:xfrm>
        </p:spPr>
        <p:txBody>
          <a:bodyPr/>
          <a:lstStyle/>
          <a:p>
            <a:fld id="{C8B7A048-DF64-465F-AC45-61BF9626202A}" type="datetime1">
              <a:rPr lang="en-US" smtClean="0"/>
              <a:t>12/7/23</a:t>
            </a:fld>
            <a:endParaRPr lang="en-US"/>
          </a:p>
        </p:txBody>
      </p:sp>
      <p:sp>
        <p:nvSpPr>
          <p:cNvPr id="5" name="Footer Placeholder 4"/>
          <p:cNvSpPr>
            <a:spLocks noGrp="1"/>
          </p:cNvSpPr>
          <p:nvPr>
            <p:ph type="ftr" sz="quarter" idx="11"/>
          </p:nvPr>
        </p:nvSpPr>
        <p:spPr>
          <a:xfrm>
            <a:off x="4145280" y="6377940"/>
            <a:ext cx="3901440" cy="276999"/>
          </a:xfrm>
        </p:spPr>
        <p:txBody>
          <a:bodyPr/>
          <a:lstStyle/>
          <a:p>
            <a:endParaRPr lang="en-US"/>
          </a:p>
        </p:txBody>
      </p:sp>
      <p:sp>
        <p:nvSpPr>
          <p:cNvPr id="6" name="Slide Number Placeholder 5"/>
          <p:cNvSpPr>
            <a:spLocks noGrp="1"/>
          </p:cNvSpPr>
          <p:nvPr>
            <p:ph type="sldNum" sz="quarter" idx="12"/>
          </p:nvPr>
        </p:nvSpPr>
        <p:spPr>
          <a:xfrm>
            <a:off x="8778240" y="6377940"/>
            <a:ext cx="2804160" cy="276999"/>
          </a:xfrm>
        </p:spPr>
        <p:txBody>
          <a:bodyPr/>
          <a:lstStyle/>
          <a:p>
            <a:fld id="{E91EB11A-57A9-4980-A143-82007895EF79}" type="slidenum">
              <a:rPr lang="en-US" smtClean="0"/>
              <a:t>‹#›</a:t>
            </a:fld>
            <a:endParaRPr lang="en-US"/>
          </a:p>
        </p:txBody>
      </p:sp>
    </p:spTree>
    <p:extLst>
      <p:ext uri="{BB962C8B-B14F-4D97-AF65-F5344CB8AC3E}">
        <p14:creationId xmlns:p14="http://schemas.microsoft.com/office/powerpoint/2010/main" val="17077017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444"/>
            <a:ext cx="9544050" cy="822960"/>
          </a:xfrm>
        </p:spPr>
        <p:txBody>
          <a:bodyPr>
            <a:normAutofit/>
          </a:bodyPr>
          <a:lstStyle>
            <a:lvl1pPr algn="l">
              <a:lnSpc>
                <a:spcPct val="100000"/>
              </a:lnSpc>
              <a:defRPr sz="2176">
                <a:solidFill>
                  <a:srgbClr val="023761"/>
                </a:solidFill>
                <a:latin typeface="+mn-lt"/>
              </a:defRPr>
            </a:lvl1pPr>
          </a:lstStyle>
          <a:p>
            <a:r>
              <a:rPr lang="en-US"/>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93586" y="231169"/>
            <a:ext cx="1322373" cy="213286"/>
          </a:xfrm>
          <a:prstGeom prst="rect">
            <a:avLst/>
          </a:prstGeom>
        </p:spPr>
      </p:pic>
    </p:spTree>
    <p:custDataLst>
      <p:tags r:id="rId1"/>
    </p:custDataLst>
    <p:extLst>
      <p:ext uri="{BB962C8B-B14F-4D97-AF65-F5344CB8AC3E}">
        <p14:creationId xmlns:p14="http://schemas.microsoft.com/office/powerpoint/2010/main" val="24895194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039016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4012" y="2739833"/>
            <a:ext cx="10043976" cy="1281225"/>
          </a:xfrm>
        </p:spPr>
        <p:txBody>
          <a:bodyPr>
            <a:normAutofit/>
          </a:bodyPr>
          <a:lstStyle>
            <a:lvl1pPr algn="ctr">
              <a:defRPr kumimoji="0" lang="en-US" sz="2902" b="1" i="0" u="none" strike="noStrike" kern="0" cap="none" spc="0" normalizeH="0" baseline="0" dirty="0">
                <a:ln>
                  <a:noFill/>
                </a:ln>
                <a:solidFill>
                  <a:srgbClr val="023761">
                    <a:lumMod val="90000"/>
                    <a:lumOff val="10000"/>
                  </a:srgbClr>
                </a:solidFill>
                <a:effectLst/>
                <a:uLnTx/>
                <a:uFillTx/>
                <a:latin typeface="Arial"/>
                <a:ea typeface="+mn-ea"/>
                <a:cs typeface="Times New Roman" panose="02020603050405020304" pitchFamily="18" charset="0"/>
              </a:defRPr>
            </a:lvl1pPr>
          </a:lstStyle>
          <a:p>
            <a:pPr marL="0" marR="0" lvl="0" indent="0" algn="ctr" defTabSz="414589" rtl="0" eaLnBrk="0" fontAlgn="auto" latinLnBrk="0" hangingPunct="0">
              <a:lnSpc>
                <a:spcPct val="112000"/>
              </a:lnSpc>
              <a:spcBef>
                <a:spcPts val="0"/>
              </a:spcBef>
              <a:spcAft>
                <a:spcPts val="0"/>
              </a:spcAft>
              <a:buClrTx/>
              <a:buSzTx/>
              <a:buFontTx/>
              <a:buNone/>
              <a:tabLst/>
              <a:defRPr/>
            </a:pPr>
            <a:r>
              <a:rPr lang="en-US" dirty="0"/>
              <a:t>Click to edit Master title style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867" y="635117"/>
            <a:ext cx="2686932" cy="433378"/>
          </a:xfrm>
          <a:prstGeom prst="rect">
            <a:avLst/>
          </a:prstGeom>
        </p:spPr>
      </p:pic>
      <p:sp>
        <p:nvSpPr>
          <p:cNvPr id="6" name="Text Placeholder 5"/>
          <p:cNvSpPr>
            <a:spLocks noGrp="1"/>
          </p:cNvSpPr>
          <p:nvPr>
            <p:ph type="body" sz="quarter" idx="10"/>
          </p:nvPr>
        </p:nvSpPr>
        <p:spPr>
          <a:xfrm>
            <a:off x="498300" y="6257189"/>
            <a:ext cx="7253287" cy="272490"/>
          </a:xfrm>
        </p:spPr>
        <p:txBody>
          <a:bodyPr>
            <a:noAutofit/>
          </a:bodyPr>
          <a:lstStyle>
            <a:lvl1pPr marL="0" indent="0" algn="l" defTabSz="414589" rtl="0" eaLnBrk="1" latinLnBrk="0" hangingPunct="1">
              <a:buNone/>
              <a:defRPr lang="en-US" sz="1088" kern="1200" dirty="0" smtClean="0">
                <a:solidFill>
                  <a:schemeClr val="tx1">
                    <a:lumMod val="65000"/>
                    <a:lumOff val="35000"/>
                  </a:schemeClr>
                </a:solidFill>
                <a:latin typeface="+mn-lt"/>
                <a:ea typeface="+mn-ea"/>
                <a:cs typeface="+mn-cs"/>
              </a:defRPr>
            </a:lvl1pPr>
            <a:lvl2pPr marL="0" indent="0" algn="l" defTabSz="414589" rtl="0" eaLnBrk="1" latinLnBrk="0" hangingPunct="1">
              <a:buNone/>
              <a:defRPr lang="en-US" sz="1088" kern="1200" dirty="0" smtClean="0">
                <a:solidFill>
                  <a:schemeClr val="tx1">
                    <a:lumMod val="65000"/>
                    <a:lumOff val="35000"/>
                  </a:schemeClr>
                </a:solidFill>
                <a:latin typeface="+mn-lt"/>
                <a:ea typeface="+mn-ea"/>
                <a:cs typeface="+mn-cs"/>
              </a:defRPr>
            </a:lvl2pPr>
            <a:lvl3pPr marL="0" indent="0" algn="l" defTabSz="414589" rtl="0" eaLnBrk="1" latinLnBrk="0" hangingPunct="1">
              <a:buNone/>
              <a:defRPr lang="en-US" sz="1088" kern="1200" dirty="0" smtClean="0">
                <a:solidFill>
                  <a:schemeClr val="tx1">
                    <a:lumMod val="65000"/>
                    <a:lumOff val="35000"/>
                  </a:schemeClr>
                </a:solidFill>
                <a:latin typeface="+mn-lt"/>
                <a:ea typeface="+mn-ea"/>
                <a:cs typeface="+mn-cs"/>
              </a:defRPr>
            </a:lvl3pPr>
            <a:lvl4pPr marL="0" indent="0" algn="l" defTabSz="414589" rtl="0" eaLnBrk="1" latinLnBrk="0" hangingPunct="1">
              <a:buNone/>
              <a:defRPr lang="en-US" sz="1088" kern="1200" dirty="0" smtClean="0">
                <a:solidFill>
                  <a:schemeClr val="tx1">
                    <a:lumMod val="65000"/>
                    <a:lumOff val="35000"/>
                  </a:schemeClr>
                </a:solidFill>
                <a:latin typeface="+mn-lt"/>
                <a:ea typeface="+mn-ea"/>
                <a:cs typeface="+mn-cs"/>
              </a:defRPr>
            </a:lvl4pPr>
            <a:lvl5pPr marL="0" indent="0" algn="l" defTabSz="414589" rtl="0" eaLnBrk="1" latinLnBrk="0" hangingPunct="1">
              <a:buNone/>
              <a:defRPr lang="en-US" sz="1088" kern="1200" dirty="0">
                <a:solidFill>
                  <a:schemeClr val="tx1">
                    <a:lumMod val="65000"/>
                    <a:lumOff val="35000"/>
                  </a:schemeClr>
                </a:solidFill>
                <a:latin typeface="+mn-lt"/>
                <a:ea typeface="+mn-ea"/>
                <a:cs typeface="+mn-cs"/>
              </a:defRPr>
            </a:lvl5pPr>
          </a:lstStyle>
          <a:p>
            <a:pPr lvl="0"/>
            <a:r>
              <a:rPr lang="en-US" dirty="0"/>
              <a:t>Edit Master text styles</a:t>
            </a:r>
          </a:p>
        </p:txBody>
      </p:sp>
    </p:spTree>
    <p:custDataLst>
      <p:tags r:id="rId1"/>
    </p:custDataLst>
    <p:extLst>
      <p:ext uri="{BB962C8B-B14F-4D97-AF65-F5344CB8AC3E}">
        <p14:creationId xmlns:p14="http://schemas.microsoft.com/office/powerpoint/2010/main" val="37418743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35411"/>
            <a:ext cx="9144000" cy="1674552"/>
          </a:xfrm>
        </p:spPr>
        <p:txBody>
          <a:bodyPr anchor="b"/>
          <a:lstStyle>
            <a:lvl1pPr algn="ctr">
              <a:defRPr sz="5441"/>
            </a:lvl1pPr>
          </a:lstStyle>
          <a:p>
            <a:r>
              <a:rPr lang="en-US"/>
              <a:t>Click to edit Master title style</a:t>
            </a:r>
          </a:p>
        </p:txBody>
      </p:sp>
      <p:sp>
        <p:nvSpPr>
          <p:cNvPr id="3" name="Subtitle 2"/>
          <p:cNvSpPr>
            <a:spLocks noGrp="1"/>
          </p:cNvSpPr>
          <p:nvPr>
            <p:ph type="subTitle" idx="1"/>
          </p:nvPr>
        </p:nvSpPr>
        <p:spPr>
          <a:xfrm>
            <a:off x="1524000" y="3602037"/>
            <a:ext cx="9144000" cy="334911"/>
          </a:xfrm>
        </p:spPr>
        <p:txBody>
          <a:bodyPr/>
          <a:lstStyle>
            <a:lvl1pPr marL="0" indent="0" algn="ctr">
              <a:buNone/>
              <a:defRPr sz="2176"/>
            </a:lvl1pPr>
            <a:lvl2pPr marL="414589" indent="0" algn="ctr">
              <a:buNone/>
              <a:defRPr sz="1814"/>
            </a:lvl2pPr>
            <a:lvl3pPr marL="829178" indent="0" algn="ctr">
              <a:buNone/>
              <a:defRPr sz="1632"/>
            </a:lvl3pPr>
            <a:lvl4pPr marL="1243767" indent="0" algn="ctr">
              <a:buNone/>
              <a:defRPr sz="1451"/>
            </a:lvl4pPr>
            <a:lvl5pPr marL="1658356" indent="0" algn="ctr">
              <a:buNone/>
              <a:defRPr sz="1451"/>
            </a:lvl5pPr>
            <a:lvl6pPr marL="2072945" indent="0" algn="ctr">
              <a:buNone/>
              <a:defRPr sz="1451"/>
            </a:lvl6pPr>
            <a:lvl7pPr marL="2487534" indent="0" algn="ctr">
              <a:buNone/>
              <a:defRPr sz="1451"/>
            </a:lvl7pPr>
            <a:lvl8pPr marL="2902123" indent="0" algn="ctr">
              <a:buNone/>
              <a:defRPr sz="1451"/>
            </a:lvl8pPr>
            <a:lvl9pPr marL="3316712" indent="0" algn="ctr">
              <a:buNone/>
              <a:defRPr sz="1451"/>
            </a:lvl9pPr>
          </a:lstStyle>
          <a:p>
            <a:r>
              <a:rPr lang="en-US"/>
              <a:t>Click to edit Master subtitle style</a:t>
            </a:r>
          </a:p>
        </p:txBody>
      </p:sp>
      <p:sp>
        <p:nvSpPr>
          <p:cNvPr id="4" name="Date Placeholder 3"/>
          <p:cNvSpPr>
            <a:spLocks noGrp="1"/>
          </p:cNvSpPr>
          <p:nvPr>
            <p:ph type="dt" sz="half" idx="10"/>
          </p:nvPr>
        </p:nvSpPr>
        <p:spPr>
          <a:xfrm>
            <a:off x="609600" y="6377940"/>
            <a:ext cx="2804160" cy="276999"/>
          </a:xfrm>
        </p:spPr>
        <p:txBody>
          <a:bodyPr/>
          <a:lstStyle/>
          <a:p>
            <a:fld id="{C8B7A048-DF64-465F-AC45-61BF9626202A}" type="datetime1">
              <a:rPr lang="en-US" smtClean="0"/>
              <a:t>12/7/23</a:t>
            </a:fld>
            <a:endParaRPr lang="en-US"/>
          </a:p>
        </p:txBody>
      </p:sp>
      <p:sp>
        <p:nvSpPr>
          <p:cNvPr id="5" name="Footer Placeholder 4"/>
          <p:cNvSpPr>
            <a:spLocks noGrp="1"/>
          </p:cNvSpPr>
          <p:nvPr>
            <p:ph type="ftr" sz="quarter" idx="11"/>
          </p:nvPr>
        </p:nvSpPr>
        <p:spPr>
          <a:xfrm>
            <a:off x="4145280" y="6377940"/>
            <a:ext cx="3901440" cy="276999"/>
          </a:xfrm>
        </p:spPr>
        <p:txBody>
          <a:bodyPr/>
          <a:lstStyle/>
          <a:p>
            <a:endParaRPr lang="en-US"/>
          </a:p>
        </p:txBody>
      </p:sp>
      <p:sp>
        <p:nvSpPr>
          <p:cNvPr id="6" name="Slide Number Placeholder 5"/>
          <p:cNvSpPr>
            <a:spLocks noGrp="1"/>
          </p:cNvSpPr>
          <p:nvPr>
            <p:ph type="sldNum" sz="quarter" idx="12"/>
          </p:nvPr>
        </p:nvSpPr>
        <p:spPr>
          <a:xfrm>
            <a:off x="8778240" y="6377940"/>
            <a:ext cx="2804160" cy="276999"/>
          </a:xfrm>
        </p:spPr>
        <p:txBody>
          <a:bodyPr/>
          <a:lstStyle/>
          <a:p>
            <a:fld id="{E91EB11A-57A9-4980-A143-82007895EF79}"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3586" y="231169"/>
            <a:ext cx="1322373" cy="213286"/>
          </a:xfrm>
          <a:prstGeom prst="rect">
            <a:avLst/>
          </a:prstGeom>
        </p:spPr>
      </p:pic>
    </p:spTree>
    <p:extLst>
      <p:ext uri="{BB962C8B-B14F-4D97-AF65-F5344CB8AC3E}">
        <p14:creationId xmlns:p14="http://schemas.microsoft.com/office/powerpoint/2010/main" val="13946483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E4775E2-C349-5D46-8B00-EEEC2FC3FD1A}"/>
              </a:ext>
            </a:extLst>
          </p:cNvPr>
          <p:cNvPicPr>
            <a:picLocks noChangeAspect="1"/>
          </p:cNvPicPr>
          <p:nvPr userDrawn="1"/>
        </p:nvPicPr>
        <p:blipFill>
          <a:blip r:embed="rId2"/>
          <a:stretch>
            <a:fillRect/>
          </a:stretch>
        </p:blipFill>
        <p:spPr>
          <a:xfrm>
            <a:off x="7201575" y="5963040"/>
            <a:ext cx="4739119" cy="886217"/>
          </a:xfrm>
          <a:prstGeom prst="rect">
            <a:avLst/>
          </a:prstGeom>
        </p:spPr>
      </p:pic>
      <p:grpSp>
        <p:nvGrpSpPr>
          <p:cNvPr id="5" name="Group 4"/>
          <p:cNvGrpSpPr/>
          <p:nvPr userDrawn="1"/>
        </p:nvGrpSpPr>
        <p:grpSpPr>
          <a:xfrm>
            <a:off x="-182880" y="-182880"/>
            <a:ext cx="12557760" cy="7229856"/>
            <a:chOff x="-137160" y="-137160"/>
            <a:chExt cx="9418320" cy="5422392"/>
          </a:xfrm>
        </p:grpSpPr>
        <p:cxnSp>
          <p:nvCxnSpPr>
            <p:cNvPr id="8" name="Straight Connector 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2133600" y="4145279"/>
            <a:ext cx="9448800" cy="1219200"/>
          </a:xfrm>
        </p:spPr>
        <p:txBody>
          <a:bodyPr anchor="b" anchorCtr="0">
            <a:noAutofit/>
          </a:bodyPr>
          <a:lstStyle>
            <a:lvl1pPr>
              <a:defRPr sz="4267" b="0" baseline="0">
                <a:solidFill>
                  <a:schemeClr val="tx1"/>
                </a:solidFill>
              </a:defRPr>
            </a:lvl1pPr>
          </a:lstStyle>
          <a:p>
            <a:r>
              <a:rPr lang="en-US"/>
              <a:t>Click to edit Master title style</a:t>
            </a:r>
          </a:p>
        </p:txBody>
      </p:sp>
      <p:sp>
        <p:nvSpPr>
          <p:cNvPr id="3" name="Subtitle 2"/>
          <p:cNvSpPr>
            <a:spLocks noGrp="1"/>
          </p:cNvSpPr>
          <p:nvPr>
            <p:ph type="subTitle" idx="1"/>
          </p:nvPr>
        </p:nvSpPr>
        <p:spPr bwMode="auto">
          <a:xfrm>
            <a:off x="2133600" y="5486400"/>
            <a:ext cx="6705600" cy="975360"/>
          </a:xfrm>
          <a:noFill/>
        </p:spPr>
        <p:txBody>
          <a:bodyPr>
            <a:noAutofit/>
          </a:bodyPr>
          <a:lstStyle>
            <a:lvl1pPr marL="0" indent="0" algn="l">
              <a:lnSpc>
                <a:spcPct val="100000"/>
              </a:lnSpc>
              <a:spcBef>
                <a:spcPts val="0"/>
              </a:spcBef>
              <a:buNone/>
              <a:defRPr sz="1867" b="1" i="0" baseline="0">
                <a:solidFill>
                  <a:schemeClr val="tx1"/>
                </a:solidFill>
                <a:latin typeface="+mn-lt"/>
                <a:ea typeface="Arial Regular" charset="0"/>
                <a:cs typeface="Arial Regular"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sp>
        <p:nvSpPr>
          <p:cNvPr id="27" name="Picture Placeholder 3"/>
          <p:cNvSpPr>
            <a:spLocks noGrp="1"/>
          </p:cNvSpPr>
          <p:nvPr>
            <p:ph type="pic" sz="quarter" idx="10" hasCustomPrompt="1"/>
          </p:nvPr>
        </p:nvSpPr>
        <p:spPr>
          <a:xfrm>
            <a:off x="700832" y="421541"/>
            <a:ext cx="10876800" cy="3513600"/>
          </a:xfrm>
          <a:solidFill>
            <a:srgbClr val="CCCCCC"/>
          </a:solidFill>
        </p:spPr>
        <p:txBody>
          <a:bodyPr tIns="1116000" anchor="t" anchorCtr="0">
            <a:normAutofit/>
          </a:bodyPr>
          <a:lstStyle>
            <a:lvl1pPr marL="1439297" marR="0" indent="0" algn="l" defTabSz="1219170" rtl="0" eaLnBrk="1" fontAlgn="auto" latinLnBrk="0" hangingPunct="1">
              <a:lnSpc>
                <a:spcPct val="100000"/>
              </a:lnSpc>
              <a:spcBef>
                <a:spcPts val="1600"/>
              </a:spcBef>
              <a:spcAft>
                <a:spcPts val="0"/>
              </a:spcAft>
              <a:buClrTx/>
              <a:buSzPct val="120000"/>
              <a:buFont typeface="Arial" pitchFamily="34" charset="0"/>
              <a:buNone/>
              <a:tabLst>
                <a:tab pos="5331751" algn="r"/>
                <a:tab pos="10972526" algn="r"/>
              </a:tabLst>
              <a:defRPr lang="en-US" sz="1267" smtClean="0">
                <a:effectLst/>
                <a:latin typeface="+mn-lt"/>
              </a:defRPr>
            </a:lvl1pPr>
          </a:lstStyle>
          <a:p>
            <a:r>
              <a:rPr lang="en-US"/>
              <a:t>This space is reserved for cropped images only sourced from Novartis Brand Lab at https://</a:t>
            </a:r>
            <a:r>
              <a:rPr lang="en-US" err="1"/>
              <a:t>www.novartisbrandlab.com</a:t>
            </a:r>
            <a:r>
              <a:rPr lang="en-US"/>
              <a:t>/resources/assets/5982</a:t>
            </a:r>
            <a:br>
              <a:rPr lang="en-US"/>
            </a:br>
            <a:r>
              <a:rPr lang="en-US"/>
              <a:t>Once you have chosen your image, select the asset for download from the drop-down menu.                                                            For this template, you would download the image cropped to fit the </a:t>
            </a:r>
            <a:r>
              <a:rPr lang="en-US">
                <a:solidFill>
                  <a:srgbClr val="000000"/>
                </a:solidFill>
                <a:effectLst/>
                <a:latin typeface="Arial" charset="0"/>
              </a:rPr>
              <a:t>PPT Presentation Wide Screen 16:9 template</a:t>
            </a:r>
            <a:r>
              <a:rPr lang="en-US"/>
              <a:t>.</a:t>
            </a:r>
            <a:br>
              <a:rPr lang="en-US"/>
            </a:br>
            <a:r>
              <a:rPr lang="en-US"/>
              <a:t>Illustrations, graphics or icons are not allowed. Photography must follow our </a:t>
            </a:r>
            <a:r>
              <a:rPr lang="en-US" err="1"/>
              <a:t>monocolor</a:t>
            </a:r>
            <a:r>
              <a:rPr lang="en-US"/>
              <a:t> rule.                                                                 That means for this template in Novartis Blue </a:t>
            </a:r>
            <a:r>
              <a:rPr lang="en-US" err="1"/>
              <a:t>monocolor</a:t>
            </a:r>
            <a:r>
              <a:rPr lang="en-US"/>
              <a:t> theme, choose an image with a pop of Novartis Blue color.</a:t>
            </a:r>
          </a:p>
        </p:txBody>
      </p:sp>
      <p:sp>
        <p:nvSpPr>
          <p:cNvPr id="24" name="Text Placeholder 7"/>
          <p:cNvSpPr>
            <a:spLocks noGrp="1"/>
          </p:cNvSpPr>
          <p:nvPr>
            <p:ph type="body" sz="quarter" idx="12" hasCustomPrompt="1"/>
          </p:nvPr>
        </p:nvSpPr>
        <p:spPr bwMode="gray">
          <a:xfrm>
            <a:off x="0" y="853440"/>
            <a:ext cx="3048000" cy="731520"/>
          </a:xfrm>
          <a:solidFill>
            <a:schemeClr val="accent2"/>
          </a:solidFill>
        </p:spPr>
        <p:txBody>
          <a:bodyPr lIns="182880" tIns="45720" rIns="91440" bIns="45720" anchor="ctr" anchorCtr="0">
            <a:normAutofit/>
          </a:bodyPr>
          <a:lstStyle>
            <a:lvl1pPr marL="0" marR="0" indent="0" algn="l" defTabSz="1219170" rtl="0" eaLnBrk="1" fontAlgn="auto" latinLnBrk="0" hangingPunct="1">
              <a:lnSpc>
                <a:spcPct val="100000"/>
              </a:lnSpc>
              <a:spcBef>
                <a:spcPts val="0"/>
              </a:spcBef>
              <a:spcAft>
                <a:spcPts val="0"/>
              </a:spcAft>
              <a:buClrTx/>
              <a:buSzPct val="120000"/>
              <a:buFont typeface="Arial"/>
              <a:buNone/>
              <a:tabLst>
                <a:tab pos="5331751" algn="r"/>
                <a:tab pos="10972526" algn="r"/>
              </a:tabLst>
              <a:defRPr sz="1333" b="1" i="0" spc="0" baseline="0">
                <a:solidFill>
                  <a:schemeClr val="bg1"/>
                </a:solidFill>
                <a:latin typeface="+mn-lt"/>
                <a:ea typeface="Arial Regular" charset="0"/>
                <a:cs typeface="Arial Regular" charset="0"/>
              </a:defRPr>
            </a:lvl1pPr>
            <a:lvl2pPr marL="0" indent="0" algn="l">
              <a:spcBef>
                <a:spcPts val="0"/>
              </a:spcBef>
              <a:buFont typeface="Arial"/>
              <a:buNone/>
              <a:defRPr sz="1200" b="1">
                <a:solidFill>
                  <a:schemeClr val="bg1"/>
                </a:solidFill>
              </a:defRPr>
            </a:lvl2pPr>
            <a:lvl3pPr marL="0" indent="0">
              <a:spcBef>
                <a:spcPts val="0"/>
              </a:spcBef>
              <a:buFont typeface="Arial"/>
              <a:buNone/>
              <a:defRPr sz="1333" b="1">
                <a:solidFill>
                  <a:schemeClr val="bg1"/>
                </a:solidFill>
              </a:defRPr>
            </a:lvl3pPr>
            <a:lvl4pPr marL="0" indent="0">
              <a:spcBef>
                <a:spcPts val="0"/>
              </a:spcBef>
              <a:buFont typeface="Arial"/>
              <a:buNone/>
              <a:defRPr sz="1333" b="1">
                <a:solidFill>
                  <a:schemeClr val="bg1"/>
                </a:solidFill>
              </a:defRPr>
            </a:lvl4pPr>
            <a:lvl5pPr marL="0" indent="0">
              <a:spcBef>
                <a:spcPts val="0"/>
              </a:spcBef>
              <a:buFont typeface="Arial"/>
              <a:buNone/>
              <a:defRPr sz="1333" b="1">
                <a:solidFill>
                  <a:schemeClr val="bg1"/>
                </a:solidFill>
              </a:defRPr>
            </a:lvl5pPr>
          </a:lstStyle>
          <a:p>
            <a:pPr marL="0" marR="0" lvl="0" indent="0" algn="l" defTabSz="1219170" rtl="0" eaLnBrk="1" fontAlgn="auto" latinLnBrk="0" hangingPunct="1">
              <a:lnSpc>
                <a:spcPct val="100000"/>
              </a:lnSpc>
              <a:spcBef>
                <a:spcPts val="0"/>
              </a:spcBef>
              <a:spcAft>
                <a:spcPts val="0"/>
              </a:spcAft>
              <a:buClrTx/>
              <a:buSzPct val="120000"/>
              <a:buFont typeface="Arial"/>
              <a:buNone/>
              <a:tabLst>
                <a:tab pos="5331751" algn="r"/>
                <a:tab pos="10972526" algn="r"/>
              </a:tabLst>
              <a:defRPr/>
            </a:pPr>
            <a:r>
              <a:rPr lang="en-US">
                <a:solidFill>
                  <a:srgbClr val="FFFFFF"/>
                </a:solidFill>
              </a:rPr>
              <a:t>Business or </a:t>
            </a:r>
            <a:r>
              <a:rPr lang="en-US"/>
              <a:t>Organizational</a:t>
            </a:r>
            <a:r>
              <a:rPr lang="en-US">
                <a:solidFill>
                  <a:srgbClr val="FFFFFF"/>
                </a:solidFill>
              </a:rPr>
              <a:t> Unit</a:t>
            </a:r>
            <a:br>
              <a:rPr lang="en-US">
                <a:solidFill>
                  <a:srgbClr val="FFFFFF"/>
                </a:solidFill>
              </a:rPr>
            </a:br>
            <a:r>
              <a:rPr lang="en-US" b="0">
                <a:solidFill>
                  <a:srgbClr val="FFFFFF"/>
                </a:solidFill>
              </a:rPr>
              <a:t>Franchise or Department</a:t>
            </a:r>
          </a:p>
        </p:txBody>
      </p:sp>
    </p:spTree>
    <p:extLst>
      <p:ext uri="{BB962C8B-B14F-4D97-AF65-F5344CB8AC3E}">
        <p14:creationId xmlns:p14="http://schemas.microsoft.com/office/powerpoint/2010/main" val="1617990641"/>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grpSp>
        <p:nvGrpSpPr>
          <p:cNvPr id="24" name="Group 23"/>
          <p:cNvGrpSpPr/>
          <p:nvPr userDrawn="1"/>
        </p:nvGrpSpPr>
        <p:grpSpPr>
          <a:xfrm>
            <a:off x="-182880" y="-182880"/>
            <a:ext cx="12557760" cy="7229856"/>
            <a:chOff x="-137160" y="-137160"/>
            <a:chExt cx="9418320" cy="5422392"/>
          </a:xfrm>
        </p:grpSpPr>
        <p:cxnSp>
          <p:nvCxnSpPr>
            <p:cNvPr id="28" name="Straight Connector 2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2133600" y="1950721"/>
            <a:ext cx="9448800" cy="2802913"/>
          </a:xfrm>
        </p:spPr>
        <p:txBody>
          <a:bodyPr anchor="b" anchorCtr="0">
            <a:noAutofit/>
          </a:bodyPr>
          <a:lstStyle>
            <a:lvl1pPr>
              <a:defRPr sz="4267" b="0"/>
            </a:lvl1pPr>
          </a:lstStyle>
          <a:p>
            <a:r>
              <a:rPr lang="en-US"/>
              <a:t>Click to edit Master title style</a:t>
            </a:r>
          </a:p>
        </p:txBody>
      </p:sp>
      <p:sp>
        <p:nvSpPr>
          <p:cNvPr id="3" name="Subtitle 2"/>
          <p:cNvSpPr>
            <a:spLocks noGrp="1"/>
          </p:cNvSpPr>
          <p:nvPr>
            <p:ph type="subTitle" idx="1"/>
          </p:nvPr>
        </p:nvSpPr>
        <p:spPr bwMode="auto">
          <a:xfrm>
            <a:off x="2133600" y="4876800"/>
            <a:ext cx="9448800" cy="1097280"/>
          </a:xfrm>
        </p:spPr>
        <p:txBody>
          <a:bodyPr>
            <a:noAutofit/>
          </a:bodyPr>
          <a:lstStyle>
            <a:lvl1pPr marL="0" indent="0" algn="l">
              <a:lnSpc>
                <a:spcPct val="100000"/>
              </a:lnSpc>
              <a:spcBef>
                <a:spcPts val="0"/>
              </a:spcBef>
              <a:buNone/>
              <a:defRPr sz="1867" b="1" i="0" baseline="0">
                <a:solidFill>
                  <a:srgbClr val="000000"/>
                </a:solidFill>
                <a:latin typeface="+mn-lt"/>
                <a:ea typeface="Arial Regular" charset="0"/>
                <a:cs typeface="Arial Regular"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sp>
        <p:nvSpPr>
          <p:cNvPr id="18" name="Text Placeholder 7"/>
          <p:cNvSpPr>
            <a:spLocks noGrp="1"/>
          </p:cNvSpPr>
          <p:nvPr>
            <p:ph type="body" sz="quarter" idx="12" hasCustomPrompt="1"/>
          </p:nvPr>
        </p:nvSpPr>
        <p:spPr bwMode="gray">
          <a:xfrm>
            <a:off x="0" y="853440"/>
            <a:ext cx="3048000" cy="731520"/>
          </a:xfrm>
          <a:solidFill>
            <a:schemeClr val="accent2"/>
          </a:solidFill>
        </p:spPr>
        <p:txBody>
          <a:bodyPr lIns="182880" tIns="45720" rIns="91440" bIns="45720" anchor="ctr" anchorCtr="0">
            <a:normAutofit/>
          </a:bodyPr>
          <a:lstStyle>
            <a:lvl1pPr marL="0" marR="0" indent="0" algn="l" defTabSz="1219170" rtl="0" eaLnBrk="1" fontAlgn="auto" latinLnBrk="0" hangingPunct="1">
              <a:lnSpc>
                <a:spcPct val="100000"/>
              </a:lnSpc>
              <a:spcBef>
                <a:spcPts val="0"/>
              </a:spcBef>
              <a:spcAft>
                <a:spcPts val="0"/>
              </a:spcAft>
              <a:buClrTx/>
              <a:buSzPct val="120000"/>
              <a:buFont typeface="Arial"/>
              <a:buNone/>
              <a:tabLst>
                <a:tab pos="5331751" algn="r"/>
                <a:tab pos="10972526" algn="r"/>
              </a:tabLst>
              <a:defRPr sz="1333" b="1" i="0" spc="0" baseline="0">
                <a:solidFill>
                  <a:schemeClr val="bg1"/>
                </a:solidFill>
                <a:latin typeface="+mn-lt"/>
                <a:ea typeface="Arial Regular" charset="0"/>
                <a:cs typeface="Arial Regular" charset="0"/>
              </a:defRPr>
            </a:lvl1pPr>
            <a:lvl2pPr marL="0" indent="0" algn="l">
              <a:spcBef>
                <a:spcPts val="0"/>
              </a:spcBef>
              <a:buFont typeface="Arial"/>
              <a:buNone/>
              <a:defRPr sz="1200" b="1">
                <a:solidFill>
                  <a:schemeClr val="bg1"/>
                </a:solidFill>
              </a:defRPr>
            </a:lvl2pPr>
            <a:lvl3pPr marL="0" indent="0">
              <a:spcBef>
                <a:spcPts val="0"/>
              </a:spcBef>
              <a:buFont typeface="Arial"/>
              <a:buNone/>
              <a:defRPr sz="1333" b="1">
                <a:solidFill>
                  <a:schemeClr val="bg1"/>
                </a:solidFill>
              </a:defRPr>
            </a:lvl3pPr>
            <a:lvl4pPr marL="0" indent="0">
              <a:spcBef>
                <a:spcPts val="0"/>
              </a:spcBef>
              <a:buFont typeface="Arial"/>
              <a:buNone/>
              <a:defRPr sz="1333" b="1">
                <a:solidFill>
                  <a:schemeClr val="bg1"/>
                </a:solidFill>
              </a:defRPr>
            </a:lvl4pPr>
            <a:lvl5pPr marL="0" indent="0">
              <a:spcBef>
                <a:spcPts val="0"/>
              </a:spcBef>
              <a:buFont typeface="Arial"/>
              <a:buNone/>
              <a:defRPr sz="1333" b="1">
                <a:solidFill>
                  <a:schemeClr val="bg1"/>
                </a:solidFill>
              </a:defRPr>
            </a:lvl5pPr>
          </a:lstStyle>
          <a:p>
            <a:pPr marL="0" marR="0" lvl="0" indent="0" algn="l" defTabSz="1219170" rtl="0" eaLnBrk="1" fontAlgn="auto" latinLnBrk="0" hangingPunct="1">
              <a:lnSpc>
                <a:spcPct val="100000"/>
              </a:lnSpc>
              <a:spcBef>
                <a:spcPts val="0"/>
              </a:spcBef>
              <a:spcAft>
                <a:spcPts val="0"/>
              </a:spcAft>
              <a:buClrTx/>
              <a:buSzPct val="120000"/>
              <a:buFont typeface="Arial"/>
              <a:buNone/>
              <a:tabLst>
                <a:tab pos="5331751" algn="r"/>
                <a:tab pos="10972526" algn="r"/>
              </a:tabLst>
              <a:defRPr/>
            </a:pPr>
            <a:r>
              <a:rPr lang="en-US">
                <a:solidFill>
                  <a:srgbClr val="FFFFFF"/>
                </a:solidFill>
              </a:rPr>
              <a:t>Business or </a:t>
            </a:r>
            <a:r>
              <a:rPr lang="en-US"/>
              <a:t>Organizational</a:t>
            </a:r>
            <a:r>
              <a:rPr lang="en-US">
                <a:solidFill>
                  <a:srgbClr val="FFFFFF"/>
                </a:solidFill>
              </a:rPr>
              <a:t> Unit</a:t>
            </a:r>
            <a:br>
              <a:rPr lang="en-US">
                <a:solidFill>
                  <a:srgbClr val="FFFFFF"/>
                </a:solidFill>
              </a:rPr>
            </a:br>
            <a:r>
              <a:rPr lang="en-US" b="0">
                <a:solidFill>
                  <a:srgbClr val="FFFFFF"/>
                </a:solidFill>
              </a:rPr>
              <a:t>Franchise or Department</a:t>
            </a:r>
          </a:p>
        </p:txBody>
      </p:sp>
      <p:pic>
        <p:nvPicPr>
          <p:cNvPr id="19" name="Picture 18">
            <a:extLst>
              <a:ext uri="{FF2B5EF4-FFF2-40B4-BE49-F238E27FC236}">
                <a16:creationId xmlns:a16="http://schemas.microsoft.com/office/drawing/2014/main" id="{A4A5AF66-6AD0-0748-89FA-2E250B707152}"/>
              </a:ext>
            </a:extLst>
          </p:cNvPr>
          <p:cNvPicPr>
            <a:picLocks noChangeAspect="1"/>
          </p:cNvPicPr>
          <p:nvPr userDrawn="1"/>
        </p:nvPicPr>
        <p:blipFill>
          <a:blip r:embed="rId3"/>
          <a:stretch>
            <a:fillRect/>
          </a:stretch>
        </p:blipFill>
        <p:spPr>
          <a:xfrm>
            <a:off x="7201575" y="5963040"/>
            <a:ext cx="4739119" cy="886217"/>
          </a:xfrm>
          <a:prstGeom prst="rect">
            <a:avLst/>
          </a:prstGeom>
        </p:spPr>
      </p:pic>
    </p:spTree>
    <p:extLst>
      <p:ext uri="{BB962C8B-B14F-4D97-AF65-F5344CB8AC3E}">
        <p14:creationId xmlns:p14="http://schemas.microsoft.com/office/powerpoint/2010/main" val="4056685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1"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7" y="4013201"/>
            <a:ext cx="8463621" cy="514248"/>
          </a:xfrm>
        </p:spPr>
        <p:txBody>
          <a:bodyPr anchor="b">
            <a:noAutofit/>
          </a:bodyPr>
          <a:lstStyle>
            <a:lvl1pPr marL="0" indent="0">
              <a:buFontTx/>
              <a:buNone/>
              <a:defRPr sz="2400">
                <a:solidFill>
                  <a:schemeClr val="tx1">
                    <a:lumMod val="75000"/>
                    <a:lumOff val="25000"/>
                  </a:schemeClr>
                </a:solidFill>
              </a:defRPr>
            </a:lvl1pPr>
            <a:lvl2pPr marL="457209" indent="0">
              <a:buFontTx/>
              <a:buNone/>
              <a:defRPr/>
            </a:lvl2pPr>
            <a:lvl3pPr marL="914417" indent="0">
              <a:buFontTx/>
              <a:buNone/>
              <a:defRPr/>
            </a:lvl3pPr>
            <a:lvl4pPr marL="1371626" indent="0">
              <a:buFontTx/>
              <a:buNone/>
              <a:defRPr/>
            </a:lvl4pPr>
            <a:lvl5pPr marL="1828835"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9"/>
            <a:ext cx="8463620" cy="1513914"/>
          </a:xfrm>
        </p:spPr>
        <p:txBody>
          <a:bodyPr anchor="t">
            <a:normAutofit/>
          </a:bodyPr>
          <a:lstStyle>
            <a:lvl1pPr marL="0" indent="0" algn="l">
              <a:buNone/>
              <a:defRPr sz="1800">
                <a:solidFill>
                  <a:schemeClr val="tx1">
                    <a:lumMod val="50000"/>
                    <a:lumOff val="50000"/>
                  </a:schemeClr>
                </a:solidFill>
              </a:defRPr>
            </a:lvl1pPr>
            <a:lvl2pPr marL="457209" indent="0">
              <a:buNone/>
              <a:defRPr sz="1800">
                <a:solidFill>
                  <a:schemeClr val="tx1">
                    <a:tint val="75000"/>
                  </a:schemeClr>
                </a:solidFill>
              </a:defRPr>
            </a:lvl2pPr>
            <a:lvl3pPr marL="914417" indent="0">
              <a:buNone/>
              <a:defRPr sz="1600">
                <a:solidFill>
                  <a:schemeClr val="tx1">
                    <a:tint val="75000"/>
                  </a:schemeClr>
                </a:solidFill>
              </a:defRPr>
            </a:lvl3pPr>
            <a:lvl4pPr marL="1371626" indent="0">
              <a:buNone/>
              <a:defRPr sz="1400">
                <a:solidFill>
                  <a:schemeClr val="tx1">
                    <a:tint val="75000"/>
                  </a:schemeClr>
                </a:solidFill>
              </a:defRPr>
            </a:lvl4pPr>
            <a:lvl5pPr marL="1828835" indent="0">
              <a:buNone/>
              <a:defRPr sz="1400">
                <a:solidFill>
                  <a:schemeClr val="tx1">
                    <a:tint val="75000"/>
                  </a:schemeClr>
                </a:solidFill>
              </a:defRPr>
            </a:lvl5pPr>
            <a:lvl6pPr marL="2286044" indent="0">
              <a:buNone/>
              <a:defRPr sz="1400">
                <a:solidFill>
                  <a:schemeClr val="tx1">
                    <a:tint val="75000"/>
                  </a:schemeClr>
                </a:solidFill>
              </a:defRPr>
            </a:lvl6pPr>
            <a:lvl7pPr marL="2743252" indent="0">
              <a:buNone/>
              <a:defRPr sz="1400">
                <a:solidFill>
                  <a:schemeClr val="tx1">
                    <a:tint val="75000"/>
                  </a:schemeClr>
                </a:solidFill>
              </a:defRPr>
            </a:lvl7pPr>
            <a:lvl8pPr marL="3200461" indent="0">
              <a:buNone/>
              <a:defRPr sz="1400">
                <a:solidFill>
                  <a:schemeClr val="tx1">
                    <a:tint val="75000"/>
                  </a:schemeClr>
                </a:solidFill>
              </a:defRPr>
            </a:lvl8pPr>
            <a:lvl9pPr marL="365766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643616"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4"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56999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idx="1"/>
          </p:nvPr>
        </p:nvSpPr>
        <p:spPr/>
        <p:txBody>
          <a:bodyPr/>
          <a:lstStyle>
            <a:lvl1pPr marL="455073" indent="-455073">
              <a:buSzPct val="100000"/>
              <a:buFont typeface="+mj-lt"/>
              <a:buAutoNum type="arabicPeriod"/>
              <a:tabLst>
                <a:tab pos="5331751" algn="r"/>
                <a:tab pos="10972526" algn="r"/>
              </a:tabLst>
              <a:defRPr baseline="0"/>
            </a:lvl1pPr>
            <a:lvl2pPr marL="766214" indent="-311143">
              <a:defRPr baseline="0"/>
            </a:lvl2pPr>
            <a:lvl3pPr marL="1068891" indent="-302676">
              <a:defRPr baseline="0"/>
            </a:lvl3pPr>
            <a:lvl4pPr marL="1371566" indent="-302676">
              <a:defRPr baseline="0"/>
            </a:lvl4pPr>
            <a:lvl5pPr marL="1676358" indent="-304792">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a:p>
        </p:txBody>
      </p:sp>
      <p:sp>
        <p:nvSpPr>
          <p:cNvPr id="6" name="Footer Placeholder 1">
            <a:extLst>
              <a:ext uri="{FF2B5EF4-FFF2-40B4-BE49-F238E27FC236}">
                <a16:creationId xmlns:a16="http://schemas.microsoft.com/office/drawing/2014/main" id="{69BD90FA-E528-AF4D-A814-E9F835272AF3}"/>
              </a:ext>
            </a:extLst>
          </p:cNvPr>
          <p:cNvSpPr>
            <a:spLocks noGrp="1"/>
          </p:cNvSpPr>
          <p:nvPr>
            <p:ph type="ftr" sz="quarter" idx="10"/>
          </p:nvPr>
        </p:nvSpPr>
        <p:spPr>
          <a:xfrm>
            <a:off x="917363" y="6375400"/>
            <a:ext cx="5056717" cy="304800"/>
          </a:xfrm>
          <a:prstGeom prst="rect">
            <a:avLst/>
          </a:prstGeom>
        </p:spPr>
        <p:txBody>
          <a:bodyPr/>
          <a:lstStyle/>
          <a:p>
            <a:r>
              <a:rPr lang="en-US"/>
              <a:t>Business Use Only</a:t>
            </a:r>
          </a:p>
        </p:txBody>
      </p:sp>
    </p:spTree>
    <p:extLst>
      <p:ext uri="{BB962C8B-B14F-4D97-AF65-F5344CB8AC3E}">
        <p14:creationId xmlns:p14="http://schemas.microsoft.com/office/powerpoint/2010/main" val="31703429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04792" indent="-304792">
              <a:buSzPct val="100000"/>
              <a:buFont typeface="Wingdings" charset="2"/>
              <a:buChar cha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a:p>
        </p:txBody>
      </p:sp>
      <p:sp>
        <p:nvSpPr>
          <p:cNvPr id="6" name="Footer Placeholder 1">
            <a:extLst>
              <a:ext uri="{FF2B5EF4-FFF2-40B4-BE49-F238E27FC236}">
                <a16:creationId xmlns:a16="http://schemas.microsoft.com/office/drawing/2014/main" id="{1275C444-33D3-0B44-B9BF-8030EAAB3A6B}"/>
              </a:ext>
            </a:extLst>
          </p:cNvPr>
          <p:cNvSpPr>
            <a:spLocks noGrp="1"/>
          </p:cNvSpPr>
          <p:nvPr>
            <p:ph type="ftr" sz="quarter" idx="10"/>
          </p:nvPr>
        </p:nvSpPr>
        <p:spPr>
          <a:xfrm>
            <a:off x="917363" y="6375400"/>
            <a:ext cx="5056717" cy="304800"/>
          </a:xfrm>
          <a:prstGeom prst="rect">
            <a:avLst/>
          </a:prstGeom>
        </p:spPr>
        <p:txBody>
          <a:bodyPr/>
          <a:lstStyle/>
          <a:p>
            <a:r>
              <a:rPr lang="en-US"/>
              <a:t>Business Use Only</a:t>
            </a:r>
          </a:p>
        </p:txBody>
      </p:sp>
    </p:spTree>
    <p:extLst>
      <p:ext uri="{BB962C8B-B14F-4D97-AF65-F5344CB8AC3E}">
        <p14:creationId xmlns:p14="http://schemas.microsoft.com/office/powerpoint/2010/main" val="9912868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5361517" cy="4145280"/>
          </a:xfrm>
        </p:spPr>
        <p:txBody>
          <a:bodyPr>
            <a:normAutofit/>
          </a:bodyPr>
          <a:lstStyle>
            <a:lvl1pPr marL="304792" indent="-304792">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28800"/>
            <a:ext cx="5364480" cy="4145280"/>
          </a:xfrm>
        </p:spPr>
        <p:txBody>
          <a:bodyPr>
            <a:normAutofit/>
          </a:bodyPr>
          <a:lstStyle>
            <a:lvl1pPr marL="304792" indent="-304792">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a:p>
        </p:txBody>
      </p:sp>
      <p:sp>
        <p:nvSpPr>
          <p:cNvPr id="7" name="Title 6"/>
          <p:cNvSpPr>
            <a:spLocks noGrp="1"/>
          </p:cNvSpPr>
          <p:nvPr>
            <p:ph type="title"/>
          </p:nvPr>
        </p:nvSpPr>
        <p:spPr>
          <a:xfrm>
            <a:off x="609600" y="457200"/>
            <a:ext cx="10972800" cy="1280160"/>
          </a:xfrm>
        </p:spPr>
        <p:txBody>
          <a:bodyPr/>
          <a:lstStyle/>
          <a:p>
            <a:r>
              <a:rPr lang="en-US"/>
              <a:t>Click to edit Master title style</a:t>
            </a:r>
          </a:p>
        </p:txBody>
      </p:sp>
      <p:sp>
        <p:nvSpPr>
          <p:cNvPr id="8" name="Footer Placeholder 1">
            <a:extLst>
              <a:ext uri="{FF2B5EF4-FFF2-40B4-BE49-F238E27FC236}">
                <a16:creationId xmlns:a16="http://schemas.microsoft.com/office/drawing/2014/main" id="{C6A44142-1031-F54C-97B7-FE2A84DB46AF}"/>
              </a:ext>
            </a:extLst>
          </p:cNvPr>
          <p:cNvSpPr>
            <a:spLocks noGrp="1"/>
          </p:cNvSpPr>
          <p:nvPr>
            <p:ph type="ftr" sz="quarter" idx="10"/>
          </p:nvPr>
        </p:nvSpPr>
        <p:spPr>
          <a:xfrm>
            <a:off x="917363" y="6375400"/>
            <a:ext cx="5056717" cy="304800"/>
          </a:xfrm>
          <a:prstGeom prst="rect">
            <a:avLst/>
          </a:prstGeom>
        </p:spPr>
        <p:txBody>
          <a:bodyPr/>
          <a:lstStyle/>
          <a:p>
            <a:r>
              <a:rPr lang="en-US"/>
              <a:t>Business Use Only</a:t>
            </a:r>
          </a:p>
        </p:txBody>
      </p:sp>
    </p:spTree>
    <p:extLst>
      <p:ext uri="{BB962C8B-B14F-4D97-AF65-F5344CB8AC3E}">
        <p14:creationId xmlns:p14="http://schemas.microsoft.com/office/powerpoint/2010/main" val="40815298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3474720" cy="4145280"/>
          </a:xfrm>
        </p:spPr>
        <p:txBody>
          <a:bodyPr>
            <a:normAutofit/>
          </a:bodyPr>
          <a:lstStyle>
            <a:lvl1pPr marL="304792" indent="-304792">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8640" y="1828800"/>
            <a:ext cx="3474720" cy="4145280"/>
          </a:xfrm>
        </p:spPr>
        <p:txBody>
          <a:bodyPr>
            <a:normAutofit/>
          </a:bodyPr>
          <a:lstStyle>
            <a:lvl1pPr marL="304792" indent="-304792">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a:p>
        </p:txBody>
      </p:sp>
      <p:sp>
        <p:nvSpPr>
          <p:cNvPr id="7" name="Title 6"/>
          <p:cNvSpPr>
            <a:spLocks noGrp="1"/>
          </p:cNvSpPr>
          <p:nvPr>
            <p:ph type="title"/>
          </p:nvPr>
        </p:nvSpPr>
        <p:spPr>
          <a:xfrm>
            <a:off x="609600" y="457200"/>
            <a:ext cx="10972800" cy="1280160"/>
          </a:xfrm>
        </p:spPr>
        <p:txBody>
          <a:bodyPr/>
          <a:lstStyle/>
          <a:p>
            <a:r>
              <a:rPr lang="en-US"/>
              <a:t>Click to edit Master title style</a:t>
            </a:r>
          </a:p>
        </p:txBody>
      </p:sp>
      <p:sp>
        <p:nvSpPr>
          <p:cNvPr id="11" name="Content Placeholder 3"/>
          <p:cNvSpPr>
            <a:spLocks noGrp="1"/>
          </p:cNvSpPr>
          <p:nvPr>
            <p:ph sz="half" idx="25"/>
          </p:nvPr>
        </p:nvSpPr>
        <p:spPr>
          <a:xfrm>
            <a:off x="8107680" y="1828800"/>
            <a:ext cx="3474720" cy="4145280"/>
          </a:xfrm>
        </p:spPr>
        <p:txBody>
          <a:bodyPr>
            <a:normAutofit/>
          </a:bodyPr>
          <a:lstStyle>
            <a:lvl1pPr marL="304792" indent="-304792">
              <a:buSzPct val="100000"/>
              <a:buFont typeface="Wingdings" charset="2"/>
              <a:buChar char="§"/>
              <a:defRPr sz="2400"/>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
            <a:extLst>
              <a:ext uri="{FF2B5EF4-FFF2-40B4-BE49-F238E27FC236}">
                <a16:creationId xmlns:a16="http://schemas.microsoft.com/office/drawing/2014/main" id="{FF71F802-89C4-2344-B3BB-095F63918787}"/>
              </a:ext>
            </a:extLst>
          </p:cNvPr>
          <p:cNvSpPr>
            <a:spLocks noGrp="1"/>
          </p:cNvSpPr>
          <p:nvPr>
            <p:ph type="ftr" sz="quarter" idx="10"/>
          </p:nvPr>
        </p:nvSpPr>
        <p:spPr>
          <a:xfrm>
            <a:off x="917363" y="6375400"/>
            <a:ext cx="5056717" cy="304800"/>
          </a:xfrm>
          <a:prstGeom prst="rect">
            <a:avLst/>
          </a:prstGeom>
        </p:spPr>
        <p:txBody>
          <a:bodyPr/>
          <a:lstStyle/>
          <a:p>
            <a:r>
              <a:rPr lang="en-US"/>
              <a:t>Business Use Only</a:t>
            </a:r>
          </a:p>
        </p:txBody>
      </p:sp>
    </p:spTree>
    <p:extLst>
      <p:ext uri="{BB962C8B-B14F-4D97-AF65-F5344CB8AC3E}">
        <p14:creationId xmlns:p14="http://schemas.microsoft.com/office/powerpoint/2010/main" val="32093655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609600" y="1828800"/>
            <a:ext cx="5364480" cy="4145280"/>
          </a:xfrm>
        </p:spPr>
        <p:txBody>
          <a:bodyPr>
            <a:normAutofit/>
          </a:bodyPr>
          <a:lstStyle>
            <a:lvl1pPr marL="304792" indent="-304792">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6"/>
          </p:nvPr>
        </p:nvSpPr>
        <p:spPr/>
        <p:txBody>
          <a:bodyPr/>
          <a:lstStyle/>
          <a:p>
            <a:fld id="{47547CF9-5B10-D24F-A8D7-45A9778164F7}" type="slidenum">
              <a:rPr lang="uk-UA" smtClean="0"/>
              <a:pPr/>
              <a:t>‹#›</a:t>
            </a:fld>
            <a:endParaRPr lang="uk-UA"/>
          </a:p>
        </p:txBody>
      </p:sp>
      <p:sp>
        <p:nvSpPr>
          <p:cNvPr id="11" name="Content Placeholder 2"/>
          <p:cNvSpPr>
            <a:spLocks noGrp="1"/>
          </p:cNvSpPr>
          <p:nvPr>
            <p:ph sz="half" idx="17"/>
          </p:nvPr>
        </p:nvSpPr>
        <p:spPr>
          <a:xfrm>
            <a:off x="6217920" y="1828800"/>
            <a:ext cx="5364480" cy="3596640"/>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5" name="Title 4"/>
          <p:cNvSpPr>
            <a:spLocks noGrp="1"/>
          </p:cNvSpPr>
          <p:nvPr>
            <p:ph type="title"/>
          </p:nvPr>
        </p:nvSpPr>
        <p:spPr>
          <a:xfrm>
            <a:off x="609600" y="457200"/>
            <a:ext cx="10972800" cy="1280160"/>
          </a:xfrm>
        </p:spPr>
        <p:txBody>
          <a:bodyPr/>
          <a:lstStyle/>
          <a:p>
            <a:r>
              <a:rPr lang="en-US"/>
              <a:t>Click to edit Master title style</a:t>
            </a:r>
          </a:p>
        </p:txBody>
      </p:sp>
      <p:sp>
        <p:nvSpPr>
          <p:cNvPr id="10" name="Text Placeholder 7"/>
          <p:cNvSpPr>
            <a:spLocks noGrp="1"/>
          </p:cNvSpPr>
          <p:nvPr>
            <p:ph type="body" sz="quarter" idx="18" hasCustomPrompt="1"/>
          </p:nvPr>
        </p:nvSpPr>
        <p:spPr>
          <a:xfrm>
            <a:off x="6217920" y="5547360"/>
            <a:ext cx="536448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a:t>Optional picture caption</a:t>
            </a:r>
          </a:p>
        </p:txBody>
      </p:sp>
      <p:sp>
        <p:nvSpPr>
          <p:cNvPr id="9" name="Footer Placeholder 1">
            <a:extLst>
              <a:ext uri="{FF2B5EF4-FFF2-40B4-BE49-F238E27FC236}">
                <a16:creationId xmlns:a16="http://schemas.microsoft.com/office/drawing/2014/main" id="{77145D00-3115-9B4A-BD2A-E9D4E698F261}"/>
              </a:ext>
            </a:extLst>
          </p:cNvPr>
          <p:cNvSpPr>
            <a:spLocks noGrp="1"/>
          </p:cNvSpPr>
          <p:nvPr>
            <p:ph type="ftr" sz="quarter" idx="10"/>
          </p:nvPr>
        </p:nvSpPr>
        <p:spPr>
          <a:xfrm>
            <a:off x="917363" y="6375400"/>
            <a:ext cx="5056717" cy="304800"/>
          </a:xfrm>
          <a:prstGeom prst="rect">
            <a:avLst/>
          </a:prstGeom>
        </p:spPr>
        <p:txBody>
          <a:bodyPr/>
          <a:lstStyle/>
          <a:p>
            <a:r>
              <a:rPr lang="en-US"/>
              <a:t>Business Use Only</a:t>
            </a:r>
          </a:p>
        </p:txBody>
      </p:sp>
    </p:spTree>
    <p:extLst>
      <p:ext uri="{BB962C8B-B14F-4D97-AF65-F5344CB8AC3E}">
        <p14:creationId xmlns:p14="http://schemas.microsoft.com/office/powerpoint/2010/main" val="1074216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280160"/>
          </a:xfrm>
        </p:spPr>
        <p:txBody>
          <a:bodyPr/>
          <a:lstStyle/>
          <a:p>
            <a:r>
              <a:rPr lang="en-US"/>
              <a:t>Click to edit Master title style</a:t>
            </a:r>
          </a:p>
        </p:txBody>
      </p:sp>
      <p:sp>
        <p:nvSpPr>
          <p:cNvPr id="6" name="Text Placeholder 7"/>
          <p:cNvSpPr>
            <a:spLocks noGrp="1"/>
          </p:cNvSpPr>
          <p:nvPr>
            <p:ph type="body" sz="quarter" idx="12" hasCustomPrompt="1"/>
          </p:nvPr>
        </p:nvSpPr>
        <p:spPr>
          <a:xfrm>
            <a:off x="609600" y="1828800"/>
            <a:ext cx="10972800" cy="481927"/>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a:t>Optional picture title</a:t>
            </a:r>
          </a:p>
        </p:txBody>
      </p:sp>
      <p:sp>
        <p:nvSpPr>
          <p:cNvPr id="4" name="Slide Number Placeholder 3"/>
          <p:cNvSpPr>
            <a:spLocks noGrp="1"/>
          </p:cNvSpPr>
          <p:nvPr>
            <p:ph type="sldNum" sz="quarter" idx="15"/>
          </p:nvPr>
        </p:nvSpPr>
        <p:spPr/>
        <p:txBody>
          <a:bodyPr/>
          <a:lstStyle/>
          <a:p>
            <a:fld id="{47547CF9-5B10-D24F-A8D7-45A9778164F7}" type="slidenum">
              <a:rPr lang="uk-UA" smtClean="0"/>
              <a:pPr/>
              <a:t>‹#›</a:t>
            </a:fld>
            <a:endParaRPr lang="uk-UA"/>
          </a:p>
        </p:txBody>
      </p:sp>
      <p:sp>
        <p:nvSpPr>
          <p:cNvPr id="9" name="Content Placeholder 2"/>
          <p:cNvSpPr>
            <a:spLocks noGrp="1"/>
          </p:cNvSpPr>
          <p:nvPr>
            <p:ph sz="half" idx="17"/>
          </p:nvPr>
        </p:nvSpPr>
        <p:spPr>
          <a:xfrm>
            <a:off x="609600" y="2381957"/>
            <a:ext cx="1097280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12" name="Text Placeholder 7"/>
          <p:cNvSpPr>
            <a:spLocks noGrp="1"/>
          </p:cNvSpPr>
          <p:nvPr>
            <p:ph type="body" sz="quarter" idx="18" hasCustomPrompt="1"/>
          </p:nvPr>
        </p:nvSpPr>
        <p:spPr>
          <a:xfrm>
            <a:off x="609600" y="5547360"/>
            <a:ext cx="1097280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a:t>Optional picture caption</a:t>
            </a:r>
          </a:p>
        </p:txBody>
      </p:sp>
      <p:sp>
        <p:nvSpPr>
          <p:cNvPr id="8" name="Footer Placeholder 1">
            <a:extLst>
              <a:ext uri="{FF2B5EF4-FFF2-40B4-BE49-F238E27FC236}">
                <a16:creationId xmlns:a16="http://schemas.microsoft.com/office/drawing/2014/main" id="{BC9AE2AD-02BC-E24C-9EBC-2121C96820D3}"/>
              </a:ext>
            </a:extLst>
          </p:cNvPr>
          <p:cNvSpPr>
            <a:spLocks noGrp="1"/>
          </p:cNvSpPr>
          <p:nvPr>
            <p:ph type="ftr" sz="quarter" idx="10"/>
          </p:nvPr>
        </p:nvSpPr>
        <p:spPr>
          <a:xfrm>
            <a:off x="917363" y="6375400"/>
            <a:ext cx="5056717" cy="304800"/>
          </a:xfrm>
          <a:prstGeom prst="rect">
            <a:avLst/>
          </a:prstGeom>
        </p:spPr>
        <p:txBody>
          <a:bodyPr/>
          <a:lstStyle/>
          <a:p>
            <a:r>
              <a:rPr lang="en-US"/>
              <a:t>Business Use Only</a:t>
            </a:r>
          </a:p>
        </p:txBody>
      </p:sp>
    </p:spTree>
    <p:extLst>
      <p:ext uri="{BB962C8B-B14F-4D97-AF65-F5344CB8AC3E}">
        <p14:creationId xmlns:p14="http://schemas.microsoft.com/office/powerpoint/2010/main" val="23475761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280160"/>
          </a:xfrm>
        </p:spPr>
        <p:txBody>
          <a:bodyPr/>
          <a:lstStyle/>
          <a:p>
            <a:r>
              <a:rPr lang="en-US"/>
              <a:t>Click to edit Master title style</a:t>
            </a:r>
          </a:p>
        </p:txBody>
      </p:sp>
      <p:sp>
        <p:nvSpPr>
          <p:cNvPr id="4" name="Slide Number Placeholder 3"/>
          <p:cNvSpPr>
            <a:spLocks noGrp="1"/>
          </p:cNvSpPr>
          <p:nvPr>
            <p:ph type="sldNum" sz="quarter" idx="17"/>
          </p:nvPr>
        </p:nvSpPr>
        <p:spPr/>
        <p:txBody>
          <a:bodyPr/>
          <a:lstStyle/>
          <a:p>
            <a:fld id="{47547CF9-5B10-D24F-A8D7-45A9778164F7}" type="slidenum">
              <a:rPr lang="uk-UA" smtClean="0"/>
              <a:pPr/>
              <a:t>‹#›</a:t>
            </a:fld>
            <a:endParaRPr lang="uk-UA"/>
          </a:p>
        </p:txBody>
      </p:sp>
      <p:sp>
        <p:nvSpPr>
          <p:cNvPr id="14" name="Content Placeholder 2"/>
          <p:cNvSpPr>
            <a:spLocks noGrp="1"/>
          </p:cNvSpPr>
          <p:nvPr>
            <p:ph sz="half" idx="18"/>
          </p:nvPr>
        </p:nvSpPr>
        <p:spPr>
          <a:xfrm>
            <a:off x="609600" y="2381957"/>
            <a:ext cx="536448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15" name="Content Placeholder 2"/>
          <p:cNvSpPr>
            <a:spLocks noGrp="1"/>
          </p:cNvSpPr>
          <p:nvPr>
            <p:ph sz="half" idx="19"/>
          </p:nvPr>
        </p:nvSpPr>
        <p:spPr>
          <a:xfrm>
            <a:off x="6217920" y="2381957"/>
            <a:ext cx="536448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10" name="Text Placeholder 7"/>
          <p:cNvSpPr>
            <a:spLocks noGrp="1"/>
          </p:cNvSpPr>
          <p:nvPr>
            <p:ph type="body" sz="quarter" idx="12" hasCustomPrompt="1"/>
          </p:nvPr>
        </p:nvSpPr>
        <p:spPr>
          <a:xfrm>
            <a:off x="609600" y="1828800"/>
            <a:ext cx="10972800" cy="481927"/>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a:t>Optional picture title</a:t>
            </a:r>
          </a:p>
        </p:txBody>
      </p:sp>
      <p:sp>
        <p:nvSpPr>
          <p:cNvPr id="17" name="Text Placeholder 7"/>
          <p:cNvSpPr>
            <a:spLocks noGrp="1"/>
          </p:cNvSpPr>
          <p:nvPr>
            <p:ph type="body" sz="quarter" idx="20" hasCustomPrompt="1"/>
          </p:nvPr>
        </p:nvSpPr>
        <p:spPr>
          <a:xfrm>
            <a:off x="609600" y="5547360"/>
            <a:ext cx="536448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a:t>Optional picture caption</a:t>
            </a:r>
          </a:p>
        </p:txBody>
      </p:sp>
      <p:sp>
        <p:nvSpPr>
          <p:cNvPr id="18" name="Text Placeholder 7"/>
          <p:cNvSpPr>
            <a:spLocks noGrp="1"/>
          </p:cNvSpPr>
          <p:nvPr>
            <p:ph type="body" sz="quarter" idx="21" hasCustomPrompt="1"/>
          </p:nvPr>
        </p:nvSpPr>
        <p:spPr>
          <a:xfrm>
            <a:off x="6217920" y="5547360"/>
            <a:ext cx="536448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a:t>Optional picture caption</a:t>
            </a:r>
          </a:p>
        </p:txBody>
      </p:sp>
      <p:sp>
        <p:nvSpPr>
          <p:cNvPr id="11" name="Footer Placeholder 1">
            <a:extLst>
              <a:ext uri="{FF2B5EF4-FFF2-40B4-BE49-F238E27FC236}">
                <a16:creationId xmlns:a16="http://schemas.microsoft.com/office/drawing/2014/main" id="{06AF924A-E1B3-DB46-8891-D75CDAEFE6EE}"/>
              </a:ext>
            </a:extLst>
          </p:cNvPr>
          <p:cNvSpPr>
            <a:spLocks noGrp="1"/>
          </p:cNvSpPr>
          <p:nvPr>
            <p:ph type="ftr" sz="quarter" idx="10"/>
          </p:nvPr>
        </p:nvSpPr>
        <p:spPr>
          <a:xfrm>
            <a:off x="917363" y="6375400"/>
            <a:ext cx="5056717" cy="304800"/>
          </a:xfrm>
          <a:prstGeom prst="rect">
            <a:avLst/>
          </a:prstGeom>
        </p:spPr>
        <p:txBody>
          <a:bodyPr/>
          <a:lstStyle/>
          <a:p>
            <a:r>
              <a:rPr lang="en-US"/>
              <a:t>Business Use Only</a:t>
            </a:r>
          </a:p>
        </p:txBody>
      </p:sp>
    </p:spTree>
    <p:extLst>
      <p:ext uri="{BB962C8B-B14F-4D97-AF65-F5344CB8AC3E}">
        <p14:creationId xmlns:p14="http://schemas.microsoft.com/office/powerpoint/2010/main" val="30475788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10972800" cy="1280160"/>
          </a:xfrm>
        </p:spPr>
        <p:txBody>
          <a:bodyPr/>
          <a:lstStyle/>
          <a:p>
            <a:r>
              <a:rPr lang="en-US"/>
              <a:t>Click to edit Master title style</a:t>
            </a:r>
          </a:p>
        </p:txBody>
      </p:sp>
      <p:sp>
        <p:nvSpPr>
          <p:cNvPr id="3" name="Slide Number Placeholder 2"/>
          <p:cNvSpPr>
            <a:spLocks noGrp="1"/>
          </p:cNvSpPr>
          <p:nvPr>
            <p:ph type="sldNum" sz="quarter" idx="21"/>
          </p:nvPr>
        </p:nvSpPr>
        <p:spPr/>
        <p:txBody>
          <a:bodyPr/>
          <a:lstStyle/>
          <a:p>
            <a:fld id="{47547CF9-5B10-D24F-A8D7-45A9778164F7}" type="slidenum">
              <a:rPr lang="uk-UA" smtClean="0"/>
              <a:pPr/>
              <a:t>‹#›</a:t>
            </a:fld>
            <a:endParaRPr lang="uk-UA"/>
          </a:p>
        </p:txBody>
      </p:sp>
      <p:sp>
        <p:nvSpPr>
          <p:cNvPr id="19" name="Content Placeholder 2"/>
          <p:cNvSpPr>
            <a:spLocks noGrp="1"/>
          </p:cNvSpPr>
          <p:nvPr>
            <p:ph sz="half" idx="22"/>
          </p:nvPr>
        </p:nvSpPr>
        <p:spPr>
          <a:xfrm>
            <a:off x="609600" y="2381957"/>
            <a:ext cx="347472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20" name="Content Placeholder 2"/>
          <p:cNvSpPr>
            <a:spLocks noGrp="1"/>
          </p:cNvSpPr>
          <p:nvPr>
            <p:ph sz="half" idx="23"/>
          </p:nvPr>
        </p:nvSpPr>
        <p:spPr>
          <a:xfrm>
            <a:off x="4358640" y="2381957"/>
            <a:ext cx="347472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21" name="Content Placeholder 2"/>
          <p:cNvSpPr>
            <a:spLocks noGrp="1"/>
          </p:cNvSpPr>
          <p:nvPr>
            <p:ph sz="half" idx="24"/>
          </p:nvPr>
        </p:nvSpPr>
        <p:spPr>
          <a:xfrm>
            <a:off x="8107680" y="2381957"/>
            <a:ext cx="347472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13" name="Text Placeholder 7"/>
          <p:cNvSpPr>
            <a:spLocks noGrp="1"/>
          </p:cNvSpPr>
          <p:nvPr>
            <p:ph type="body" sz="quarter" idx="12" hasCustomPrompt="1"/>
          </p:nvPr>
        </p:nvSpPr>
        <p:spPr>
          <a:xfrm>
            <a:off x="609600" y="1828800"/>
            <a:ext cx="10972800" cy="481927"/>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a:t>Optional picture title</a:t>
            </a:r>
          </a:p>
        </p:txBody>
      </p:sp>
      <p:sp>
        <p:nvSpPr>
          <p:cNvPr id="22" name="Text Placeholder 7"/>
          <p:cNvSpPr>
            <a:spLocks noGrp="1"/>
          </p:cNvSpPr>
          <p:nvPr>
            <p:ph type="body" sz="quarter" idx="18" hasCustomPrompt="1"/>
          </p:nvPr>
        </p:nvSpPr>
        <p:spPr>
          <a:xfrm>
            <a:off x="609600" y="5547360"/>
            <a:ext cx="347472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a:t>Optional picture caption</a:t>
            </a:r>
          </a:p>
        </p:txBody>
      </p:sp>
      <p:sp>
        <p:nvSpPr>
          <p:cNvPr id="23" name="Text Placeholder 7"/>
          <p:cNvSpPr>
            <a:spLocks noGrp="1"/>
          </p:cNvSpPr>
          <p:nvPr>
            <p:ph type="body" sz="quarter" idx="25" hasCustomPrompt="1"/>
          </p:nvPr>
        </p:nvSpPr>
        <p:spPr>
          <a:xfrm>
            <a:off x="4358640" y="5547360"/>
            <a:ext cx="347472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a:t>Optional picture caption</a:t>
            </a:r>
          </a:p>
        </p:txBody>
      </p:sp>
      <p:sp>
        <p:nvSpPr>
          <p:cNvPr id="24" name="Text Placeholder 7"/>
          <p:cNvSpPr>
            <a:spLocks noGrp="1"/>
          </p:cNvSpPr>
          <p:nvPr>
            <p:ph type="body" sz="quarter" idx="26" hasCustomPrompt="1"/>
          </p:nvPr>
        </p:nvSpPr>
        <p:spPr>
          <a:xfrm>
            <a:off x="8107680" y="5547360"/>
            <a:ext cx="347472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a:t>Optional picture caption</a:t>
            </a:r>
          </a:p>
        </p:txBody>
      </p:sp>
      <p:sp>
        <p:nvSpPr>
          <p:cNvPr id="12" name="Footer Placeholder 1">
            <a:extLst>
              <a:ext uri="{FF2B5EF4-FFF2-40B4-BE49-F238E27FC236}">
                <a16:creationId xmlns:a16="http://schemas.microsoft.com/office/drawing/2014/main" id="{E3E01CD9-7C2E-424E-9AE5-3995418997B2}"/>
              </a:ext>
            </a:extLst>
          </p:cNvPr>
          <p:cNvSpPr>
            <a:spLocks noGrp="1"/>
          </p:cNvSpPr>
          <p:nvPr>
            <p:ph type="ftr" sz="quarter" idx="10"/>
          </p:nvPr>
        </p:nvSpPr>
        <p:spPr>
          <a:xfrm>
            <a:off x="917363" y="6375400"/>
            <a:ext cx="5056717" cy="304800"/>
          </a:xfrm>
          <a:prstGeom prst="rect">
            <a:avLst/>
          </a:prstGeom>
        </p:spPr>
        <p:txBody>
          <a:bodyPr/>
          <a:lstStyle/>
          <a:p>
            <a:r>
              <a:rPr lang="en-US"/>
              <a:t>Business Use Only</a:t>
            </a:r>
          </a:p>
        </p:txBody>
      </p:sp>
    </p:spTree>
    <p:extLst>
      <p:ext uri="{BB962C8B-B14F-4D97-AF65-F5344CB8AC3E}">
        <p14:creationId xmlns:p14="http://schemas.microsoft.com/office/powerpoint/2010/main" val="31666228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and Big Statem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6217920" y="1828800"/>
            <a:ext cx="5364480" cy="4145280"/>
          </a:xfrm>
        </p:spPr>
        <p:txBody>
          <a:bodyPr>
            <a:normAutofit/>
          </a:bodyPr>
          <a:lstStyle>
            <a:lvl1pPr marL="0" indent="0">
              <a:lnSpc>
                <a:spcPct val="90000"/>
              </a:lnSpc>
              <a:spcBef>
                <a:spcPts val="0"/>
              </a:spcBef>
              <a:buFont typeface="Arial"/>
              <a:buNone/>
              <a:defRPr sz="48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5867">
                <a:solidFill>
                  <a:srgbClr val="0460A9"/>
                </a:solidFill>
              </a:defRPr>
            </a:lvl2pPr>
            <a:lvl3pPr marL="0" indent="0">
              <a:lnSpc>
                <a:spcPct val="90000"/>
              </a:lnSpc>
              <a:spcBef>
                <a:spcPts val="0"/>
              </a:spcBef>
              <a:buFont typeface="Arial"/>
              <a:buNone/>
              <a:defRPr sz="5867">
                <a:solidFill>
                  <a:srgbClr val="0460A9"/>
                </a:solidFill>
              </a:defRPr>
            </a:lvl3pPr>
            <a:lvl4pPr marL="0" indent="0">
              <a:lnSpc>
                <a:spcPct val="90000"/>
              </a:lnSpc>
              <a:spcBef>
                <a:spcPts val="0"/>
              </a:spcBef>
              <a:buFont typeface="Arial"/>
              <a:buNone/>
              <a:defRPr sz="5867">
                <a:solidFill>
                  <a:srgbClr val="0460A9"/>
                </a:solidFill>
              </a:defRPr>
            </a:lvl4pPr>
            <a:lvl5pPr marL="0" indent="0">
              <a:lnSpc>
                <a:spcPct val="90000"/>
              </a:lnSpc>
              <a:spcBef>
                <a:spcPts val="0"/>
              </a:spcBef>
              <a:buFont typeface="Arial"/>
              <a:buNone/>
              <a:defRPr sz="5867">
                <a:solidFill>
                  <a:srgbClr val="0460A9"/>
                </a:solidFill>
              </a:defRPr>
            </a:lvl5pPr>
            <a:lvl6pPr>
              <a:defRPr sz="2400"/>
            </a:lvl6pPr>
            <a:lvl7pPr>
              <a:defRPr sz="2400"/>
            </a:lvl7pPr>
            <a:lvl8pPr>
              <a:defRPr sz="2400"/>
            </a:lvl8pPr>
            <a:lvl9pPr>
              <a:defRPr sz="2400"/>
            </a:lvl9pPr>
          </a:lstStyle>
          <a:p>
            <a:pPr lvl="0"/>
            <a:r>
              <a:rPr lang="en-US"/>
              <a:t>Click to edit Master text styles</a:t>
            </a:r>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a:p>
        </p:txBody>
      </p:sp>
      <p:sp>
        <p:nvSpPr>
          <p:cNvPr id="9" name="Content Placeholder 2"/>
          <p:cNvSpPr>
            <a:spLocks noGrp="1"/>
          </p:cNvSpPr>
          <p:nvPr>
            <p:ph sz="half" idx="17"/>
          </p:nvPr>
        </p:nvSpPr>
        <p:spPr>
          <a:xfrm>
            <a:off x="609600" y="1828800"/>
            <a:ext cx="5364480" cy="3596640"/>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10" name="Text Placeholder 7"/>
          <p:cNvSpPr>
            <a:spLocks noGrp="1"/>
          </p:cNvSpPr>
          <p:nvPr>
            <p:ph type="body" sz="quarter" idx="21" hasCustomPrompt="1"/>
          </p:nvPr>
        </p:nvSpPr>
        <p:spPr>
          <a:xfrm>
            <a:off x="609600" y="5547360"/>
            <a:ext cx="536448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a:t>Optional picture caption</a:t>
            </a:r>
          </a:p>
        </p:txBody>
      </p:sp>
      <p:sp>
        <p:nvSpPr>
          <p:cNvPr id="6" name="Title 5"/>
          <p:cNvSpPr>
            <a:spLocks noGrp="1"/>
          </p:cNvSpPr>
          <p:nvPr>
            <p:ph type="title"/>
          </p:nvPr>
        </p:nvSpPr>
        <p:spPr>
          <a:xfrm>
            <a:off x="609600" y="457200"/>
            <a:ext cx="10972800" cy="1280160"/>
          </a:xfrm>
        </p:spPr>
        <p:txBody>
          <a:bodyPr/>
          <a:lstStyle/>
          <a:p>
            <a:r>
              <a:rPr lang="en-US"/>
              <a:t>Click to edit Master title style</a:t>
            </a:r>
          </a:p>
        </p:txBody>
      </p:sp>
      <p:sp>
        <p:nvSpPr>
          <p:cNvPr id="11" name="Footer Placeholder 1">
            <a:extLst>
              <a:ext uri="{FF2B5EF4-FFF2-40B4-BE49-F238E27FC236}">
                <a16:creationId xmlns:a16="http://schemas.microsoft.com/office/drawing/2014/main" id="{948B4205-557C-574B-8A62-EDB20E91076B}"/>
              </a:ext>
            </a:extLst>
          </p:cNvPr>
          <p:cNvSpPr>
            <a:spLocks noGrp="1"/>
          </p:cNvSpPr>
          <p:nvPr>
            <p:ph type="ftr" sz="quarter" idx="10"/>
          </p:nvPr>
        </p:nvSpPr>
        <p:spPr>
          <a:xfrm>
            <a:off x="917363" y="6375400"/>
            <a:ext cx="5056717" cy="304800"/>
          </a:xfrm>
          <a:prstGeom prst="rect">
            <a:avLst/>
          </a:prstGeom>
        </p:spPr>
        <p:txBody>
          <a:bodyPr/>
          <a:lstStyle/>
          <a:p>
            <a:r>
              <a:rPr lang="en-US"/>
              <a:t>Business Use Only</a:t>
            </a:r>
          </a:p>
        </p:txBody>
      </p:sp>
    </p:spTree>
    <p:extLst>
      <p:ext uri="{BB962C8B-B14F-4D97-AF65-F5344CB8AC3E}">
        <p14:creationId xmlns:p14="http://schemas.microsoft.com/office/powerpoint/2010/main" val="12928617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and Big Statement - Alternate">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328160" y="1828800"/>
            <a:ext cx="7254240" cy="4145280"/>
          </a:xfrm>
        </p:spPr>
        <p:txBody>
          <a:bodyPr>
            <a:normAutofit/>
          </a:bodyPr>
          <a:lstStyle>
            <a:lvl1pPr marL="0" indent="0">
              <a:lnSpc>
                <a:spcPct val="90000"/>
              </a:lnSpc>
              <a:spcBef>
                <a:spcPts val="0"/>
              </a:spcBef>
              <a:buFont typeface="Arial"/>
              <a:buNone/>
              <a:defRPr sz="48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5867">
                <a:solidFill>
                  <a:srgbClr val="0460A9"/>
                </a:solidFill>
              </a:defRPr>
            </a:lvl2pPr>
            <a:lvl3pPr marL="0" indent="0">
              <a:lnSpc>
                <a:spcPct val="90000"/>
              </a:lnSpc>
              <a:spcBef>
                <a:spcPts val="0"/>
              </a:spcBef>
              <a:buFont typeface="Arial"/>
              <a:buNone/>
              <a:defRPr sz="5867">
                <a:solidFill>
                  <a:srgbClr val="0460A9"/>
                </a:solidFill>
              </a:defRPr>
            </a:lvl3pPr>
            <a:lvl4pPr marL="0" indent="0">
              <a:lnSpc>
                <a:spcPct val="90000"/>
              </a:lnSpc>
              <a:spcBef>
                <a:spcPts val="0"/>
              </a:spcBef>
              <a:buFont typeface="Arial"/>
              <a:buNone/>
              <a:defRPr sz="5867">
                <a:solidFill>
                  <a:srgbClr val="0460A9"/>
                </a:solidFill>
              </a:defRPr>
            </a:lvl4pPr>
            <a:lvl5pPr marL="0" indent="0">
              <a:lnSpc>
                <a:spcPct val="90000"/>
              </a:lnSpc>
              <a:spcBef>
                <a:spcPts val="0"/>
              </a:spcBef>
              <a:buFont typeface="Arial"/>
              <a:buNone/>
              <a:defRPr sz="5867">
                <a:solidFill>
                  <a:srgbClr val="0460A9"/>
                </a:solidFill>
              </a:defRPr>
            </a:lvl5pPr>
            <a:lvl6pPr>
              <a:defRPr sz="2400"/>
            </a:lvl6pPr>
            <a:lvl7pPr>
              <a:defRPr sz="2400"/>
            </a:lvl7pPr>
            <a:lvl8pPr>
              <a:defRPr sz="2400"/>
            </a:lvl8pPr>
            <a:lvl9pPr>
              <a:defRPr sz="2400"/>
            </a:lvl9pPr>
          </a:lstStyle>
          <a:p>
            <a:pPr lvl="0"/>
            <a:r>
              <a:rPr lang="en-US"/>
              <a:t>Click to edit Master text styles</a:t>
            </a:r>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a:p>
        </p:txBody>
      </p:sp>
      <p:sp>
        <p:nvSpPr>
          <p:cNvPr id="9" name="Content Placeholder 2"/>
          <p:cNvSpPr>
            <a:spLocks noGrp="1"/>
          </p:cNvSpPr>
          <p:nvPr>
            <p:ph sz="half" idx="17"/>
          </p:nvPr>
        </p:nvSpPr>
        <p:spPr>
          <a:xfrm>
            <a:off x="609600" y="1828800"/>
            <a:ext cx="3474720" cy="3596640"/>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10" name="Text Placeholder 7"/>
          <p:cNvSpPr>
            <a:spLocks noGrp="1"/>
          </p:cNvSpPr>
          <p:nvPr>
            <p:ph type="body" sz="quarter" idx="21" hasCustomPrompt="1"/>
          </p:nvPr>
        </p:nvSpPr>
        <p:spPr>
          <a:xfrm>
            <a:off x="609600" y="5547360"/>
            <a:ext cx="347472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a:t>Optional picture caption</a:t>
            </a:r>
          </a:p>
        </p:txBody>
      </p:sp>
      <p:sp>
        <p:nvSpPr>
          <p:cNvPr id="6" name="Title 5"/>
          <p:cNvSpPr>
            <a:spLocks noGrp="1"/>
          </p:cNvSpPr>
          <p:nvPr>
            <p:ph type="title"/>
          </p:nvPr>
        </p:nvSpPr>
        <p:spPr>
          <a:xfrm>
            <a:off x="609600" y="457200"/>
            <a:ext cx="10972800" cy="1280160"/>
          </a:xfrm>
        </p:spPr>
        <p:txBody>
          <a:bodyPr/>
          <a:lstStyle/>
          <a:p>
            <a:r>
              <a:rPr lang="en-US"/>
              <a:t>Click to edit Master title style</a:t>
            </a:r>
          </a:p>
        </p:txBody>
      </p:sp>
      <p:sp>
        <p:nvSpPr>
          <p:cNvPr id="11" name="Footer Placeholder 1">
            <a:extLst>
              <a:ext uri="{FF2B5EF4-FFF2-40B4-BE49-F238E27FC236}">
                <a16:creationId xmlns:a16="http://schemas.microsoft.com/office/drawing/2014/main" id="{813404CA-2546-7B45-A5B7-8932D049C83A}"/>
              </a:ext>
            </a:extLst>
          </p:cNvPr>
          <p:cNvSpPr>
            <a:spLocks noGrp="1"/>
          </p:cNvSpPr>
          <p:nvPr>
            <p:ph type="ftr" sz="quarter" idx="10"/>
          </p:nvPr>
        </p:nvSpPr>
        <p:spPr>
          <a:xfrm>
            <a:off x="917363" y="6375400"/>
            <a:ext cx="5056717" cy="304800"/>
          </a:xfrm>
          <a:prstGeom prst="rect">
            <a:avLst/>
          </a:prstGeom>
        </p:spPr>
        <p:txBody>
          <a:bodyPr/>
          <a:lstStyle/>
          <a:p>
            <a:r>
              <a:rPr lang="en-US"/>
              <a:t>Business Use Only</a:t>
            </a:r>
          </a:p>
        </p:txBody>
      </p:sp>
    </p:spTree>
    <p:extLst>
      <p:ext uri="{BB962C8B-B14F-4D97-AF65-F5344CB8AC3E}">
        <p14:creationId xmlns:p14="http://schemas.microsoft.com/office/powerpoint/2010/main" val="371811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2"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7" y="4013201"/>
            <a:ext cx="8463621" cy="514248"/>
          </a:xfrm>
        </p:spPr>
        <p:txBody>
          <a:bodyPr anchor="b">
            <a:noAutofit/>
          </a:bodyPr>
          <a:lstStyle>
            <a:lvl1pPr marL="0" indent="0">
              <a:buFontTx/>
              <a:buNone/>
              <a:defRPr sz="2400">
                <a:solidFill>
                  <a:schemeClr val="accent1"/>
                </a:solidFill>
              </a:defRPr>
            </a:lvl1pPr>
            <a:lvl2pPr marL="457209" indent="0">
              <a:buFontTx/>
              <a:buNone/>
              <a:defRPr/>
            </a:lvl2pPr>
            <a:lvl3pPr marL="914417" indent="0">
              <a:buFontTx/>
              <a:buNone/>
              <a:defRPr/>
            </a:lvl3pPr>
            <a:lvl4pPr marL="1371626" indent="0">
              <a:buFontTx/>
              <a:buNone/>
              <a:defRPr/>
            </a:lvl4pPr>
            <a:lvl5pPr marL="1828835"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9"/>
            <a:ext cx="8463620" cy="1513914"/>
          </a:xfrm>
        </p:spPr>
        <p:txBody>
          <a:bodyPr anchor="t">
            <a:normAutofit/>
          </a:bodyPr>
          <a:lstStyle>
            <a:lvl1pPr marL="0" indent="0" algn="l">
              <a:buNone/>
              <a:defRPr sz="1800">
                <a:solidFill>
                  <a:schemeClr val="tx1">
                    <a:lumMod val="50000"/>
                    <a:lumOff val="50000"/>
                  </a:schemeClr>
                </a:solidFill>
              </a:defRPr>
            </a:lvl1pPr>
            <a:lvl2pPr marL="457209" indent="0">
              <a:buNone/>
              <a:defRPr sz="1800">
                <a:solidFill>
                  <a:schemeClr val="tx1">
                    <a:tint val="75000"/>
                  </a:schemeClr>
                </a:solidFill>
              </a:defRPr>
            </a:lvl2pPr>
            <a:lvl3pPr marL="914417" indent="0">
              <a:buNone/>
              <a:defRPr sz="1600">
                <a:solidFill>
                  <a:schemeClr val="tx1">
                    <a:tint val="75000"/>
                  </a:schemeClr>
                </a:solidFill>
              </a:defRPr>
            </a:lvl3pPr>
            <a:lvl4pPr marL="1371626" indent="0">
              <a:buNone/>
              <a:defRPr sz="1400">
                <a:solidFill>
                  <a:schemeClr val="tx1">
                    <a:tint val="75000"/>
                  </a:schemeClr>
                </a:solidFill>
              </a:defRPr>
            </a:lvl4pPr>
            <a:lvl5pPr marL="1828835" indent="0">
              <a:buNone/>
              <a:defRPr sz="1400">
                <a:solidFill>
                  <a:schemeClr val="tx1">
                    <a:tint val="75000"/>
                  </a:schemeClr>
                </a:solidFill>
              </a:defRPr>
            </a:lvl5pPr>
            <a:lvl6pPr marL="2286044" indent="0">
              <a:buNone/>
              <a:defRPr sz="1400">
                <a:solidFill>
                  <a:schemeClr val="tx1">
                    <a:tint val="75000"/>
                  </a:schemeClr>
                </a:solidFill>
              </a:defRPr>
            </a:lvl6pPr>
            <a:lvl7pPr marL="2743252" indent="0">
              <a:buNone/>
              <a:defRPr sz="1400">
                <a:solidFill>
                  <a:schemeClr val="tx1">
                    <a:tint val="75000"/>
                  </a:schemeClr>
                </a:solidFill>
              </a:defRPr>
            </a:lvl7pPr>
            <a:lvl8pPr marL="3200461" indent="0">
              <a:buNone/>
              <a:defRPr sz="1400">
                <a:solidFill>
                  <a:schemeClr val="tx1">
                    <a:tint val="75000"/>
                  </a:schemeClr>
                </a:solidFill>
              </a:defRPr>
            </a:lvl8pPr>
            <a:lvl9pPr marL="365766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16680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Big Quot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a:p>
        </p:txBody>
      </p:sp>
      <p:grpSp>
        <p:nvGrpSpPr>
          <p:cNvPr id="9" name="Group 8"/>
          <p:cNvGrpSpPr/>
          <p:nvPr userDrawn="1"/>
        </p:nvGrpSpPr>
        <p:grpSpPr>
          <a:xfrm>
            <a:off x="1400835" y="-182880"/>
            <a:ext cx="10181565" cy="7229856"/>
            <a:chOff x="1050626" y="-137160"/>
            <a:chExt cx="7636174" cy="5422392"/>
          </a:xfrm>
        </p:grpSpPr>
        <p:cxnSp>
          <p:nvCxnSpPr>
            <p:cNvPr id="11" name="Straight Connector 10"/>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3" name="Text Placeholder 2"/>
          <p:cNvSpPr>
            <a:spLocks noGrp="1"/>
          </p:cNvSpPr>
          <p:nvPr>
            <p:ph type="body" sz="quarter" idx="12" hasCustomPrompt="1"/>
          </p:nvPr>
        </p:nvSpPr>
        <p:spPr>
          <a:xfrm>
            <a:off x="2133600" y="1341119"/>
            <a:ext cx="9448800" cy="4139932"/>
          </a:xfrm>
        </p:spPr>
        <p:txBody>
          <a:bodyPr anchor="ctr" anchorCtr="0"/>
          <a:lstStyle>
            <a:lvl1pPr marL="0" indent="0">
              <a:lnSpc>
                <a:spcPct val="90000"/>
              </a:lnSpc>
              <a:spcBef>
                <a:spcPts val="0"/>
              </a:spcBef>
              <a:buNone/>
              <a:defRPr sz="6400" b="0" i="0" spc="0" baseline="0">
                <a:solidFill>
                  <a:schemeClr val="accent2"/>
                </a:solidFill>
                <a:latin typeface="+mn-lt"/>
                <a:ea typeface="Arial" charset="0"/>
                <a:cs typeface="Arial" charset="0"/>
              </a:defRPr>
            </a:lvl1pPr>
            <a:lvl2pPr marL="306910" indent="-306910">
              <a:spcBef>
                <a:spcPts val="800"/>
              </a:spcBef>
              <a:defRPr b="0" i="0" baseline="0">
                <a:latin typeface="+mn-lt"/>
                <a:ea typeface="Arial" charset="0"/>
                <a:cs typeface="Arial" charset="0"/>
              </a:defRPr>
            </a:lvl2pPr>
            <a:lvl3pPr marL="306910" indent="0">
              <a:spcBef>
                <a:spcPts val="800"/>
              </a:spcBef>
              <a:buNone/>
              <a:defRPr/>
            </a:lvl3pPr>
            <a:lvl4pPr marL="914377" indent="-306910">
              <a:spcBef>
                <a:spcPts val="800"/>
              </a:spcBef>
              <a:defRPr/>
            </a:lvl4pPr>
            <a:lvl5pPr marL="1223403" indent="-309026">
              <a:spcBef>
                <a:spcPts val="800"/>
              </a:spcBef>
              <a:defRPr/>
            </a:lvl5pPr>
          </a:lstStyle>
          <a:p>
            <a:pPr lvl="0"/>
            <a:r>
              <a:rPr lang="en-US"/>
              <a:t>“Quote goes here.”</a:t>
            </a:r>
          </a:p>
          <a:p>
            <a:pPr lvl="1"/>
            <a:r>
              <a:rPr lang="en-US"/>
              <a:t>Attribution, if needed</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pic>
        <p:nvPicPr>
          <p:cNvPr id="18" name="Picture 17">
            <a:extLst>
              <a:ext uri="{FF2B5EF4-FFF2-40B4-BE49-F238E27FC236}">
                <a16:creationId xmlns:a16="http://schemas.microsoft.com/office/drawing/2014/main" id="{915E4D8C-596E-D644-8AA7-DBFA149284B2}"/>
              </a:ext>
            </a:extLst>
          </p:cNvPr>
          <p:cNvPicPr>
            <a:picLocks noChangeAspect="1"/>
          </p:cNvPicPr>
          <p:nvPr userDrawn="1"/>
        </p:nvPicPr>
        <p:blipFill>
          <a:blip r:embed="rId3"/>
          <a:stretch>
            <a:fillRect/>
          </a:stretch>
        </p:blipFill>
        <p:spPr>
          <a:xfrm>
            <a:off x="7201575" y="5963040"/>
            <a:ext cx="4739119" cy="886217"/>
          </a:xfrm>
          <a:prstGeom prst="rect">
            <a:avLst/>
          </a:prstGeom>
        </p:spPr>
      </p:pic>
    </p:spTree>
    <p:extLst>
      <p:ext uri="{BB962C8B-B14F-4D97-AF65-F5344CB8AC3E}">
        <p14:creationId xmlns:p14="http://schemas.microsoft.com/office/powerpoint/2010/main" val="36595745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41" name="Group 40"/>
          <p:cNvGrpSpPr/>
          <p:nvPr userDrawn="1"/>
        </p:nvGrpSpPr>
        <p:grpSpPr>
          <a:xfrm>
            <a:off x="-182880" y="-182880"/>
            <a:ext cx="12557760" cy="7229856"/>
            <a:chOff x="-137160" y="-137160"/>
            <a:chExt cx="9418320" cy="5422392"/>
          </a:xfrm>
        </p:grpSpPr>
        <p:cxnSp>
          <p:nvCxnSpPr>
            <p:cNvPr id="42" name="Straight Connector 41"/>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5" name="Title 1"/>
          <p:cNvSpPr>
            <a:spLocks noGrp="1"/>
          </p:cNvSpPr>
          <p:nvPr>
            <p:ph type="ctrTitle"/>
          </p:nvPr>
        </p:nvSpPr>
        <p:spPr bwMode="auto">
          <a:xfrm>
            <a:off x="2133600" y="4145280"/>
            <a:ext cx="9448800" cy="1219200"/>
          </a:xfrm>
        </p:spPr>
        <p:txBody>
          <a:bodyPr anchor="b" anchorCtr="0">
            <a:noAutofit/>
          </a:bodyPr>
          <a:lstStyle>
            <a:lvl1pPr>
              <a:defRPr sz="4267">
                <a:solidFill>
                  <a:schemeClr val="tx1"/>
                </a:solidFill>
              </a:defRPr>
            </a:lvl1pPr>
          </a:lstStyle>
          <a:p>
            <a:r>
              <a:rPr lang="en-US"/>
              <a:t>Click to edit Master title style</a:t>
            </a:r>
          </a:p>
        </p:txBody>
      </p:sp>
      <p:sp>
        <p:nvSpPr>
          <p:cNvPr id="56" name="Subtitle 2"/>
          <p:cNvSpPr>
            <a:spLocks noGrp="1"/>
          </p:cNvSpPr>
          <p:nvPr>
            <p:ph type="subTitle" idx="1"/>
          </p:nvPr>
        </p:nvSpPr>
        <p:spPr bwMode="auto">
          <a:xfrm>
            <a:off x="2133600" y="5486400"/>
            <a:ext cx="6705600" cy="975360"/>
          </a:xfrm>
        </p:spPr>
        <p:txBody>
          <a:bodyPr>
            <a:noAutofit/>
          </a:bodyPr>
          <a:lstStyle>
            <a:lvl1pPr marL="0" indent="0" algn="l">
              <a:lnSpc>
                <a:spcPct val="100000"/>
              </a:lnSpc>
              <a:spcBef>
                <a:spcPts val="0"/>
              </a:spcBef>
              <a:buNone/>
              <a:defRPr sz="1867" b="1" i="0" spc="0" baseline="0">
                <a:solidFill>
                  <a:schemeClr val="tx1"/>
                </a:solidFill>
                <a:latin typeface="+mn-lt"/>
                <a:ea typeface="Arial Regular" charset="0"/>
                <a:cs typeface="Arial Regular"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sp>
        <p:nvSpPr>
          <p:cNvPr id="16" name="Picture Placeholder 3"/>
          <p:cNvSpPr>
            <a:spLocks noGrp="1"/>
          </p:cNvSpPr>
          <p:nvPr>
            <p:ph type="pic" sz="quarter" idx="10" hasCustomPrompt="1"/>
          </p:nvPr>
        </p:nvSpPr>
        <p:spPr>
          <a:xfrm>
            <a:off x="700832" y="421541"/>
            <a:ext cx="10876800" cy="3513600"/>
          </a:xfrm>
          <a:solidFill>
            <a:srgbClr val="CCCCCC"/>
          </a:solidFill>
        </p:spPr>
        <p:txBody>
          <a:bodyPr tIns="0" anchor="ctr" anchorCtr="0">
            <a:normAutofit/>
          </a:bodyPr>
          <a:lstStyle>
            <a:lvl1pPr marL="1439297" marR="0" indent="0" algn="l" defTabSz="1219170" rtl="0" eaLnBrk="1" fontAlgn="auto" latinLnBrk="0" hangingPunct="1">
              <a:lnSpc>
                <a:spcPct val="100000"/>
              </a:lnSpc>
              <a:spcBef>
                <a:spcPts val="1600"/>
              </a:spcBef>
              <a:spcAft>
                <a:spcPts val="0"/>
              </a:spcAft>
              <a:buClrTx/>
              <a:buSzPct val="120000"/>
              <a:buFont typeface="Arial" pitchFamily="34" charset="0"/>
              <a:buNone/>
              <a:tabLst>
                <a:tab pos="5331751" algn="r"/>
                <a:tab pos="10972526" algn="r"/>
              </a:tabLst>
              <a:defRPr lang="en-US" sz="1267" smtClean="0">
                <a:effectLst/>
                <a:latin typeface="+mn-lt"/>
              </a:defRPr>
            </a:lvl1pPr>
          </a:lstStyle>
          <a:p>
            <a:r>
              <a:rPr lang="en-US"/>
              <a:t>This space is reserved for cropped images only sourced from Novartis Brand Lab at https://</a:t>
            </a:r>
            <a:r>
              <a:rPr lang="en-US" err="1"/>
              <a:t>www.novartisbrandlab.com</a:t>
            </a:r>
            <a:r>
              <a:rPr lang="en-US"/>
              <a:t>/resources/assets/5982</a:t>
            </a:r>
            <a:br>
              <a:rPr lang="en-US"/>
            </a:br>
            <a:r>
              <a:rPr lang="en-US"/>
              <a:t>Once you have chosen your image, select the asset for download from the drop-down menu.                                                            For this template, you would download the image cropped to fit the </a:t>
            </a:r>
            <a:r>
              <a:rPr lang="en-US">
                <a:solidFill>
                  <a:srgbClr val="000000"/>
                </a:solidFill>
                <a:effectLst/>
                <a:latin typeface="Arial" charset="0"/>
              </a:rPr>
              <a:t>PPT Presentation Wide Screen 16:9 template</a:t>
            </a:r>
            <a:r>
              <a:rPr lang="en-US"/>
              <a:t>.</a:t>
            </a:r>
            <a:br>
              <a:rPr lang="en-US"/>
            </a:br>
            <a:r>
              <a:rPr lang="en-US"/>
              <a:t>Illustrations, graphics or icons are not allowed. Photography must follow our </a:t>
            </a:r>
            <a:r>
              <a:rPr lang="en-US" err="1"/>
              <a:t>monocolor</a:t>
            </a:r>
            <a:r>
              <a:rPr lang="en-US"/>
              <a:t> rule.                                                                 That means for this template in Novartis Blue </a:t>
            </a:r>
            <a:r>
              <a:rPr lang="en-US" err="1"/>
              <a:t>monocolor</a:t>
            </a:r>
            <a:r>
              <a:rPr lang="en-US"/>
              <a:t> theme, choose an image with a pop of Novartis Blue color.</a:t>
            </a:r>
          </a:p>
        </p:txBody>
      </p:sp>
      <p:pic>
        <p:nvPicPr>
          <p:cNvPr id="17" name="Picture 16">
            <a:extLst>
              <a:ext uri="{FF2B5EF4-FFF2-40B4-BE49-F238E27FC236}">
                <a16:creationId xmlns:a16="http://schemas.microsoft.com/office/drawing/2014/main" id="{DEE6C8E6-00B0-984D-96B9-60F58388E240}"/>
              </a:ext>
            </a:extLst>
          </p:cNvPr>
          <p:cNvPicPr>
            <a:picLocks noChangeAspect="1"/>
          </p:cNvPicPr>
          <p:nvPr userDrawn="1"/>
        </p:nvPicPr>
        <p:blipFill>
          <a:blip r:embed="rId3"/>
          <a:stretch>
            <a:fillRect/>
          </a:stretch>
        </p:blipFill>
        <p:spPr>
          <a:xfrm>
            <a:off x="7201575" y="5963040"/>
            <a:ext cx="4739119" cy="886217"/>
          </a:xfrm>
          <a:prstGeom prst="rect">
            <a:avLst/>
          </a:prstGeom>
        </p:spPr>
      </p:pic>
    </p:spTree>
    <p:extLst>
      <p:ext uri="{BB962C8B-B14F-4D97-AF65-F5344CB8AC3E}">
        <p14:creationId xmlns:p14="http://schemas.microsoft.com/office/powerpoint/2010/main" val="41037080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grpSp>
        <p:nvGrpSpPr>
          <p:cNvPr id="14" name="Group 13"/>
          <p:cNvGrpSpPr/>
          <p:nvPr userDrawn="1"/>
        </p:nvGrpSpPr>
        <p:grpSpPr>
          <a:xfrm>
            <a:off x="1400835" y="-182880"/>
            <a:ext cx="10181565" cy="7229856"/>
            <a:chOff x="1050626" y="-137160"/>
            <a:chExt cx="7636174" cy="5422392"/>
          </a:xfrm>
        </p:grpSpPr>
        <p:cxnSp>
          <p:nvCxnSpPr>
            <p:cNvPr id="15" name="Straight Connector 14"/>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8" name="Title 1"/>
          <p:cNvSpPr>
            <a:spLocks noGrp="1"/>
          </p:cNvSpPr>
          <p:nvPr>
            <p:ph type="ctrTitle"/>
          </p:nvPr>
        </p:nvSpPr>
        <p:spPr bwMode="auto">
          <a:xfrm>
            <a:off x="2133600" y="1950721"/>
            <a:ext cx="9448800" cy="2802913"/>
          </a:xfrm>
        </p:spPr>
        <p:txBody>
          <a:bodyPr anchor="b" anchorCtr="0">
            <a:noAutofit/>
          </a:bodyPr>
          <a:lstStyle>
            <a:lvl1pPr>
              <a:defRPr sz="4267" baseline="0"/>
            </a:lvl1pPr>
          </a:lstStyle>
          <a:p>
            <a:r>
              <a:rPr lang="en-US"/>
              <a:t>Click to edit Master title style</a:t>
            </a:r>
          </a:p>
        </p:txBody>
      </p:sp>
      <p:sp>
        <p:nvSpPr>
          <p:cNvPr id="19" name="Subtitle 2"/>
          <p:cNvSpPr>
            <a:spLocks noGrp="1"/>
          </p:cNvSpPr>
          <p:nvPr>
            <p:ph type="subTitle" idx="1"/>
          </p:nvPr>
        </p:nvSpPr>
        <p:spPr bwMode="auto">
          <a:xfrm>
            <a:off x="2133600" y="4876800"/>
            <a:ext cx="9448800" cy="1097280"/>
          </a:xfrm>
        </p:spPr>
        <p:txBody>
          <a:bodyPr>
            <a:noAutofit/>
          </a:bodyPr>
          <a:lstStyle>
            <a:lvl1pPr marL="0" indent="0" algn="l">
              <a:lnSpc>
                <a:spcPct val="100000"/>
              </a:lnSpc>
              <a:spcBef>
                <a:spcPts val="0"/>
              </a:spcBef>
              <a:buNone/>
              <a:defRPr sz="1867" b="1" i="0" baseline="0">
                <a:solidFill>
                  <a:srgbClr val="000000"/>
                </a:solidFill>
                <a:latin typeface="+mn-lt"/>
                <a:ea typeface="Arial Regular" charset="0"/>
                <a:cs typeface="Arial Regular"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pic>
        <p:nvPicPr>
          <p:cNvPr id="17" name="Picture 16">
            <a:extLst>
              <a:ext uri="{FF2B5EF4-FFF2-40B4-BE49-F238E27FC236}">
                <a16:creationId xmlns:a16="http://schemas.microsoft.com/office/drawing/2014/main" id="{03B6A24D-6BB8-474F-8F69-48CC49652DC9}"/>
              </a:ext>
            </a:extLst>
          </p:cNvPr>
          <p:cNvPicPr>
            <a:picLocks noChangeAspect="1"/>
          </p:cNvPicPr>
          <p:nvPr userDrawn="1"/>
        </p:nvPicPr>
        <p:blipFill>
          <a:blip r:embed="rId3"/>
          <a:stretch>
            <a:fillRect/>
          </a:stretch>
        </p:blipFill>
        <p:spPr>
          <a:xfrm>
            <a:off x="7201575" y="5963040"/>
            <a:ext cx="4739119" cy="886217"/>
          </a:xfrm>
          <a:prstGeom prst="rect">
            <a:avLst/>
          </a:prstGeom>
        </p:spPr>
      </p:pic>
    </p:spTree>
    <p:extLst>
      <p:ext uri="{BB962C8B-B14F-4D97-AF65-F5344CB8AC3E}">
        <p14:creationId xmlns:p14="http://schemas.microsoft.com/office/powerpoint/2010/main" val="12320029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47547CF9-5B10-D24F-A8D7-45A9778164F7}" type="slidenum">
              <a:rPr lang="uk-UA" smtClean="0"/>
              <a:pPr/>
              <a:t>‹#›</a:t>
            </a:fld>
            <a:endParaRPr lang="uk-UA"/>
          </a:p>
        </p:txBody>
      </p:sp>
      <p:sp>
        <p:nvSpPr>
          <p:cNvPr id="5" name="Footer Placeholder 1">
            <a:extLst>
              <a:ext uri="{FF2B5EF4-FFF2-40B4-BE49-F238E27FC236}">
                <a16:creationId xmlns:a16="http://schemas.microsoft.com/office/drawing/2014/main" id="{A6BAF8AD-FC67-E647-8B9A-0CEB5C347C0F}"/>
              </a:ext>
            </a:extLst>
          </p:cNvPr>
          <p:cNvSpPr>
            <a:spLocks noGrp="1"/>
          </p:cNvSpPr>
          <p:nvPr>
            <p:ph type="ftr" sz="quarter" idx="10"/>
          </p:nvPr>
        </p:nvSpPr>
        <p:spPr>
          <a:xfrm>
            <a:off x="917363" y="6375400"/>
            <a:ext cx="5056717" cy="304800"/>
          </a:xfrm>
          <a:prstGeom prst="rect">
            <a:avLst/>
          </a:prstGeom>
        </p:spPr>
        <p:txBody>
          <a:bodyPr/>
          <a:lstStyle/>
          <a:p>
            <a:r>
              <a:rPr lang="en-US"/>
              <a:t>Business Use Only</a:t>
            </a:r>
          </a:p>
        </p:txBody>
      </p:sp>
    </p:spTree>
    <p:extLst>
      <p:ext uri="{BB962C8B-B14F-4D97-AF65-F5344CB8AC3E}">
        <p14:creationId xmlns:p14="http://schemas.microsoft.com/office/powerpoint/2010/main" val="39406236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47547CF9-5B10-D24F-A8D7-45A9778164F7}" type="slidenum">
              <a:rPr lang="uk-UA" smtClean="0"/>
              <a:pPr/>
              <a:t>‹#›</a:t>
            </a:fld>
            <a:endParaRPr lang="uk-UA"/>
          </a:p>
        </p:txBody>
      </p:sp>
      <p:sp>
        <p:nvSpPr>
          <p:cNvPr id="4" name="Footer Placeholder 1">
            <a:extLst>
              <a:ext uri="{FF2B5EF4-FFF2-40B4-BE49-F238E27FC236}">
                <a16:creationId xmlns:a16="http://schemas.microsoft.com/office/drawing/2014/main" id="{BBC6CC20-B8B8-9942-BAFC-E30AA027F0FC}"/>
              </a:ext>
            </a:extLst>
          </p:cNvPr>
          <p:cNvSpPr>
            <a:spLocks noGrp="1"/>
          </p:cNvSpPr>
          <p:nvPr>
            <p:ph type="ftr" sz="quarter" idx="10"/>
          </p:nvPr>
        </p:nvSpPr>
        <p:spPr>
          <a:xfrm>
            <a:off x="917363" y="6375400"/>
            <a:ext cx="5056717" cy="304800"/>
          </a:xfrm>
          <a:prstGeom prst="rect">
            <a:avLst/>
          </a:prstGeom>
        </p:spPr>
        <p:txBody>
          <a:bodyPr/>
          <a:lstStyle/>
          <a:p>
            <a:r>
              <a:rPr lang="en-US"/>
              <a:t>Business Use Only</a:t>
            </a:r>
          </a:p>
        </p:txBody>
      </p:sp>
    </p:spTree>
    <p:extLst>
      <p:ext uri="{BB962C8B-B14F-4D97-AF65-F5344CB8AC3E}">
        <p14:creationId xmlns:p14="http://schemas.microsoft.com/office/powerpoint/2010/main" val="1534077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9" name="Title 1"/>
          <p:cNvSpPr txBox="1">
            <a:spLocks/>
          </p:cNvSpPr>
          <p:nvPr userDrawn="1"/>
        </p:nvSpPr>
        <p:spPr>
          <a:xfrm>
            <a:off x="2133600" y="4145280"/>
            <a:ext cx="9448800" cy="121997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4267" b="1" i="0" spc="-133">
                <a:latin typeface="+mj-lt"/>
                <a:ea typeface="Arial Black" charset="0"/>
                <a:cs typeface="Arial Black" charset="0"/>
              </a:rPr>
              <a:t>Thank</a:t>
            </a:r>
            <a:r>
              <a:rPr lang="en-US" sz="4267" b="1" i="0" spc="-133" baseline="0">
                <a:latin typeface="+mj-lt"/>
                <a:ea typeface="Arial Black" charset="0"/>
                <a:cs typeface="Arial Black" charset="0"/>
              </a:rPr>
              <a:t> you</a:t>
            </a:r>
            <a:endParaRPr lang="en-US" sz="4267" b="1" i="0" spc="-133">
              <a:latin typeface="+mj-lt"/>
              <a:ea typeface="Arial Black" charset="0"/>
              <a:cs typeface="Arial Black" charset="0"/>
            </a:endParaRPr>
          </a:p>
        </p:txBody>
      </p:sp>
      <p:grpSp>
        <p:nvGrpSpPr>
          <p:cNvPr id="37" name="Group 36"/>
          <p:cNvGrpSpPr/>
          <p:nvPr userDrawn="1"/>
        </p:nvGrpSpPr>
        <p:grpSpPr>
          <a:xfrm>
            <a:off x="-182880" y="-182880"/>
            <a:ext cx="12557760" cy="7229856"/>
            <a:chOff x="-137160" y="-137160"/>
            <a:chExt cx="9418320" cy="5422392"/>
          </a:xfrm>
        </p:grpSpPr>
        <p:cxnSp>
          <p:nvCxnSpPr>
            <p:cNvPr id="38" name="Straight Connector 3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sp>
        <p:nvSpPr>
          <p:cNvPr id="15" name="Picture Placeholder 3"/>
          <p:cNvSpPr>
            <a:spLocks noGrp="1"/>
          </p:cNvSpPr>
          <p:nvPr>
            <p:ph type="pic" sz="quarter" idx="10" hasCustomPrompt="1"/>
          </p:nvPr>
        </p:nvSpPr>
        <p:spPr>
          <a:xfrm>
            <a:off x="700832" y="421541"/>
            <a:ext cx="10876800" cy="3513600"/>
          </a:xfrm>
          <a:solidFill>
            <a:srgbClr val="CCCCCC"/>
          </a:solidFill>
        </p:spPr>
        <p:txBody>
          <a:bodyPr tIns="0" anchor="ctr" anchorCtr="0">
            <a:normAutofit/>
          </a:bodyPr>
          <a:lstStyle>
            <a:lvl1pPr marL="1439297" marR="0" indent="0" algn="l" defTabSz="1219170" rtl="0" eaLnBrk="1" fontAlgn="auto" latinLnBrk="0" hangingPunct="1">
              <a:lnSpc>
                <a:spcPct val="100000"/>
              </a:lnSpc>
              <a:spcBef>
                <a:spcPts val="1600"/>
              </a:spcBef>
              <a:spcAft>
                <a:spcPts val="0"/>
              </a:spcAft>
              <a:buClrTx/>
              <a:buSzPct val="120000"/>
              <a:buFont typeface="Arial" pitchFamily="34" charset="0"/>
              <a:buNone/>
              <a:tabLst>
                <a:tab pos="5331751" algn="r"/>
                <a:tab pos="10972526" algn="r"/>
              </a:tabLst>
              <a:defRPr lang="en-US" sz="1267" smtClean="0">
                <a:effectLst/>
                <a:latin typeface="+mn-lt"/>
              </a:defRPr>
            </a:lvl1pPr>
          </a:lstStyle>
          <a:p>
            <a:r>
              <a:rPr lang="en-US"/>
              <a:t>This space is reserved for cropped images only sourced from Novartis Brand Lab at https://</a:t>
            </a:r>
            <a:r>
              <a:rPr lang="en-US" err="1"/>
              <a:t>www.novartisbrandlab.com</a:t>
            </a:r>
            <a:r>
              <a:rPr lang="en-US"/>
              <a:t>/resources/assets/5982</a:t>
            </a:r>
            <a:br>
              <a:rPr lang="en-US"/>
            </a:br>
            <a:r>
              <a:rPr lang="en-US"/>
              <a:t>Once you have chosen your image, select the asset for download from the drop-down menu.                                                            For this template, you would download the image cropped to fit the </a:t>
            </a:r>
            <a:r>
              <a:rPr lang="en-US">
                <a:solidFill>
                  <a:srgbClr val="000000"/>
                </a:solidFill>
                <a:effectLst/>
                <a:latin typeface="Arial" charset="0"/>
              </a:rPr>
              <a:t>PPT Presentation Wide Screen 16:9 template</a:t>
            </a:r>
            <a:r>
              <a:rPr lang="en-US"/>
              <a:t>.</a:t>
            </a:r>
            <a:br>
              <a:rPr lang="en-US"/>
            </a:br>
            <a:r>
              <a:rPr lang="en-US"/>
              <a:t>Illustrations, graphics or icons are not allowed. Photography must follow our </a:t>
            </a:r>
            <a:r>
              <a:rPr lang="en-US" err="1"/>
              <a:t>monocolor</a:t>
            </a:r>
            <a:r>
              <a:rPr lang="en-US"/>
              <a:t> rule.                                                                 That means for this template in Novartis Blue </a:t>
            </a:r>
            <a:r>
              <a:rPr lang="en-US" err="1"/>
              <a:t>monocolor</a:t>
            </a:r>
            <a:r>
              <a:rPr lang="en-US"/>
              <a:t> theme, choose an image with a pop of Novartis Blue color.</a:t>
            </a:r>
          </a:p>
        </p:txBody>
      </p:sp>
      <p:pic>
        <p:nvPicPr>
          <p:cNvPr id="16" name="Picture 15">
            <a:extLst>
              <a:ext uri="{FF2B5EF4-FFF2-40B4-BE49-F238E27FC236}">
                <a16:creationId xmlns:a16="http://schemas.microsoft.com/office/drawing/2014/main" id="{5933F970-4F3C-A744-9D6D-B0FDBD44815C}"/>
              </a:ext>
            </a:extLst>
          </p:cNvPr>
          <p:cNvPicPr>
            <a:picLocks noChangeAspect="1"/>
          </p:cNvPicPr>
          <p:nvPr userDrawn="1"/>
        </p:nvPicPr>
        <p:blipFill>
          <a:blip r:embed="rId3"/>
          <a:stretch>
            <a:fillRect/>
          </a:stretch>
        </p:blipFill>
        <p:spPr>
          <a:xfrm>
            <a:off x="7201575" y="5963040"/>
            <a:ext cx="4739119" cy="886217"/>
          </a:xfrm>
          <a:prstGeom prst="rect">
            <a:avLst/>
          </a:prstGeom>
        </p:spPr>
      </p:pic>
    </p:spTree>
    <p:extLst>
      <p:ext uri="{BB962C8B-B14F-4D97-AF65-F5344CB8AC3E}">
        <p14:creationId xmlns:p14="http://schemas.microsoft.com/office/powerpoint/2010/main" val="31049762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grpSp>
        <p:nvGrpSpPr>
          <p:cNvPr id="13" name="Group 12"/>
          <p:cNvGrpSpPr/>
          <p:nvPr userDrawn="1"/>
        </p:nvGrpSpPr>
        <p:grpSpPr>
          <a:xfrm>
            <a:off x="1400835" y="-182880"/>
            <a:ext cx="10181565" cy="7229856"/>
            <a:chOff x="1050626" y="-137160"/>
            <a:chExt cx="7636174" cy="5422392"/>
          </a:xfrm>
        </p:grpSpPr>
        <p:cxnSp>
          <p:nvCxnSpPr>
            <p:cNvPr id="14" name="Straight Connector 13"/>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6" name="Title 1"/>
          <p:cNvSpPr txBox="1">
            <a:spLocks/>
          </p:cNvSpPr>
          <p:nvPr userDrawn="1"/>
        </p:nvSpPr>
        <p:spPr>
          <a:xfrm>
            <a:off x="2133600" y="1950720"/>
            <a:ext cx="9448800" cy="280416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4267" b="1" i="0" spc="-133">
                <a:latin typeface="+mj-lt"/>
                <a:ea typeface="Arial Black" charset="0"/>
                <a:cs typeface="Arial Black" charset="0"/>
              </a:rPr>
              <a:t>Thank</a:t>
            </a:r>
            <a:r>
              <a:rPr lang="en-US" sz="4267" b="1" i="0" spc="-133" baseline="0">
                <a:latin typeface="+mj-lt"/>
                <a:ea typeface="Arial Black" charset="0"/>
                <a:cs typeface="Arial Black" charset="0"/>
              </a:rPr>
              <a:t> you</a:t>
            </a:r>
            <a:endParaRPr lang="en-US" sz="4267" b="1" i="0" spc="-133">
              <a:latin typeface="+mj-lt"/>
              <a:ea typeface="Arial Black" charset="0"/>
              <a:cs typeface="Arial Black"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pic>
        <p:nvPicPr>
          <p:cNvPr id="17" name="Picture 16">
            <a:extLst>
              <a:ext uri="{FF2B5EF4-FFF2-40B4-BE49-F238E27FC236}">
                <a16:creationId xmlns:a16="http://schemas.microsoft.com/office/drawing/2014/main" id="{2DA1FF81-AC4A-5744-B23B-E24980FE4C60}"/>
              </a:ext>
            </a:extLst>
          </p:cNvPr>
          <p:cNvPicPr>
            <a:picLocks noChangeAspect="1"/>
          </p:cNvPicPr>
          <p:nvPr userDrawn="1"/>
        </p:nvPicPr>
        <p:blipFill>
          <a:blip r:embed="rId3"/>
          <a:stretch>
            <a:fillRect/>
          </a:stretch>
        </p:blipFill>
        <p:spPr>
          <a:xfrm>
            <a:off x="7201575" y="5963040"/>
            <a:ext cx="4739119" cy="886217"/>
          </a:xfrm>
          <a:prstGeom prst="rect">
            <a:avLst/>
          </a:prstGeom>
        </p:spPr>
      </p:pic>
    </p:spTree>
    <p:extLst>
      <p:ext uri="{BB962C8B-B14F-4D97-AF65-F5344CB8AC3E}">
        <p14:creationId xmlns:p14="http://schemas.microsoft.com/office/powerpoint/2010/main" val="11907112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itle + Text">
    <p:spTree>
      <p:nvGrpSpPr>
        <p:cNvPr id="1" name=""/>
        <p:cNvGrpSpPr/>
        <p:nvPr/>
      </p:nvGrpSpPr>
      <p:grpSpPr>
        <a:xfrm>
          <a:off x="0" y="0"/>
          <a:ext cx="0" cy="0"/>
          <a:chOff x="0" y="0"/>
          <a:chExt cx="0" cy="0"/>
        </a:xfrm>
      </p:grpSpPr>
      <p:sp>
        <p:nvSpPr>
          <p:cNvPr id="9" name="Text Placeholder 9"/>
          <p:cNvSpPr>
            <a:spLocks noGrp="1"/>
          </p:cNvSpPr>
          <p:nvPr>
            <p:ph type="body" sz="quarter" idx="15" hasCustomPrompt="1"/>
          </p:nvPr>
        </p:nvSpPr>
        <p:spPr bwMode="gray">
          <a:xfrm>
            <a:off x="621792" y="1081787"/>
            <a:ext cx="11155680" cy="396947"/>
          </a:xfrm>
          <a:prstGeom prst="rect">
            <a:avLst/>
          </a:prstGeom>
          <a:noFill/>
        </p:spPr>
        <p:txBody>
          <a:bodyPr wrap="square" lIns="0" tIns="0" rIns="0" bIns="0" rtlCol="0">
            <a:noAutofit/>
          </a:bodyPr>
          <a:lstStyle>
            <a:lvl1pPr marL="0" indent="0" algn="l" rtl="0" fontAlgn="base">
              <a:lnSpc>
                <a:spcPct val="90000"/>
              </a:lnSpc>
              <a:spcBef>
                <a:spcPct val="0"/>
              </a:spcBef>
              <a:spcAft>
                <a:spcPct val="0"/>
              </a:spcAft>
              <a:buNone/>
              <a:defRPr lang="en-US" sz="1500" b="0" kern="1200" smtClean="0">
                <a:solidFill>
                  <a:srgbClr val="3E667E"/>
                </a:solidFill>
                <a:latin typeface="+mj-lt"/>
                <a:ea typeface="+mn-ea"/>
                <a:cs typeface="+mn-cs"/>
              </a:defRPr>
            </a:lvl1pPr>
            <a:lvl2pPr algn="l" rtl="0" fontAlgn="base">
              <a:lnSpc>
                <a:spcPct val="90000"/>
              </a:lnSpc>
              <a:spcBef>
                <a:spcPct val="0"/>
              </a:spcBef>
              <a:spcAft>
                <a:spcPct val="0"/>
              </a:spcAft>
              <a:defRPr lang="en-US" sz="21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3" name="Title 2"/>
          <p:cNvSpPr>
            <a:spLocks noGrp="1"/>
          </p:cNvSpPr>
          <p:nvPr>
            <p:ph type="title"/>
          </p:nvPr>
        </p:nvSpPr>
        <p:spPr>
          <a:xfrm>
            <a:off x="621793" y="182880"/>
            <a:ext cx="11155680" cy="841248"/>
          </a:xfrm>
        </p:spPr>
        <p:txBody>
          <a:bodyPr/>
          <a:lstStyle/>
          <a:p>
            <a:r>
              <a:rPr lang="en-US"/>
              <a:t>Click to edit Master title style</a:t>
            </a:r>
          </a:p>
        </p:txBody>
      </p:sp>
      <p:sp>
        <p:nvSpPr>
          <p:cNvPr id="14" name="Text Placeholder 12"/>
          <p:cNvSpPr>
            <a:spLocks noGrp="1"/>
          </p:cNvSpPr>
          <p:nvPr>
            <p:ph type="body" sz="quarter" idx="16" hasCustomPrompt="1"/>
          </p:nvPr>
        </p:nvSpPr>
        <p:spPr>
          <a:xfrm>
            <a:off x="641684" y="6196269"/>
            <a:ext cx="9022080" cy="185555"/>
          </a:xfrm>
          <a:prstGeom prst="rect">
            <a:avLst/>
          </a:prstGeom>
        </p:spPr>
        <p:txBody>
          <a:bodyPr lIns="0" tIns="0" rIns="0" bIns="0" anchor="b" anchorCtr="0"/>
          <a:lstStyle>
            <a:lvl1pPr marL="0" indent="0">
              <a:spcBef>
                <a:spcPts val="573"/>
              </a:spcBef>
              <a:buNone/>
              <a:defRPr sz="1000">
                <a:solidFill>
                  <a:schemeClr val="tx2"/>
                </a:solidFill>
                <a:latin typeface="+mn-lt"/>
                <a:cs typeface="Arial" pitchFamily="34" charset="0"/>
              </a:defRPr>
            </a:lvl1pPr>
          </a:lstStyle>
          <a:p>
            <a:pPr lvl="0"/>
            <a:r>
              <a:rPr lang="en-US"/>
              <a:t>Click to edit source</a:t>
            </a:r>
          </a:p>
        </p:txBody>
      </p:sp>
      <p:sp>
        <p:nvSpPr>
          <p:cNvPr id="12" name="Content Placeholder 11"/>
          <p:cNvSpPr>
            <a:spLocks noGrp="1"/>
          </p:cNvSpPr>
          <p:nvPr>
            <p:ph sz="quarter" idx="17"/>
          </p:nvPr>
        </p:nvSpPr>
        <p:spPr>
          <a:xfrm>
            <a:off x="621795" y="1517904"/>
            <a:ext cx="11143488" cy="4626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4"/>
          </p:nvPr>
        </p:nvSpPr>
        <p:spPr>
          <a:xfrm>
            <a:off x="5846129" y="6466368"/>
            <a:ext cx="450979" cy="153888"/>
          </a:xfrm>
          <a:prstGeom prst="rect">
            <a:avLst/>
          </a:prstGeom>
        </p:spPr>
        <p:txBody>
          <a:bodyPr vert="horz" wrap="none" lIns="0" tIns="0" rIns="0" bIns="0" rtlCol="0" anchor="b" anchorCtr="1">
            <a:spAutoFit/>
          </a:bodyPr>
          <a:lstStyle>
            <a:lvl1pPr marL="0" algn="ctr" defTabSz="872649" rtl="0" eaLnBrk="1" latinLnBrk="0" hangingPunct="1">
              <a:defRPr lang="en-US" sz="1000" kern="1200" smtClean="0">
                <a:solidFill>
                  <a:srgbClr val="627B76"/>
                </a:solidFill>
                <a:latin typeface="+mn-lt"/>
                <a:ea typeface="+mn-ea"/>
                <a:cs typeface="+mn-cs"/>
              </a:defRPr>
            </a:lvl1pPr>
          </a:lstStyle>
          <a:p>
            <a:r>
              <a:t> − </a:t>
            </a:r>
            <a:fld id="{0CE57350-95AB-4D89-8E83-1EFC88F24CB9}" type="slidenum">
              <a:rPr/>
              <a:pPr/>
              <a:t>‹#›</a:t>
            </a:fld>
            <a:r>
              <a:t> − </a:t>
            </a:r>
          </a:p>
        </p:txBody>
      </p:sp>
    </p:spTree>
    <p:extLst>
      <p:ext uri="{BB962C8B-B14F-4D97-AF65-F5344CB8AC3E}">
        <p14:creationId xmlns:p14="http://schemas.microsoft.com/office/powerpoint/2010/main" val="29706731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7" name="Content Placeholder 2"/>
          <p:cNvSpPr>
            <a:spLocks noGrp="1"/>
          </p:cNvSpPr>
          <p:nvPr>
            <p:ph idx="1"/>
          </p:nvPr>
        </p:nvSpPr>
        <p:spPr>
          <a:xfrm>
            <a:off x="431801" y="1268413"/>
            <a:ext cx="11760200" cy="50403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0" name="TextBox 9">
            <a:extLst>
              <a:ext uri="{FF2B5EF4-FFF2-40B4-BE49-F238E27FC236}">
                <a16:creationId xmlns:a16="http://schemas.microsoft.com/office/drawing/2014/main" id="{681B81FF-9185-BE46-A84F-E313131EFBB0}"/>
              </a:ext>
            </a:extLst>
          </p:cNvPr>
          <p:cNvSpPr txBox="1"/>
          <p:nvPr userDrawn="1"/>
        </p:nvSpPr>
        <p:spPr>
          <a:xfrm>
            <a:off x="11351964" y="6285717"/>
            <a:ext cx="292610" cy="223154"/>
          </a:xfrm>
          <a:prstGeom prst="rect">
            <a:avLst/>
          </a:prstGeom>
          <a:noFill/>
        </p:spPr>
        <p:txBody>
          <a:bodyPr wrap="none" lIns="66309" tIns="33155" rIns="66309" bIns="33155">
            <a:spAutoFit/>
          </a:bodyPr>
          <a:lstStyle/>
          <a:p>
            <a:pPr algn="ctr" defTabSz="884063" fontAlgn="auto">
              <a:spcBef>
                <a:spcPts val="0"/>
              </a:spcBef>
              <a:spcAft>
                <a:spcPts val="0"/>
              </a:spcAft>
              <a:defRPr/>
            </a:pPr>
            <a:fld id="{6DBA2FE5-9311-214B-A83C-B8B37B331E4D}" type="slidenum">
              <a:rPr lang="id-ID" sz="1015" b="1">
                <a:solidFill>
                  <a:schemeClr val="bg1"/>
                </a:solidFill>
                <a:latin typeface="+mn-lt"/>
                <a:ea typeface="+mn-ea"/>
                <a:cs typeface="Raleway Light"/>
              </a:rPr>
              <a:pPr algn="ctr" defTabSz="884063" fontAlgn="auto">
                <a:spcBef>
                  <a:spcPts val="0"/>
                </a:spcBef>
                <a:spcAft>
                  <a:spcPts val="0"/>
                </a:spcAft>
                <a:defRPr/>
              </a:pPr>
              <a:t>‹#›</a:t>
            </a:fld>
            <a:endParaRPr lang="id-ID" sz="1015">
              <a:solidFill>
                <a:schemeClr val="bg1"/>
              </a:solidFill>
              <a:latin typeface="+mn-lt"/>
              <a:ea typeface="+mn-ea"/>
              <a:cs typeface="Raleway Light"/>
            </a:endParaRPr>
          </a:p>
        </p:txBody>
      </p:sp>
      <p:sp>
        <p:nvSpPr>
          <p:cNvPr id="11" name="TextBox 15">
            <a:extLst>
              <a:ext uri="{FF2B5EF4-FFF2-40B4-BE49-F238E27FC236}">
                <a16:creationId xmlns:a16="http://schemas.microsoft.com/office/drawing/2014/main" id="{3138AF29-7B0F-0147-B55D-F1F4CA2B5393}"/>
              </a:ext>
            </a:extLst>
          </p:cNvPr>
          <p:cNvSpPr txBox="1">
            <a:spLocks noChangeArrowheads="1"/>
          </p:cNvSpPr>
          <p:nvPr userDrawn="1"/>
        </p:nvSpPr>
        <p:spPr bwMode="auto">
          <a:xfrm>
            <a:off x="9359903" y="6365876"/>
            <a:ext cx="1630892" cy="20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212" tIns="22107" rIns="44212" bIns="22107">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884063" eaLnBrk="1" fontAlgn="auto" hangingPunct="1">
              <a:spcBef>
                <a:spcPts val="0"/>
              </a:spcBef>
              <a:spcAft>
                <a:spcPts val="0"/>
              </a:spcAft>
              <a:defRPr/>
            </a:pPr>
            <a:r>
              <a:rPr lang="en-GB" sz="1571" b="1" baseline="30000" err="1">
                <a:solidFill>
                  <a:srgbClr val="006B74"/>
                </a:solidFill>
                <a:latin typeface="+mn-lt"/>
                <a:cs typeface="AgfaRotisSansSerif-Bold" charset="0"/>
              </a:rPr>
              <a:t>www.efpia.eu</a:t>
            </a:r>
            <a:endParaRPr lang="en-GB" sz="1571" b="1" baseline="30000">
              <a:solidFill>
                <a:srgbClr val="5A5A59"/>
              </a:solidFill>
              <a:latin typeface="+mn-lt"/>
              <a:cs typeface="AgfaRotisSansSerif-Bold" charset="0"/>
            </a:endParaRPr>
          </a:p>
        </p:txBody>
      </p:sp>
    </p:spTree>
    <p:extLst>
      <p:ext uri="{BB962C8B-B14F-4D97-AF65-F5344CB8AC3E}">
        <p14:creationId xmlns:p14="http://schemas.microsoft.com/office/powerpoint/2010/main" val="3041703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8DE077-32B1-4FEB-8C0E-A82B694D2315}" type="datetimeFigureOut">
              <a:rPr lang="en-US" smtClean="0">
                <a:solidFill>
                  <a:prstClr val="black">
                    <a:tint val="75000"/>
                  </a:prstClr>
                </a:solidFill>
              </a:rPr>
              <a:pPr/>
              <a:t>12/7/23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481005-C26E-45E8-B54F-AC07ED3F1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340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50"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800" y="609601"/>
            <a:ext cx="692670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8DE077-32B1-4FEB-8C0E-A82B694D2315}" type="datetimeFigureOut">
              <a:rPr lang="en-US" smtClean="0">
                <a:solidFill>
                  <a:prstClr val="black">
                    <a:tint val="75000"/>
                  </a:prstClr>
                </a:solidFill>
              </a:rPr>
              <a:pPr/>
              <a:t>12/7/23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481005-C26E-45E8-B54F-AC07ED3F1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18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667" y="305999"/>
            <a:ext cx="11091373" cy="802800"/>
          </a:xfrm>
          <a:prstGeom prst="rect">
            <a:avLst/>
          </a:prstGeom>
        </p:spPr>
        <p:txBody>
          <a:bodyPr tIns="125733" anchor="t" anchorCtr="0"/>
          <a:lstStyle>
            <a:lvl1pPr>
              <a:lnSpc>
                <a:spcPct val="75000"/>
              </a:lnSpc>
              <a:defRPr>
                <a:solidFill>
                  <a:schemeClr val="accent4"/>
                </a:solidFill>
              </a:defRPr>
            </a:lvl1pPr>
          </a:lstStyle>
          <a:p>
            <a:r>
              <a:rPr lang="en-US" noProof="0" dirty="0"/>
              <a:t>Title</a:t>
            </a:r>
          </a:p>
        </p:txBody>
      </p:sp>
      <p:sp>
        <p:nvSpPr>
          <p:cNvPr id="7" name="Footer Placeholder 4"/>
          <p:cNvSpPr>
            <a:spLocks noGrp="1"/>
          </p:cNvSpPr>
          <p:nvPr>
            <p:ph type="ftr" sz="quarter" idx="3"/>
          </p:nvPr>
        </p:nvSpPr>
        <p:spPr>
          <a:xfrm>
            <a:off x="916331" y="6403150"/>
            <a:ext cx="8636000" cy="250825"/>
          </a:xfrm>
          <a:prstGeom prst="rect">
            <a:avLst/>
          </a:prstGeom>
        </p:spPr>
        <p:txBody>
          <a:bodyPr lIns="91243" tIns="45618" rIns="91243" bIns="45618"/>
          <a:lstStyle>
            <a:lvl1pPr>
              <a:defRPr sz="900" baseline="0">
                <a:solidFill>
                  <a:srgbClr val="7F7F7F"/>
                </a:solidFill>
              </a:defRPr>
            </a:lvl1pPr>
          </a:lstStyle>
          <a:p>
            <a:r>
              <a:rPr lang="en-US" noProof="0" dirty="0"/>
              <a:t>| Presentation Title | Presenter Name | Date | Subject | Business Use Only</a:t>
            </a:r>
          </a:p>
        </p:txBody>
      </p:sp>
      <p:sp>
        <p:nvSpPr>
          <p:cNvPr id="8" name="Slide Number Placeholder 5"/>
          <p:cNvSpPr>
            <a:spLocks noGrp="1"/>
          </p:cNvSpPr>
          <p:nvPr>
            <p:ph type="sldNum" sz="quarter" idx="4"/>
          </p:nvPr>
        </p:nvSpPr>
        <p:spPr>
          <a:xfrm>
            <a:off x="717518" y="6403150"/>
            <a:ext cx="533380" cy="247031"/>
          </a:xfrm>
          <a:prstGeom prst="rect">
            <a:avLst/>
          </a:prstGeom>
        </p:spPr>
        <p:txBody>
          <a:bodyPr lIns="91243" tIns="45618" rIns="91243" bIns="45618"/>
          <a:lstStyle>
            <a:lvl1pPr>
              <a:defRPr sz="900" baseline="0">
                <a:solidFill>
                  <a:srgbClr val="7F7F7F"/>
                </a:solidFill>
              </a:defRPr>
            </a:lvl1pPr>
          </a:lstStyle>
          <a:p>
            <a:fld id="{E66AA3EA-0569-43EF-BBA3-83FDB109D582}" type="slidenum">
              <a:rPr lang="en-US" noProof="0" smtClean="0"/>
              <a:pPr/>
              <a:t>‹#›</a:t>
            </a:fld>
            <a:endParaRPr lang="en-US" noProof="0" dirty="0"/>
          </a:p>
        </p:txBody>
      </p:sp>
      <p:sp>
        <p:nvSpPr>
          <p:cNvPr id="10" name="Textplatzhalter 9" descr="Subtitle" title="Subtitle"/>
          <p:cNvSpPr>
            <a:spLocks noGrp="1"/>
          </p:cNvSpPr>
          <p:nvPr>
            <p:ph type="body" sz="quarter" idx="10" hasCustomPrompt="1"/>
          </p:nvPr>
        </p:nvSpPr>
        <p:spPr>
          <a:xfrm>
            <a:off x="720000" y="738577"/>
            <a:ext cx="11081856"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a:t>Subtitle</a:t>
            </a:r>
          </a:p>
        </p:txBody>
      </p:sp>
      <p:sp>
        <p:nvSpPr>
          <p:cNvPr id="9" name="Content Placeholder 2"/>
          <p:cNvSpPr>
            <a:spLocks noGrp="1"/>
          </p:cNvSpPr>
          <p:nvPr>
            <p:ph idx="1" hasCustomPrompt="1"/>
          </p:nvPr>
        </p:nvSpPr>
        <p:spPr>
          <a:xfrm>
            <a:off x="698501" y="1346203"/>
            <a:ext cx="11112540"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22690833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2736" y="1346221"/>
            <a:ext cx="5547784" cy="2169563"/>
          </a:xfrm>
        </p:spPr>
        <p:txBody>
          <a:bodyPr/>
          <a:lstStyle>
            <a:lvl1pPr marL="232873" marR="0" indent="-232873" algn="l" defTabSz="912459" rtl="0" eaLnBrk="1" fontAlgn="base" latinLnBrk="0" hangingPunct="1">
              <a:lnSpc>
                <a:spcPct val="95000"/>
              </a:lnSpc>
              <a:spcBef>
                <a:spcPct val="75000"/>
              </a:spcBef>
              <a:spcAft>
                <a:spcPct val="0"/>
              </a:spcAft>
              <a:buClr>
                <a:srgbClr val="FCAF17"/>
              </a:buClr>
              <a:buSzPct val="110000"/>
              <a:buFont typeface="Wingdings" pitchFamily="2" charset="2"/>
              <a:buChar char="§"/>
              <a:tabLst/>
              <a:defRPr sz="2800"/>
            </a:lvl1pPr>
            <a:lvl2pPr marL="397615" marR="0" indent="-163165" algn="l" defTabSz="912459" rtl="0" eaLnBrk="1" fontAlgn="base" latinLnBrk="0" hangingPunct="1">
              <a:lnSpc>
                <a:spcPct val="95000"/>
              </a:lnSpc>
              <a:spcBef>
                <a:spcPct val="40000"/>
              </a:spcBef>
              <a:spcAft>
                <a:spcPct val="0"/>
              </a:spcAft>
              <a:buClr>
                <a:srgbClr val="917B69"/>
              </a:buClr>
              <a:buSzTx/>
              <a:buFont typeface="Arial" charset="0"/>
              <a:buChar char="•"/>
              <a:tabLst/>
              <a:defRPr sz="2400"/>
            </a:lvl2pPr>
            <a:lvl3pPr marL="576617" marR="0" indent="-177424" algn="l" defTabSz="912459" rtl="0" eaLnBrk="1" fontAlgn="base" latinLnBrk="0" hangingPunct="1">
              <a:lnSpc>
                <a:spcPct val="95000"/>
              </a:lnSpc>
              <a:spcBef>
                <a:spcPct val="30000"/>
              </a:spcBef>
              <a:spcAft>
                <a:spcPct val="0"/>
              </a:spcAft>
              <a:buClrTx/>
              <a:buSzTx/>
              <a:buFont typeface="Arial" charset="0"/>
              <a:buChar char="-"/>
              <a:tabLst/>
              <a:defRPr sz="2000"/>
            </a:lvl3pPr>
            <a:lvl4pPr marL="750882" marR="0" indent="-172673" algn="l" defTabSz="912459" rtl="0" eaLnBrk="1" fontAlgn="base" latinLnBrk="0" hangingPunct="1">
              <a:lnSpc>
                <a:spcPct val="95000"/>
              </a:lnSpc>
              <a:spcBef>
                <a:spcPct val="20000"/>
              </a:spcBef>
              <a:spcAft>
                <a:spcPct val="0"/>
              </a:spcAft>
              <a:buClrTx/>
              <a:buSzTx/>
              <a:buFont typeface="Arial" charset="0"/>
              <a:buChar char="•"/>
              <a:tabLst/>
              <a:defRPr sz="1800"/>
            </a:lvl4pPr>
            <a:lvl5pPr marL="915634" marR="0" indent="-163165" algn="l" defTabSz="912459" rtl="0" eaLnBrk="1" fontAlgn="base" latinLnBrk="0" hangingPunct="1">
              <a:lnSpc>
                <a:spcPct val="100000"/>
              </a:lnSpc>
              <a:spcBef>
                <a:spcPct val="20000"/>
              </a:spcBef>
              <a:spcAft>
                <a:spcPct val="0"/>
              </a:spcAft>
              <a:buClrTx/>
              <a:buSzTx/>
              <a:buFontTx/>
              <a:buChar char="»"/>
              <a:tabLst/>
              <a:defRPr sz="1800"/>
            </a:lvl5pPr>
            <a:lvl6pPr>
              <a:defRPr sz="1800"/>
            </a:lvl6pPr>
            <a:lvl7pPr>
              <a:defRPr sz="1800"/>
            </a:lvl7pPr>
            <a:lvl8pPr>
              <a:defRPr sz="1800"/>
            </a:lvl8pPr>
            <a:lvl9pPr>
              <a:defRPr sz="1800"/>
            </a:lvl9pPr>
          </a:lstStyle>
          <a:p>
            <a:pPr marL="232873" marR="0" lvl="0" indent="-232873" algn="l" defTabSz="912459" rtl="0" eaLnBrk="1" fontAlgn="base" latinLnBrk="0" hangingPunct="1">
              <a:lnSpc>
                <a:spcPct val="95000"/>
              </a:lnSpc>
              <a:spcBef>
                <a:spcPct val="75000"/>
              </a:spcBef>
              <a:spcAft>
                <a:spcPct val="0"/>
              </a:spcAft>
              <a:buClr>
                <a:srgbClr val="FCAF17"/>
              </a:buClr>
              <a:buSzPct val="110000"/>
              <a:buFont typeface="Wingdings" pitchFamily="2" charset="2"/>
              <a:buChar char="§"/>
              <a:tabLst/>
              <a:defRPr/>
            </a:pPr>
            <a:r>
              <a:rPr kumimoji="0" lang="en-US" sz="2400" b="0" i="0" u="none" strike="noStrike" kern="0" cap="none" spc="0" normalizeH="0" baseline="0" noProof="0" dirty="0">
                <a:ln>
                  <a:noFill/>
                </a:ln>
                <a:solidFill>
                  <a:srgbClr val="000000"/>
                </a:solidFill>
                <a:effectLst/>
                <a:uLnTx/>
                <a:uFillTx/>
                <a:latin typeface="+mn-lt"/>
                <a:ea typeface="+mn-ea"/>
                <a:cs typeface="+mn-cs"/>
              </a:rPr>
              <a:t>Click to edit Master text styles</a:t>
            </a:r>
          </a:p>
          <a:p>
            <a:pPr marL="397615" marR="0" lvl="1" indent="-163165" algn="l" defTabSz="912459" rtl="0" eaLnBrk="1" fontAlgn="base" latinLnBrk="0" hangingPunct="1">
              <a:lnSpc>
                <a:spcPct val="95000"/>
              </a:lnSpc>
              <a:spcBef>
                <a:spcPct val="40000"/>
              </a:spcBef>
              <a:spcAft>
                <a:spcPct val="0"/>
              </a:spcAft>
              <a:buClr>
                <a:srgbClr val="917B69"/>
              </a:buClr>
              <a:buSzTx/>
              <a:buFont typeface="Arial" charset="0"/>
              <a:buChar char="•"/>
              <a:tabLst/>
              <a:defRPr/>
            </a:pPr>
            <a:r>
              <a:rPr kumimoji="0" lang="en-US" sz="2000" b="0" i="0" u="none" strike="noStrike" kern="0" cap="none" spc="0" normalizeH="0" baseline="0" noProof="0" dirty="0">
                <a:ln>
                  <a:noFill/>
                </a:ln>
                <a:solidFill>
                  <a:srgbClr val="000000"/>
                </a:solidFill>
                <a:effectLst/>
                <a:uLnTx/>
                <a:uFillTx/>
                <a:latin typeface="+mn-lt"/>
              </a:rPr>
              <a:t>Second level</a:t>
            </a:r>
          </a:p>
          <a:p>
            <a:pPr marL="576617" marR="0" lvl="2" indent="-177424" algn="l" defTabSz="912459" rtl="0" eaLnBrk="1" fontAlgn="base" latinLnBrk="0" hangingPunct="1">
              <a:lnSpc>
                <a:spcPct val="95000"/>
              </a:lnSpc>
              <a:spcBef>
                <a:spcPct val="30000"/>
              </a:spcBef>
              <a:spcAft>
                <a:spcPct val="0"/>
              </a:spcAft>
              <a:buClrTx/>
              <a:buSzTx/>
              <a:buFont typeface="Arial" charset="0"/>
              <a:buChar char="-"/>
              <a:tabLst/>
              <a:defRPr/>
            </a:pPr>
            <a:r>
              <a:rPr kumimoji="0" lang="en-US" sz="1800" b="0" i="0" u="none" strike="noStrike" kern="0" cap="none" spc="0" normalizeH="0" baseline="0" noProof="0" dirty="0">
                <a:ln>
                  <a:noFill/>
                </a:ln>
                <a:solidFill>
                  <a:srgbClr val="000000"/>
                </a:solidFill>
                <a:effectLst/>
                <a:uLnTx/>
                <a:uFillTx/>
                <a:latin typeface="+mn-lt"/>
              </a:rPr>
              <a:t>Third level</a:t>
            </a:r>
          </a:p>
          <a:p>
            <a:pPr marL="750882" marR="0" lvl="3" indent="-172673" algn="l" defTabSz="912459" rtl="0" eaLnBrk="1" fontAlgn="base" latinLnBrk="0" hangingPunct="1">
              <a:lnSpc>
                <a:spcPct val="95000"/>
              </a:lnSpc>
              <a:spcBef>
                <a:spcPct val="20000"/>
              </a:spcBef>
              <a:spcAft>
                <a:spcPct val="0"/>
              </a:spcAft>
              <a:buClrTx/>
              <a:buSzTx/>
              <a:buFont typeface="Arial" charset="0"/>
              <a:buChar char="•"/>
              <a:tabLst/>
              <a:defRPr/>
            </a:pPr>
            <a:r>
              <a:rPr kumimoji="0" lang="en-US" sz="1600" b="0" i="0" u="none" strike="noStrike" kern="0" cap="none" spc="0" normalizeH="0" baseline="0" noProof="0" dirty="0">
                <a:ln>
                  <a:noFill/>
                </a:ln>
                <a:solidFill>
                  <a:srgbClr val="000000"/>
                </a:solidFill>
                <a:effectLst/>
                <a:uLnTx/>
                <a:uFillTx/>
                <a:latin typeface="+mn-lt"/>
              </a:rPr>
              <a:t>Fourth level</a:t>
            </a:r>
          </a:p>
          <a:p>
            <a:pPr marL="915634" marR="0" lvl="4" indent="-163165" algn="l" defTabSz="912459"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mn-lt"/>
              </a:rPr>
              <a:t>Fifth level</a:t>
            </a:r>
          </a:p>
        </p:txBody>
      </p:sp>
      <p:sp>
        <p:nvSpPr>
          <p:cNvPr id="4" name="Content Placeholder 3"/>
          <p:cNvSpPr>
            <a:spLocks noGrp="1"/>
          </p:cNvSpPr>
          <p:nvPr>
            <p:ph sz="half" idx="2" hasCustomPrompt="1"/>
          </p:nvPr>
        </p:nvSpPr>
        <p:spPr>
          <a:xfrm>
            <a:off x="6453720" y="1346221"/>
            <a:ext cx="5331883" cy="2169563"/>
          </a:xfrm>
        </p:spPr>
        <p:txBody>
          <a:bodyPr/>
          <a:lstStyle>
            <a:lvl1pPr marL="232873" marR="0" indent="-232873" algn="l" defTabSz="912459" rtl="0" eaLnBrk="1" fontAlgn="base" latinLnBrk="0" hangingPunct="1">
              <a:lnSpc>
                <a:spcPct val="95000"/>
              </a:lnSpc>
              <a:spcBef>
                <a:spcPct val="75000"/>
              </a:spcBef>
              <a:spcAft>
                <a:spcPct val="0"/>
              </a:spcAft>
              <a:buClr>
                <a:srgbClr val="FCAF17"/>
              </a:buClr>
              <a:buSzPct val="110000"/>
              <a:buFont typeface="Wingdings" pitchFamily="2" charset="2"/>
              <a:buChar char="§"/>
              <a:tabLst/>
              <a:defRPr sz="2800"/>
            </a:lvl1pPr>
            <a:lvl2pPr marL="397615" marR="0" indent="-163165" algn="l" defTabSz="912459" rtl="0" eaLnBrk="1" fontAlgn="base" latinLnBrk="0" hangingPunct="1">
              <a:lnSpc>
                <a:spcPct val="95000"/>
              </a:lnSpc>
              <a:spcBef>
                <a:spcPct val="40000"/>
              </a:spcBef>
              <a:spcAft>
                <a:spcPct val="0"/>
              </a:spcAft>
              <a:buClr>
                <a:srgbClr val="917B69"/>
              </a:buClr>
              <a:buSzTx/>
              <a:buFont typeface="Arial" charset="0"/>
              <a:buChar char="•"/>
              <a:tabLst/>
              <a:defRPr sz="2400"/>
            </a:lvl2pPr>
            <a:lvl3pPr marL="576617" marR="0" indent="-177424" algn="l" defTabSz="912459" rtl="0" eaLnBrk="1" fontAlgn="base" latinLnBrk="0" hangingPunct="1">
              <a:lnSpc>
                <a:spcPct val="95000"/>
              </a:lnSpc>
              <a:spcBef>
                <a:spcPct val="30000"/>
              </a:spcBef>
              <a:spcAft>
                <a:spcPct val="0"/>
              </a:spcAft>
              <a:buClrTx/>
              <a:buSzTx/>
              <a:buFont typeface="Arial" charset="0"/>
              <a:buChar char="-"/>
              <a:tabLst/>
              <a:defRPr sz="2000"/>
            </a:lvl3pPr>
            <a:lvl4pPr marL="750882" marR="0" indent="-172673" algn="l" defTabSz="912459" rtl="0" eaLnBrk="1" fontAlgn="base" latinLnBrk="0" hangingPunct="1">
              <a:lnSpc>
                <a:spcPct val="95000"/>
              </a:lnSpc>
              <a:spcBef>
                <a:spcPct val="20000"/>
              </a:spcBef>
              <a:spcAft>
                <a:spcPct val="0"/>
              </a:spcAft>
              <a:buClrTx/>
              <a:buSzTx/>
              <a:buFont typeface="Arial" charset="0"/>
              <a:buChar char="•"/>
              <a:tabLst/>
              <a:defRPr sz="1800"/>
            </a:lvl4pPr>
            <a:lvl5pPr marL="915634" marR="0" indent="-163165" algn="l" defTabSz="912459" rtl="0" eaLnBrk="1" fontAlgn="base" latinLnBrk="0" hangingPunct="1">
              <a:lnSpc>
                <a:spcPct val="100000"/>
              </a:lnSpc>
              <a:spcBef>
                <a:spcPct val="20000"/>
              </a:spcBef>
              <a:spcAft>
                <a:spcPct val="0"/>
              </a:spcAft>
              <a:buClrTx/>
              <a:buSzTx/>
              <a:buFontTx/>
              <a:buChar char="»"/>
              <a:tabLst/>
              <a:defRPr sz="1800"/>
            </a:lvl5pPr>
            <a:lvl6pPr>
              <a:defRPr sz="1800"/>
            </a:lvl6pPr>
            <a:lvl7pPr>
              <a:defRPr sz="1800"/>
            </a:lvl7pPr>
            <a:lvl8pPr>
              <a:defRPr sz="1800"/>
            </a:lvl8pPr>
            <a:lvl9pPr>
              <a:defRPr sz="1800"/>
            </a:lvl9pPr>
          </a:lstStyle>
          <a:p>
            <a:pPr marL="232873" marR="0" lvl="0" indent="-232873" algn="l" defTabSz="912459" rtl="0" eaLnBrk="1" fontAlgn="base" latinLnBrk="0" hangingPunct="1">
              <a:lnSpc>
                <a:spcPct val="95000"/>
              </a:lnSpc>
              <a:spcBef>
                <a:spcPct val="75000"/>
              </a:spcBef>
              <a:spcAft>
                <a:spcPct val="0"/>
              </a:spcAft>
              <a:buClr>
                <a:srgbClr val="FCAF17"/>
              </a:buClr>
              <a:buSzPct val="110000"/>
              <a:buFont typeface="Wingdings" pitchFamily="2" charset="2"/>
              <a:buChar char="§"/>
              <a:tabLst/>
              <a:defRPr/>
            </a:pPr>
            <a:r>
              <a:rPr kumimoji="0" lang="en-US" sz="2400" b="0" i="0" u="none" strike="noStrike" kern="0" cap="none" spc="0" normalizeH="0" baseline="0" noProof="0" dirty="0">
                <a:ln>
                  <a:noFill/>
                </a:ln>
                <a:solidFill>
                  <a:srgbClr val="000000"/>
                </a:solidFill>
                <a:effectLst/>
                <a:uLnTx/>
                <a:uFillTx/>
                <a:latin typeface="+mn-lt"/>
                <a:ea typeface="+mn-ea"/>
                <a:cs typeface="+mn-cs"/>
              </a:rPr>
              <a:t>Click to edit Master text styles</a:t>
            </a:r>
          </a:p>
          <a:p>
            <a:pPr marL="397615" marR="0" lvl="1" indent="-163165" algn="l" defTabSz="912459" rtl="0" eaLnBrk="1" fontAlgn="base" latinLnBrk="0" hangingPunct="1">
              <a:lnSpc>
                <a:spcPct val="95000"/>
              </a:lnSpc>
              <a:spcBef>
                <a:spcPct val="40000"/>
              </a:spcBef>
              <a:spcAft>
                <a:spcPct val="0"/>
              </a:spcAft>
              <a:buClr>
                <a:srgbClr val="917B69"/>
              </a:buClr>
              <a:buSzTx/>
              <a:buFont typeface="Arial" charset="0"/>
              <a:buChar char="•"/>
              <a:tabLst/>
              <a:defRPr/>
            </a:pPr>
            <a:r>
              <a:rPr kumimoji="0" lang="en-US" sz="2000" b="0" i="0" u="none" strike="noStrike" kern="0" cap="none" spc="0" normalizeH="0" baseline="0" noProof="0" dirty="0">
                <a:ln>
                  <a:noFill/>
                </a:ln>
                <a:solidFill>
                  <a:srgbClr val="000000"/>
                </a:solidFill>
                <a:effectLst/>
                <a:uLnTx/>
                <a:uFillTx/>
                <a:latin typeface="+mn-lt"/>
              </a:rPr>
              <a:t>Second level</a:t>
            </a:r>
          </a:p>
          <a:p>
            <a:pPr marL="576617" marR="0" lvl="2" indent="-177424" algn="l" defTabSz="912459" rtl="0" eaLnBrk="1" fontAlgn="base" latinLnBrk="0" hangingPunct="1">
              <a:lnSpc>
                <a:spcPct val="95000"/>
              </a:lnSpc>
              <a:spcBef>
                <a:spcPct val="30000"/>
              </a:spcBef>
              <a:spcAft>
                <a:spcPct val="0"/>
              </a:spcAft>
              <a:buClrTx/>
              <a:buSzTx/>
              <a:buFont typeface="Arial" charset="0"/>
              <a:buChar char="-"/>
              <a:tabLst/>
              <a:defRPr/>
            </a:pPr>
            <a:r>
              <a:rPr kumimoji="0" lang="en-US" sz="1800" b="0" i="0" u="none" strike="noStrike" kern="0" cap="none" spc="0" normalizeH="0" baseline="0" noProof="0" dirty="0">
                <a:ln>
                  <a:noFill/>
                </a:ln>
                <a:solidFill>
                  <a:srgbClr val="000000"/>
                </a:solidFill>
                <a:effectLst/>
                <a:uLnTx/>
                <a:uFillTx/>
                <a:latin typeface="+mn-lt"/>
              </a:rPr>
              <a:t>Third level</a:t>
            </a:r>
          </a:p>
          <a:p>
            <a:pPr marL="750882" marR="0" lvl="3" indent="-172673" algn="l" defTabSz="912459" rtl="0" eaLnBrk="1" fontAlgn="base" latinLnBrk="0" hangingPunct="1">
              <a:lnSpc>
                <a:spcPct val="95000"/>
              </a:lnSpc>
              <a:spcBef>
                <a:spcPct val="20000"/>
              </a:spcBef>
              <a:spcAft>
                <a:spcPct val="0"/>
              </a:spcAft>
              <a:buClrTx/>
              <a:buSzTx/>
              <a:buFont typeface="Arial" charset="0"/>
              <a:buChar char="•"/>
              <a:tabLst/>
              <a:defRPr/>
            </a:pPr>
            <a:r>
              <a:rPr kumimoji="0" lang="en-US" sz="1600" b="0" i="0" u="none" strike="noStrike" kern="0" cap="none" spc="0" normalizeH="0" baseline="0" noProof="0" dirty="0">
                <a:ln>
                  <a:noFill/>
                </a:ln>
                <a:solidFill>
                  <a:srgbClr val="000000"/>
                </a:solidFill>
                <a:effectLst/>
                <a:uLnTx/>
                <a:uFillTx/>
                <a:latin typeface="+mn-lt"/>
              </a:rPr>
              <a:t>Fourth level</a:t>
            </a:r>
          </a:p>
          <a:p>
            <a:pPr marL="915634" marR="0" lvl="4" indent="-163165" algn="l" defTabSz="912459"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mn-lt"/>
              </a:rPr>
              <a:t>Fifth level</a:t>
            </a:r>
          </a:p>
        </p:txBody>
      </p:sp>
      <p:sp>
        <p:nvSpPr>
          <p:cNvPr id="9" name="Footer Placeholder 4"/>
          <p:cNvSpPr>
            <a:spLocks noGrp="1"/>
          </p:cNvSpPr>
          <p:nvPr>
            <p:ph type="ftr" sz="quarter" idx="3"/>
          </p:nvPr>
        </p:nvSpPr>
        <p:spPr>
          <a:xfrm>
            <a:off x="916331" y="6403150"/>
            <a:ext cx="8636000" cy="250825"/>
          </a:xfrm>
          <a:prstGeom prst="rect">
            <a:avLst/>
          </a:prstGeom>
        </p:spPr>
        <p:txBody>
          <a:bodyPr lIns="91243" tIns="45618" rIns="91243" bIns="45618"/>
          <a:lstStyle>
            <a:lvl1pPr>
              <a:defRPr sz="900"/>
            </a:lvl1pPr>
          </a:lstStyle>
          <a:p>
            <a:r>
              <a:rPr lang="en-US" noProof="0" dirty="0"/>
              <a:t>| Presentation Title | Presenter Name | Date | Subject | Business Use Only</a:t>
            </a:r>
          </a:p>
        </p:txBody>
      </p:sp>
      <p:sp>
        <p:nvSpPr>
          <p:cNvPr id="12" name="Slide Number Placeholder 5"/>
          <p:cNvSpPr>
            <a:spLocks noGrp="1"/>
          </p:cNvSpPr>
          <p:nvPr>
            <p:ph type="sldNum" sz="quarter" idx="4"/>
          </p:nvPr>
        </p:nvSpPr>
        <p:spPr>
          <a:xfrm>
            <a:off x="717518" y="6403150"/>
            <a:ext cx="533380" cy="247031"/>
          </a:xfrm>
          <a:prstGeom prst="rect">
            <a:avLst/>
          </a:prstGeom>
        </p:spPr>
        <p:txBody>
          <a:bodyPr lIns="91243" tIns="45618" rIns="91243" bIns="45618"/>
          <a:lstStyle>
            <a:lvl1pPr>
              <a:defRPr sz="900"/>
            </a:lvl1pPr>
          </a:lstStyle>
          <a:p>
            <a:fld id="{E66AA3EA-0569-43EF-BBA3-83FDB109D582}" type="slidenum">
              <a:rPr lang="en-US" noProof="0" smtClean="0"/>
              <a:pPr/>
              <a:t>‹#›</a:t>
            </a:fld>
            <a:endParaRPr lang="en-US" noProof="0" dirty="0"/>
          </a:p>
        </p:txBody>
      </p:sp>
      <p:sp>
        <p:nvSpPr>
          <p:cNvPr id="11" name="Textplatzhalter 9" descr="Subtitle" title="Subtitle"/>
          <p:cNvSpPr>
            <a:spLocks noGrp="1"/>
          </p:cNvSpPr>
          <p:nvPr>
            <p:ph type="body" sz="quarter" idx="10" hasCustomPrompt="1"/>
          </p:nvPr>
        </p:nvSpPr>
        <p:spPr>
          <a:xfrm>
            <a:off x="720000" y="738577"/>
            <a:ext cx="11081856"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a:t>Subtitle</a:t>
            </a:r>
          </a:p>
        </p:txBody>
      </p:sp>
      <p:sp>
        <p:nvSpPr>
          <p:cNvPr id="13" name="Title 1"/>
          <p:cNvSpPr>
            <a:spLocks noGrp="1"/>
          </p:cNvSpPr>
          <p:nvPr>
            <p:ph type="title" hasCustomPrompt="1"/>
          </p:nvPr>
        </p:nvSpPr>
        <p:spPr>
          <a:xfrm>
            <a:off x="719667" y="305999"/>
            <a:ext cx="11091373" cy="802800"/>
          </a:xfrm>
          <a:prstGeom prst="rect">
            <a:avLst/>
          </a:prstGeom>
        </p:spPr>
        <p:txBody>
          <a:bodyPr tIns="125733" anchor="t" anchorCtr="0"/>
          <a:lstStyle>
            <a:lvl1pPr>
              <a:lnSpc>
                <a:spcPct val="75000"/>
              </a:lnSpc>
              <a:defRPr>
                <a:solidFill>
                  <a:schemeClr val="accent4"/>
                </a:solidFill>
              </a:defRPr>
            </a:lvl1pPr>
          </a:lstStyle>
          <a:p>
            <a:r>
              <a:rPr lang="en-US" noProof="0" dirty="0"/>
              <a:t>Title</a:t>
            </a:r>
          </a:p>
        </p:txBody>
      </p:sp>
    </p:spTree>
    <p:extLst>
      <p:ext uri="{BB962C8B-B14F-4D97-AF65-F5344CB8AC3E}">
        <p14:creationId xmlns:p14="http://schemas.microsoft.com/office/powerpoint/2010/main" val="3501297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916331" y="6403150"/>
            <a:ext cx="8636000" cy="250825"/>
          </a:xfrm>
          <a:prstGeom prst="rect">
            <a:avLst/>
          </a:prstGeom>
        </p:spPr>
        <p:txBody>
          <a:bodyPr lIns="91243" tIns="45618" rIns="91243" bIns="45618"/>
          <a:lstStyle>
            <a:lvl1pPr>
              <a:defRPr sz="900"/>
            </a:lvl1pPr>
          </a:lstStyle>
          <a:p>
            <a:r>
              <a:rPr lang="en-US" noProof="0" dirty="0"/>
              <a:t>| Presentation Title | Presenter Name | Date | Subject | Business Use Only</a:t>
            </a:r>
          </a:p>
        </p:txBody>
      </p:sp>
      <p:sp>
        <p:nvSpPr>
          <p:cNvPr id="8" name="Slide Number Placeholder 5"/>
          <p:cNvSpPr>
            <a:spLocks noGrp="1"/>
          </p:cNvSpPr>
          <p:nvPr>
            <p:ph type="sldNum" sz="quarter" idx="4"/>
          </p:nvPr>
        </p:nvSpPr>
        <p:spPr>
          <a:xfrm>
            <a:off x="717518" y="6403150"/>
            <a:ext cx="533380" cy="247031"/>
          </a:xfrm>
          <a:prstGeom prst="rect">
            <a:avLst/>
          </a:prstGeom>
        </p:spPr>
        <p:txBody>
          <a:bodyPr lIns="91243" tIns="45618" rIns="91243" bIns="45618"/>
          <a:lstStyle>
            <a:lvl1pPr>
              <a:defRPr sz="900"/>
            </a:lvl1pPr>
          </a:lstStyle>
          <a:p>
            <a:fld id="{E66AA3EA-0569-43EF-BBA3-83FDB109D582}" type="slidenum">
              <a:rPr lang="en-US" noProof="0" smtClean="0"/>
              <a:pPr/>
              <a:t>‹#›</a:t>
            </a:fld>
            <a:endParaRPr lang="en-US" noProof="0" dirty="0"/>
          </a:p>
        </p:txBody>
      </p:sp>
      <p:sp>
        <p:nvSpPr>
          <p:cNvPr id="10" name="Textplatzhalter 9" descr="Subtitle" title="Subtitle"/>
          <p:cNvSpPr>
            <a:spLocks noGrp="1"/>
          </p:cNvSpPr>
          <p:nvPr>
            <p:ph type="body" sz="quarter" idx="10" hasCustomPrompt="1"/>
          </p:nvPr>
        </p:nvSpPr>
        <p:spPr>
          <a:xfrm>
            <a:off x="720000" y="738577"/>
            <a:ext cx="11081856"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a:t>Subtitle</a:t>
            </a:r>
          </a:p>
        </p:txBody>
      </p:sp>
      <p:sp>
        <p:nvSpPr>
          <p:cNvPr id="11" name="Title 1"/>
          <p:cNvSpPr>
            <a:spLocks noGrp="1"/>
          </p:cNvSpPr>
          <p:nvPr>
            <p:ph type="title" hasCustomPrompt="1"/>
          </p:nvPr>
        </p:nvSpPr>
        <p:spPr>
          <a:xfrm>
            <a:off x="719667" y="305999"/>
            <a:ext cx="11091373" cy="802800"/>
          </a:xfrm>
          <a:prstGeom prst="rect">
            <a:avLst/>
          </a:prstGeom>
        </p:spPr>
        <p:txBody>
          <a:bodyPr tIns="125733" anchor="t" anchorCtr="0"/>
          <a:lstStyle>
            <a:lvl1pPr>
              <a:lnSpc>
                <a:spcPct val="75000"/>
              </a:lnSpc>
              <a:defRPr>
                <a:solidFill>
                  <a:schemeClr val="accent4"/>
                </a:solidFill>
              </a:defRPr>
            </a:lvl1pPr>
          </a:lstStyle>
          <a:p>
            <a:r>
              <a:rPr lang="en-US" noProof="0" dirty="0"/>
              <a:t>Title</a:t>
            </a:r>
          </a:p>
        </p:txBody>
      </p:sp>
    </p:spTree>
    <p:extLst>
      <p:ext uri="{BB962C8B-B14F-4D97-AF65-F5344CB8AC3E}">
        <p14:creationId xmlns:p14="http://schemas.microsoft.com/office/powerpoint/2010/main" val="4095276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8DE077-32B1-4FEB-8C0E-A82B694D2315}" type="datetimeFigureOut">
              <a:rPr lang="en-US" smtClean="0">
                <a:solidFill>
                  <a:prstClr val="black">
                    <a:tint val="75000"/>
                  </a:prstClr>
                </a:solidFill>
              </a:rPr>
              <a:pPr/>
              <a:t>12/7/23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481005-C26E-45E8-B54F-AC07ED3F1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543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444"/>
            <a:ext cx="9544050" cy="822960"/>
          </a:xfrm>
        </p:spPr>
        <p:txBody>
          <a:bodyPr>
            <a:normAutofit/>
          </a:bodyPr>
          <a:lstStyle>
            <a:lvl1pPr algn="l">
              <a:lnSpc>
                <a:spcPct val="100000"/>
              </a:lnSpc>
              <a:defRPr sz="2400">
                <a:solidFill>
                  <a:srgbClr val="023761"/>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marL="304792" indent="-304792">
              <a:buSzPct val="100000"/>
              <a:buFont typeface="Wingdings" charset="2"/>
              <a:buChar cha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93584" y="231169"/>
            <a:ext cx="1322373" cy="213286"/>
          </a:xfrm>
          <a:prstGeom prst="rect">
            <a:avLst/>
          </a:prstGeom>
        </p:spPr>
      </p:pic>
    </p:spTree>
    <p:custDataLst>
      <p:tags r:id="rId1"/>
    </p:custDataLst>
    <p:extLst>
      <p:ext uri="{BB962C8B-B14F-4D97-AF65-F5344CB8AC3E}">
        <p14:creationId xmlns:p14="http://schemas.microsoft.com/office/powerpoint/2010/main" val="426625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444"/>
            <a:ext cx="9544050" cy="822960"/>
          </a:xfrm>
        </p:spPr>
        <p:txBody>
          <a:bodyPr>
            <a:normAutofit/>
          </a:bodyPr>
          <a:lstStyle>
            <a:lvl1pPr algn="l">
              <a:lnSpc>
                <a:spcPct val="100000"/>
              </a:lnSpc>
              <a:defRPr sz="2400">
                <a:solidFill>
                  <a:srgbClr val="023761"/>
                </a:solidFill>
                <a:latin typeface="+mn-lt"/>
              </a:defRPr>
            </a:lvl1pPr>
          </a:lstStyle>
          <a:p>
            <a:r>
              <a:rPr lang="en-US" dirty="0"/>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93584" y="231169"/>
            <a:ext cx="1322373" cy="213286"/>
          </a:xfrm>
          <a:prstGeom prst="rect">
            <a:avLst/>
          </a:prstGeom>
        </p:spPr>
      </p:pic>
    </p:spTree>
    <p:custDataLst>
      <p:tags r:id="rId1"/>
    </p:custDataLst>
    <p:extLst>
      <p:ext uri="{BB962C8B-B14F-4D97-AF65-F5344CB8AC3E}">
        <p14:creationId xmlns:p14="http://schemas.microsoft.com/office/powerpoint/2010/main" val="3612534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444"/>
            <a:ext cx="9544050" cy="822960"/>
          </a:xfrm>
        </p:spPr>
        <p:txBody>
          <a:bodyPr>
            <a:normAutofit/>
          </a:bodyPr>
          <a:lstStyle>
            <a:lvl1pPr algn="l">
              <a:lnSpc>
                <a:spcPct val="100000"/>
              </a:lnSpc>
              <a:defRPr sz="2400">
                <a:solidFill>
                  <a:srgbClr val="023761"/>
                </a:solidFill>
                <a:latin typeface="+mn-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298919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59502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it-IT"/>
              <a:t>Fare clic per modificare stile</a:t>
            </a:r>
            <a:endParaRPr lang="en-US"/>
          </a:p>
        </p:txBody>
      </p:sp>
      <p:sp>
        <p:nvSpPr>
          <p:cNvPr id="3" name="Content Placeholder 2"/>
          <p:cNvSpPr>
            <a:spLocks noGrp="1"/>
          </p:cNvSpPr>
          <p:nvPr>
            <p:ph idx="1"/>
          </p:nvPr>
        </p:nvSpPr>
        <p:spPr/>
        <p:txBody>
          <a:bodyPr/>
          <a:lstStyle>
            <a:lvl1pPr marL="0" indent="0">
              <a:buNone/>
              <a:defRPr/>
            </a:lvl1pPr>
            <a:lvl2pPr marL="274313" indent="0">
              <a:buNone/>
              <a:defRPr/>
            </a:lvl2pPr>
            <a:lvl3pPr marL="548626" indent="0">
              <a:buNone/>
              <a:defRPr/>
            </a:lvl3pPr>
            <a:lvl4pPr marL="822939" indent="0">
              <a:buNone/>
              <a:defRPr/>
            </a:lvl4pPr>
            <a:lvl5pPr marL="1051534" indent="0">
              <a:buNone/>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latin typeface="Arial"/>
            </a:endParaRPr>
          </a:p>
        </p:txBody>
      </p:sp>
    </p:spTree>
    <p:extLst>
      <p:ext uri="{BB962C8B-B14F-4D97-AF65-F5344CB8AC3E}">
        <p14:creationId xmlns:p14="http://schemas.microsoft.com/office/powerpoint/2010/main" val="3581548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4012" y="2739832"/>
            <a:ext cx="10043976" cy="1281225"/>
          </a:xfrm>
        </p:spPr>
        <p:txBody>
          <a:bodyPr>
            <a:normAutofit/>
          </a:bodyPr>
          <a:lstStyle>
            <a:lvl1pPr algn="ctr">
              <a:defRPr kumimoji="0" lang="en-US" sz="3200" b="1" i="0" u="none" strike="noStrike" kern="0" cap="none" spc="0" normalizeH="0" baseline="0" dirty="0">
                <a:ln>
                  <a:noFill/>
                </a:ln>
                <a:solidFill>
                  <a:srgbClr val="023761">
                    <a:lumMod val="90000"/>
                    <a:lumOff val="10000"/>
                  </a:srgbClr>
                </a:solidFill>
                <a:effectLst/>
                <a:uLnTx/>
                <a:uFillTx/>
                <a:latin typeface="Arial"/>
                <a:ea typeface="+mn-ea"/>
                <a:cs typeface="Times New Roman" panose="02020603050405020304" pitchFamily="18" charset="0"/>
              </a:defRPr>
            </a:lvl1pPr>
          </a:lstStyle>
          <a:p>
            <a:pPr marL="0" marR="0" lvl="0" indent="0" algn="ctr" defTabSz="457200" rtl="0" eaLnBrk="0" fontAlgn="auto" latinLnBrk="0" hangingPunct="0">
              <a:lnSpc>
                <a:spcPct val="112000"/>
              </a:lnSpc>
              <a:spcBef>
                <a:spcPts val="0"/>
              </a:spcBef>
              <a:spcAft>
                <a:spcPts val="0"/>
              </a:spcAft>
              <a:buClrTx/>
              <a:buSzTx/>
              <a:buFontTx/>
              <a:buNone/>
              <a:tabLst/>
              <a:defRPr/>
            </a:pPr>
            <a:r>
              <a:rPr lang="en-US" dirty="0"/>
              <a:t>Click to edit Master title style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867" y="635117"/>
            <a:ext cx="2686932" cy="433378"/>
          </a:xfrm>
          <a:prstGeom prst="rect">
            <a:avLst/>
          </a:prstGeom>
        </p:spPr>
      </p:pic>
      <p:sp>
        <p:nvSpPr>
          <p:cNvPr id="6" name="Text Placeholder 5"/>
          <p:cNvSpPr>
            <a:spLocks noGrp="1"/>
          </p:cNvSpPr>
          <p:nvPr>
            <p:ph type="body" sz="quarter" idx="10"/>
          </p:nvPr>
        </p:nvSpPr>
        <p:spPr>
          <a:xfrm>
            <a:off x="498298" y="6257189"/>
            <a:ext cx="7253287" cy="272490"/>
          </a:xfrm>
        </p:spPr>
        <p:txBody>
          <a:bodyPr>
            <a:noAutofit/>
          </a:bodyPr>
          <a:lstStyle>
            <a:lvl1pPr marL="0" indent="0" algn="l" defTabSz="457200" rtl="0" eaLnBrk="1" latinLnBrk="0" hangingPunct="1">
              <a:buNone/>
              <a:defRPr lang="en-US" sz="1200" kern="1200" dirty="0" smtClean="0">
                <a:solidFill>
                  <a:schemeClr val="tx1">
                    <a:lumMod val="65000"/>
                    <a:lumOff val="35000"/>
                  </a:schemeClr>
                </a:solidFill>
                <a:latin typeface="+mn-lt"/>
                <a:ea typeface="+mn-ea"/>
                <a:cs typeface="+mn-cs"/>
              </a:defRPr>
            </a:lvl1pPr>
            <a:lvl2pPr marL="0" indent="0" algn="l" defTabSz="457200" rtl="0" eaLnBrk="1" latinLnBrk="0" hangingPunct="1">
              <a:buNone/>
              <a:defRPr lang="en-US" sz="1200" kern="1200" dirty="0" smtClean="0">
                <a:solidFill>
                  <a:schemeClr val="tx1">
                    <a:lumMod val="65000"/>
                    <a:lumOff val="35000"/>
                  </a:schemeClr>
                </a:solidFill>
                <a:latin typeface="+mn-lt"/>
                <a:ea typeface="+mn-ea"/>
                <a:cs typeface="+mn-cs"/>
              </a:defRPr>
            </a:lvl2pPr>
            <a:lvl3pPr marL="0" indent="0" algn="l" defTabSz="457200" rtl="0" eaLnBrk="1" latinLnBrk="0" hangingPunct="1">
              <a:buNone/>
              <a:defRPr lang="en-US" sz="1200" kern="1200" dirty="0" smtClean="0">
                <a:solidFill>
                  <a:schemeClr val="tx1">
                    <a:lumMod val="65000"/>
                    <a:lumOff val="35000"/>
                  </a:schemeClr>
                </a:solidFill>
                <a:latin typeface="+mn-lt"/>
                <a:ea typeface="+mn-ea"/>
                <a:cs typeface="+mn-cs"/>
              </a:defRPr>
            </a:lvl3pPr>
            <a:lvl4pPr marL="0" indent="0" algn="l" defTabSz="457200" rtl="0" eaLnBrk="1" latinLnBrk="0" hangingPunct="1">
              <a:buNone/>
              <a:defRPr lang="en-US" sz="1200" kern="1200" dirty="0" smtClean="0">
                <a:solidFill>
                  <a:schemeClr val="tx1">
                    <a:lumMod val="65000"/>
                    <a:lumOff val="35000"/>
                  </a:schemeClr>
                </a:solidFill>
                <a:latin typeface="+mn-lt"/>
                <a:ea typeface="+mn-ea"/>
                <a:cs typeface="+mn-cs"/>
              </a:defRPr>
            </a:lvl4pPr>
            <a:lvl5pPr marL="0" indent="0" algn="l" defTabSz="457200" rtl="0" eaLnBrk="1" latinLnBrk="0" hangingPunct="1">
              <a:buNone/>
              <a:defRPr lang="en-US" sz="1200" kern="1200" dirty="0">
                <a:solidFill>
                  <a:schemeClr val="tx1">
                    <a:lumMod val="65000"/>
                    <a:lumOff val="35000"/>
                  </a:schemeClr>
                </a:solidFill>
                <a:latin typeface="+mn-lt"/>
                <a:ea typeface="+mn-ea"/>
                <a:cs typeface="+mn-cs"/>
              </a:defRPr>
            </a:lvl5pPr>
          </a:lstStyle>
          <a:p>
            <a:pPr lvl="0"/>
            <a:r>
              <a:rPr lang="en-US" dirty="0"/>
              <a:t>Edit Master text styles</a:t>
            </a:r>
          </a:p>
        </p:txBody>
      </p:sp>
    </p:spTree>
    <p:custDataLst>
      <p:tags r:id="rId1"/>
    </p:custDataLst>
    <p:extLst>
      <p:ext uri="{BB962C8B-B14F-4D97-AF65-F5344CB8AC3E}">
        <p14:creationId xmlns:p14="http://schemas.microsoft.com/office/powerpoint/2010/main" val="2956306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61900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70382" y="448390"/>
            <a:ext cx="9105900" cy="446597"/>
          </a:xfrm>
        </p:spPr>
        <p:txBody>
          <a:bodyPr lIns="0" tIns="0" rIns="0" bIns="0"/>
          <a:lstStyle>
            <a:lvl1pPr>
              <a:defRPr sz="2902" b="1" i="0">
                <a:solidFill>
                  <a:schemeClr val="bg1"/>
                </a:solidFill>
                <a:latin typeface="Arial"/>
                <a:cs typeface="Arial"/>
              </a:defRPr>
            </a:lvl1pPr>
          </a:lstStyle>
          <a:p>
            <a:endParaRPr/>
          </a:p>
        </p:txBody>
      </p:sp>
      <p:sp>
        <p:nvSpPr>
          <p:cNvPr id="3" name="Holder 3"/>
          <p:cNvSpPr>
            <a:spLocks noGrp="1"/>
          </p:cNvSpPr>
          <p:nvPr>
            <p:ph type="body" idx="1"/>
          </p:nvPr>
        </p:nvSpPr>
        <p:spPr>
          <a:xfrm>
            <a:off x="635914" y="1592369"/>
            <a:ext cx="9632950" cy="307007"/>
          </a:xfrm>
        </p:spPr>
        <p:txBody>
          <a:bodyPr lIns="0" tIns="0" rIns="0" bIns="0"/>
          <a:lstStyle>
            <a:lvl1pPr>
              <a:defRPr sz="1995" b="1" i="0">
                <a:solidFill>
                  <a:srgbClr val="4D4D4D"/>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4096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70382" y="448390"/>
            <a:ext cx="9105900" cy="446597"/>
          </a:xfrm>
        </p:spPr>
        <p:txBody>
          <a:bodyPr lIns="0" tIns="0" rIns="0" bIns="0"/>
          <a:lstStyle>
            <a:lvl1pPr>
              <a:defRPr sz="2902"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385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53520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200643" y="6278264"/>
            <a:ext cx="1232916" cy="51547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17" name="bk object 17"/>
          <p:cNvSpPr/>
          <p:nvPr/>
        </p:nvSpPr>
        <p:spPr>
          <a:xfrm>
            <a:off x="600455" y="6413697"/>
            <a:ext cx="1754124" cy="28883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18" name="bk object 18"/>
          <p:cNvSpPr/>
          <p:nvPr/>
        </p:nvSpPr>
        <p:spPr>
          <a:xfrm>
            <a:off x="9578341" y="6199492"/>
            <a:ext cx="1089659" cy="58180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19" name="bk object 19"/>
          <p:cNvSpPr/>
          <p:nvPr/>
        </p:nvSpPr>
        <p:spPr>
          <a:xfrm>
            <a:off x="597408" y="1250678"/>
            <a:ext cx="8872728" cy="475672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2" name="Holder 2"/>
          <p:cNvSpPr>
            <a:spLocks noGrp="1"/>
          </p:cNvSpPr>
          <p:nvPr>
            <p:ph type="title"/>
          </p:nvPr>
        </p:nvSpPr>
        <p:spPr>
          <a:xfrm>
            <a:off x="570382" y="448390"/>
            <a:ext cx="9105900" cy="446597"/>
          </a:xfrm>
        </p:spPr>
        <p:txBody>
          <a:bodyPr lIns="0" tIns="0" rIns="0" bIns="0"/>
          <a:lstStyle>
            <a:lvl1pPr>
              <a:defRPr sz="2902"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135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9" indent="0">
              <a:buNone/>
              <a:defRPr sz="1800">
                <a:solidFill>
                  <a:schemeClr val="tx1">
                    <a:tint val="75000"/>
                  </a:schemeClr>
                </a:solidFill>
              </a:defRPr>
            </a:lvl2pPr>
            <a:lvl3pPr marL="914417" indent="0">
              <a:buNone/>
              <a:defRPr sz="1600">
                <a:solidFill>
                  <a:schemeClr val="tx1">
                    <a:tint val="75000"/>
                  </a:schemeClr>
                </a:solidFill>
              </a:defRPr>
            </a:lvl3pPr>
            <a:lvl4pPr marL="1371626" indent="0">
              <a:buNone/>
              <a:defRPr sz="1400">
                <a:solidFill>
                  <a:schemeClr val="tx1">
                    <a:tint val="75000"/>
                  </a:schemeClr>
                </a:solidFill>
              </a:defRPr>
            </a:lvl4pPr>
            <a:lvl5pPr marL="1828835" indent="0">
              <a:buNone/>
              <a:defRPr sz="1400">
                <a:solidFill>
                  <a:schemeClr val="tx1">
                    <a:tint val="75000"/>
                  </a:schemeClr>
                </a:solidFill>
              </a:defRPr>
            </a:lvl5pPr>
            <a:lvl6pPr marL="2286044" indent="0">
              <a:buNone/>
              <a:defRPr sz="1400">
                <a:solidFill>
                  <a:schemeClr val="tx1">
                    <a:tint val="75000"/>
                  </a:schemeClr>
                </a:solidFill>
              </a:defRPr>
            </a:lvl6pPr>
            <a:lvl7pPr marL="2743252" indent="0">
              <a:buNone/>
              <a:defRPr sz="1400">
                <a:solidFill>
                  <a:schemeClr val="tx1">
                    <a:tint val="75000"/>
                  </a:schemeClr>
                </a:solidFill>
              </a:defRPr>
            </a:lvl7pPr>
            <a:lvl8pPr marL="3200461" indent="0">
              <a:buNone/>
              <a:defRPr sz="1400">
                <a:solidFill>
                  <a:schemeClr val="tx1">
                    <a:tint val="75000"/>
                  </a:schemeClr>
                </a:solidFill>
              </a:defRPr>
            </a:lvl8pPr>
            <a:lvl9pPr marL="365766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8DE077-32B1-4FEB-8C0E-A82B694D2315}" type="datetimeFigureOut">
              <a:rPr lang="en-US" smtClean="0">
                <a:solidFill>
                  <a:prstClr val="black">
                    <a:tint val="75000"/>
                  </a:prstClr>
                </a:solidFill>
              </a:rPr>
              <a:pPr/>
              <a:t>12/7/23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481005-C26E-45E8-B54F-AC07ED3F1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098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14938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2736" y="1346222"/>
            <a:ext cx="5547784" cy="1654299"/>
          </a:xfrm>
        </p:spPr>
        <p:txBody>
          <a:bodyPr/>
          <a:lstStyle>
            <a:lvl1pPr marL="232873" marR="0" indent="-232873" algn="l" defTabSz="912459" rtl="0" eaLnBrk="1" fontAlgn="base" latinLnBrk="0" hangingPunct="1">
              <a:lnSpc>
                <a:spcPct val="95000"/>
              </a:lnSpc>
              <a:spcBef>
                <a:spcPct val="75000"/>
              </a:spcBef>
              <a:spcAft>
                <a:spcPct val="0"/>
              </a:spcAft>
              <a:buClr>
                <a:srgbClr val="FCAF17"/>
              </a:buClr>
              <a:buSzPct val="110000"/>
              <a:buFont typeface="Wingdings" pitchFamily="2" charset="2"/>
              <a:buChar char="§"/>
              <a:tabLst/>
              <a:defRPr sz="2800"/>
            </a:lvl1pPr>
            <a:lvl2pPr marL="397615" marR="0" indent="-163165" algn="l" defTabSz="912459" rtl="0" eaLnBrk="1" fontAlgn="base" latinLnBrk="0" hangingPunct="1">
              <a:lnSpc>
                <a:spcPct val="95000"/>
              </a:lnSpc>
              <a:spcBef>
                <a:spcPct val="40000"/>
              </a:spcBef>
              <a:spcAft>
                <a:spcPct val="0"/>
              </a:spcAft>
              <a:buClr>
                <a:srgbClr val="917B69"/>
              </a:buClr>
              <a:buSzTx/>
              <a:buFont typeface="Arial" charset="0"/>
              <a:buChar char="•"/>
              <a:tabLst/>
              <a:defRPr sz="2400"/>
            </a:lvl2pPr>
            <a:lvl3pPr marL="576617" marR="0" indent="-177424" algn="l" defTabSz="912459" rtl="0" eaLnBrk="1" fontAlgn="base" latinLnBrk="0" hangingPunct="1">
              <a:lnSpc>
                <a:spcPct val="95000"/>
              </a:lnSpc>
              <a:spcBef>
                <a:spcPct val="30000"/>
              </a:spcBef>
              <a:spcAft>
                <a:spcPct val="0"/>
              </a:spcAft>
              <a:buClrTx/>
              <a:buSzTx/>
              <a:buFont typeface="Arial" charset="0"/>
              <a:buChar char="-"/>
              <a:tabLst/>
              <a:defRPr sz="2000"/>
            </a:lvl3pPr>
            <a:lvl4pPr marL="750882" marR="0" indent="-172673" algn="l" defTabSz="912459" rtl="0" eaLnBrk="1" fontAlgn="base" latinLnBrk="0" hangingPunct="1">
              <a:lnSpc>
                <a:spcPct val="95000"/>
              </a:lnSpc>
              <a:spcBef>
                <a:spcPct val="20000"/>
              </a:spcBef>
              <a:spcAft>
                <a:spcPct val="0"/>
              </a:spcAft>
              <a:buClrTx/>
              <a:buSzTx/>
              <a:buFont typeface="Arial" charset="0"/>
              <a:buChar char="•"/>
              <a:tabLst/>
              <a:defRPr sz="1800"/>
            </a:lvl4pPr>
            <a:lvl5pPr marL="915634" marR="0" indent="-163165" algn="l" defTabSz="912459" rtl="0" eaLnBrk="1" fontAlgn="base" latinLnBrk="0" hangingPunct="1">
              <a:lnSpc>
                <a:spcPct val="100000"/>
              </a:lnSpc>
              <a:spcBef>
                <a:spcPct val="20000"/>
              </a:spcBef>
              <a:spcAft>
                <a:spcPct val="0"/>
              </a:spcAft>
              <a:buClrTx/>
              <a:buSzTx/>
              <a:buFontTx/>
              <a:buChar char="»"/>
              <a:tabLst/>
              <a:defRPr sz="1800"/>
            </a:lvl5pPr>
            <a:lvl6pPr>
              <a:defRPr sz="1800"/>
            </a:lvl6pPr>
            <a:lvl7pPr>
              <a:defRPr sz="1800"/>
            </a:lvl7pPr>
            <a:lvl8pPr>
              <a:defRPr sz="1800"/>
            </a:lvl8pPr>
            <a:lvl9pPr>
              <a:defRPr sz="1800"/>
            </a:lvl9pPr>
          </a:lstStyle>
          <a:p>
            <a:pPr marL="232873" marR="0" lvl="0" indent="-232873" algn="l" defTabSz="912459" rtl="0" eaLnBrk="1" fontAlgn="base" latinLnBrk="0" hangingPunct="1">
              <a:lnSpc>
                <a:spcPct val="95000"/>
              </a:lnSpc>
              <a:spcBef>
                <a:spcPct val="75000"/>
              </a:spcBef>
              <a:spcAft>
                <a:spcPct val="0"/>
              </a:spcAft>
              <a:buClr>
                <a:srgbClr val="FCAF17"/>
              </a:buClr>
              <a:buSzPct val="110000"/>
              <a:buFont typeface="Wingdings" pitchFamily="2" charset="2"/>
              <a:buChar char="§"/>
              <a:tabLst/>
              <a:defRPr/>
            </a:pPr>
            <a:r>
              <a:rPr kumimoji="0" lang="en-US" sz="2400" b="0" i="0" u="none" strike="noStrike" kern="0" cap="none" spc="0" normalizeH="0" baseline="0" noProof="0" dirty="0">
                <a:ln>
                  <a:noFill/>
                </a:ln>
                <a:solidFill>
                  <a:srgbClr val="000000"/>
                </a:solidFill>
                <a:effectLst/>
                <a:uLnTx/>
                <a:uFillTx/>
                <a:latin typeface="+mn-lt"/>
                <a:ea typeface="+mn-ea"/>
                <a:cs typeface="+mn-cs"/>
              </a:rPr>
              <a:t>Click to edit Master text styles</a:t>
            </a:r>
          </a:p>
          <a:p>
            <a:pPr marL="397615" marR="0" lvl="1" indent="-163165" algn="l" defTabSz="912459" rtl="0" eaLnBrk="1" fontAlgn="base" latinLnBrk="0" hangingPunct="1">
              <a:lnSpc>
                <a:spcPct val="95000"/>
              </a:lnSpc>
              <a:spcBef>
                <a:spcPct val="40000"/>
              </a:spcBef>
              <a:spcAft>
                <a:spcPct val="0"/>
              </a:spcAft>
              <a:buClr>
                <a:srgbClr val="917B69"/>
              </a:buClr>
              <a:buSzTx/>
              <a:buFont typeface="Arial" charset="0"/>
              <a:buChar char="•"/>
              <a:tabLst/>
              <a:defRPr/>
            </a:pPr>
            <a:r>
              <a:rPr kumimoji="0" lang="en-US" sz="2000" b="0" i="0" u="none" strike="noStrike" kern="0" cap="none" spc="0" normalizeH="0" baseline="0" noProof="0" dirty="0">
                <a:ln>
                  <a:noFill/>
                </a:ln>
                <a:solidFill>
                  <a:srgbClr val="000000"/>
                </a:solidFill>
                <a:effectLst/>
                <a:uLnTx/>
                <a:uFillTx/>
                <a:latin typeface="+mn-lt"/>
              </a:rPr>
              <a:t>Second level</a:t>
            </a:r>
          </a:p>
          <a:p>
            <a:pPr marL="576617" marR="0" lvl="2" indent="-177424" algn="l" defTabSz="912459" rtl="0" eaLnBrk="1" fontAlgn="base" latinLnBrk="0" hangingPunct="1">
              <a:lnSpc>
                <a:spcPct val="95000"/>
              </a:lnSpc>
              <a:spcBef>
                <a:spcPct val="30000"/>
              </a:spcBef>
              <a:spcAft>
                <a:spcPct val="0"/>
              </a:spcAft>
              <a:buClrTx/>
              <a:buSzTx/>
              <a:buFont typeface="Arial" charset="0"/>
              <a:buChar char="-"/>
              <a:tabLst/>
              <a:defRPr/>
            </a:pPr>
            <a:r>
              <a:rPr kumimoji="0" lang="en-US" sz="1800" b="0" i="0" u="none" strike="noStrike" kern="0" cap="none" spc="0" normalizeH="0" baseline="0" noProof="0" dirty="0">
                <a:ln>
                  <a:noFill/>
                </a:ln>
                <a:solidFill>
                  <a:srgbClr val="000000"/>
                </a:solidFill>
                <a:effectLst/>
                <a:uLnTx/>
                <a:uFillTx/>
                <a:latin typeface="+mn-lt"/>
              </a:rPr>
              <a:t>Third level</a:t>
            </a:r>
          </a:p>
          <a:p>
            <a:pPr marL="750882" marR="0" lvl="3" indent="-172673" algn="l" defTabSz="912459" rtl="0" eaLnBrk="1" fontAlgn="base" latinLnBrk="0" hangingPunct="1">
              <a:lnSpc>
                <a:spcPct val="95000"/>
              </a:lnSpc>
              <a:spcBef>
                <a:spcPct val="20000"/>
              </a:spcBef>
              <a:spcAft>
                <a:spcPct val="0"/>
              </a:spcAft>
              <a:buClrTx/>
              <a:buSzTx/>
              <a:buFont typeface="Arial" charset="0"/>
              <a:buChar char="•"/>
              <a:tabLst/>
              <a:defRPr/>
            </a:pPr>
            <a:r>
              <a:rPr kumimoji="0" lang="en-US" sz="1600" b="0" i="0" u="none" strike="noStrike" kern="0" cap="none" spc="0" normalizeH="0" baseline="0" noProof="0" dirty="0">
                <a:ln>
                  <a:noFill/>
                </a:ln>
                <a:solidFill>
                  <a:srgbClr val="000000"/>
                </a:solidFill>
                <a:effectLst/>
                <a:uLnTx/>
                <a:uFillTx/>
                <a:latin typeface="+mn-lt"/>
              </a:rPr>
              <a:t>Fourth level</a:t>
            </a:r>
          </a:p>
          <a:p>
            <a:pPr marL="915634" marR="0" lvl="4" indent="-163165" algn="l" defTabSz="912459"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mn-lt"/>
              </a:rPr>
              <a:t>Fifth level</a:t>
            </a:r>
          </a:p>
        </p:txBody>
      </p:sp>
      <p:sp>
        <p:nvSpPr>
          <p:cNvPr id="4" name="Content Placeholder 3"/>
          <p:cNvSpPr>
            <a:spLocks noGrp="1"/>
          </p:cNvSpPr>
          <p:nvPr>
            <p:ph sz="half" idx="2" hasCustomPrompt="1"/>
          </p:nvPr>
        </p:nvSpPr>
        <p:spPr>
          <a:xfrm>
            <a:off x="6453720" y="1346222"/>
            <a:ext cx="5331883" cy="1654299"/>
          </a:xfrm>
        </p:spPr>
        <p:txBody>
          <a:bodyPr/>
          <a:lstStyle>
            <a:lvl1pPr marL="232873" marR="0" indent="-232873" algn="l" defTabSz="912459" rtl="0" eaLnBrk="1" fontAlgn="base" latinLnBrk="0" hangingPunct="1">
              <a:lnSpc>
                <a:spcPct val="95000"/>
              </a:lnSpc>
              <a:spcBef>
                <a:spcPct val="75000"/>
              </a:spcBef>
              <a:spcAft>
                <a:spcPct val="0"/>
              </a:spcAft>
              <a:buClr>
                <a:srgbClr val="FCAF17"/>
              </a:buClr>
              <a:buSzPct val="110000"/>
              <a:buFont typeface="Wingdings" pitchFamily="2" charset="2"/>
              <a:buChar char="§"/>
              <a:tabLst/>
              <a:defRPr sz="2800"/>
            </a:lvl1pPr>
            <a:lvl2pPr marL="397615" marR="0" indent="-163165" algn="l" defTabSz="912459" rtl="0" eaLnBrk="1" fontAlgn="base" latinLnBrk="0" hangingPunct="1">
              <a:lnSpc>
                <a:spcPct val="95000"/>
              </a:lnSpc>
              <a:spcBef>
                <a:spcPct val="40000"/>
              </a:spcBef>
              <a:spcAft>
                <a:spcPct val="0"/>
              </a:spcAft>
              <a:buClr>
                <a:srgbClr val="917B69"/>
              </a:buClr>
              <a:buSzTx/>
              <a:buFont typeface="Arial" charset="0"/>
              <a:buChar char="•"/>
              <a:tabLst/>
              <a:defRPr sz="2400"/>
            </a:lvl2pPr>
            <a:lvl3pPr marL="576617" marR="0" indent="-177424" algn="l" defTabSz="912459" rtl="0" eaLnBrk="1" fontAlgn="base" latinLnBrk="0" hangingPunct="1">
              <a:lnSpc>
                <a:spcPct val="95000"/>
              </a:lnSpc>
              <a:spcBef>
                <a:spcPct val="30000"/>
              </a:spcBef>
              <a:spcAft>
                <a:spcPct val="0"/>
              </a:spcAft>
              <a:buClrTx/>
              <a:buSzTx/>
              <a:buFont typeface="Arial" charset="0"/>
              <a:buChar char="-"/>
              <a:tabLst/>
              <a:defRPr sz="2000"/>
            </a:lvl3pPr>
            <a:lvl4pPr marL="750882" marR="0" indent="-172673" algn="l" defTabSz="912459" rtl="0" eaLnBrk="1" fontAlgn="base" latinLnBrk="0" hangingPunct="1">
              <a:lnSpc>
                <a:spcPct val="95000"/>
              </a:lnSpc>
              <a:spcBef>
                <a:spcPct val="20000"/>
              </a:spcBef>
              <a:spcAft>
                <a:spcPct val="0"/>
              </a:spcAft>
              <a:buClrTx/>
              <a:buSzTx/>
              <a:buFont typeface="Arial" charset="0"/>
              <a:buChar char="•"/>
              <a:tabLst/>
              <a:defRPr sz="1800"/>
            </a:lvl4pPr>
            <a:lvl5pPr marL="915634" marR="0" indent="-163165" algn="l" defTabSz="912459" rtl="0" eaLnBrk="1" fontAlgn="base" latinLnBrk="0" hangingPunct="1">
              <a:lnSpc>
                <a:spcPct val="100000"/>
              </a:lnSpc>
              <a:spcBef>
                <a:spcPct val="20000"/>
              </a:spcBef>
              <a:spcAft>
                <a:spcPct val="0"/>
              </a:spcAft>
              <a:buClrTx/>
              <a:buSzTx/>
              <a:buFontTx/>
              <a:buChar char="»"/>
              <a:tabLst/>
              <a:defRPr sz="1800"/>
            </a:lvl5pPr>
            <a:lvl6pPr>
              <a:defRPr sz="1800"/>
            </a:lvl6pPr>
            <a:lvl7pPr>
              <a:defRPr sz="1800"/>
            </a:lvl7pPr>
            <a:lvl8pPr>
              <a:defRPr sz="1800"/>
            </a:lvl8pPr>
            <a:lvl9pPr>
              <a:defRPr sz="1800"/>
            </a:lvl9pPr>
          </a:lstStyle>
          <a:p>
            <a:pPr marL="232873" marR="0" lvl="0" indent="-232873" algn="l" defTabSz="912459" rtl="0" eaLnBrk="1" fontAlgn="base" latinLnBrk="0" hangingPunct="1">
              <a:lnSpc>
                <a:spcPct val="95000"/>
              </a:lnSpc>
              <a:spcBef>
                <a:spcPct val="75000"/>
              </a:spcBef>
              <a:spcAft>
                <a:spcPct val="0"/>
              </a:spcAft>
              <a:buClr>
                <a:srgbClr val="FCAF17"/>
              </a:buClr>
              <a:buSzPct val="110000"/>
              <a:buFont typeface="Wingdings" pitchFamily="2" charset="2"/>
              <a:buChar char="§"/>
              <a:tabLst/>
              <a:defRPr/>
            </a:pPr>
            <a:r>
              <a:rPr kumimoji="0" lang="en-US" sz="2400" b="0" i="0" u="none" strike="noStrike" kern="0" cap="none" spc="0" normalizeH="0" baseline="0" noProof="0" dirty="0">
                <a:ln>
                  <a:noFill/>
                </a:ln>
                <a:solidFill>
                  <a:srgbClr val="000000"/>
                </a:solidFill>
                <a:effectLst/>
                <a:uLnTx/>
                <a:uFillTx/>
                <a:latin typeface="+mn-lt"/>
                <a:ea typeface="+mn-ea"/>
                <a:cs typeface="+mn-cs"/>
              </a:rPr>
              <a:t>Click to edit Master text styles</a:t>
            </a:r>
          </a:p>
          <a:p>
            <a:pPr marL="397615" marR="0" lvl="1" indent="-163165" algn="l" defTabSz="912459" rtl="0" eaLnBrk="1" fontAlgn="base" latinLnBrk="0" hangingPunct="1">
              <a:lnSpc>
                <a:spcPct val="95000"/>
              </a:lnSpc>
              <a:spcBef>
                <a:spcPct val="40000"/>
              </a:spcBef>
              <a:spcAft>
                <a:spcPct val="0"/>
              </a:spcAft>
              <a:buClr>
                <a:srgbClr val="917B69"/>
              </a:buClr>
              <a:buSzTx/>
              <a:buFont typeface="Arial" charset="0"/>
              <a:buChar char="•"/>
              <a:tabLst/>
              <a:defRPr/>
            </a:pPr>
            <a:r>
              <a:rPr kumimoji="0" lang="en-US" sz="2000" b="0" i="0" u="none" strike="noStrike" kern="0" cap="none" spc="0" normalizeH="0" baseline="0" noProof="0" dirty="0">
                <a:ln>
                  <a:noFill/>
                </a:ln>
                <a:solidFill>
                  <a:srgbClr val="000000"/>
                </a:solidFill>
                <a:effectLst/>
                <a:uLnTx/>
                <a:uFillTx/>
                <a:latin typeface="+mn-lt"/>
              </a:rPr>
              <a:t>Second level</a:t>
            </a:r>
          </a:p>
          <a:p>
            <a:pPr marL="576617" marR="0" lvl="2" indent="-177424" algn="l" defTabSz="912459" rtl="0" eaLnBrk="1" fontAlgn="base" latinLnBrk="0" hangingPunct="1">
              <a:lnSpc>
                <a:spcPct val="95000"/>
              </a:lnSpc>
              <a:spcBef>
                <a:spcPct val="30000"/>
              </a:spcBef>
              <a:spcAft>
                <a:spcPct val="0"/>
              </a:spcAft>
              <a:buClrTx/>
              <a:buSzTx/>
              <a:buFont typeface="Arial" charset="0"/>
              <a:buChar char="-"/>
              <a:tabLst/>
              <a:defRPr/>
            </a:pPr>
            <a:r>
              <a:rPr kumimoji="0" lang="en-US" sz="1800" b="0" i="0" u="none" strike="noStrike" kern="0" cap="none" spc="0" normalizeH="0" baseline="0" noProof="0" dirty="0">
                <a:ln>
                  <a:noFill/>
                </a:ln>
                <a:solidFill>
                  <a:srgbClr val="000000"/>
                </a:solidFill>
                <a:effectLst/>
                <a:uLnTx/>
                <a:uFillTx/>
                <a:latin typeface="+mn-lt"/>
              </a:rPr>
              <a:t>Third level</a:t>
            </a:r>
          </a:p>
          <a:p>
            <a:pPr marL="750882" marR="0" lvl="3" indent="-172673" algn="l" defTabSz="912459" rtl="0" eaLnBrk="1" fontAlgn="base" latinLnBrk="0" hangingPunct="1">
              <a:lnSpc>
                <a:spcPct val="95000"/>
              </a:lnSpc>
              <a:spcBef>
                <a:spcPct val="20000"/>
              </a:spcBef>
              <a:spcAft>
                <a:spcPct val="0"/>
              </a:spcAft>
              <a:buClrTx/>
              <a:buSzTx/>
              <a:buFont typeface="Arial" charset="0"/>
              <a:buChar char="•"/>
              <a:tabLst/>
              <a:defRPr/>
            </a:pPr>
            <a:r>
              <a:rPr kumimoji="0" lang="en-US" sz="1600" b="0" i="0" u="none" strike="noStrike" kern="0" cap="none" spc="0" normalizeH="0" baseline="0" noProof="0" dirty="0">
                <a:ln>
                  <a:noFill/>
                </a:ln>
                <a:solidFill>
                  <a:srgbClr val="000000"/>
                </a:solidFill>
                <a:effectLst/>
                <a:uLnTx/>
                <a:uFillTx/>
                <a:latin typeface="+mn-lt"/>
              </a:rPr>
              <a:t>Fourth level</a:t>
            </a:r>
          </a:p>
          <a:p>
            <a:pPr marL="915634" marR="0" lvl="4" indent="-163165" algn="l" defTabSz="912459"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mn-lt"/>
              </a:rPr>
              <a:t>Fifth level</a:t>
            </a:r>
          </a:p>
        </p:txBody>
      </p:sp>
      <p:sp>
        <p:nvSpPr>
          <p:cNvPr id="9" name="Footer Placeholder 4"/>
          <p:cNvSpPr>
            <a:spLocks noGrp="1"/>
          </p:cNvSpPr>
          <p:nvPr>
            <p:ph type="ftr" sz="quarter" idx="3"/>
          </p:nvPr>
        </p:nvSpPr>
        <p:spPr>
          <a:xfrm>
            <a:off x="916331" y="6403150"/>
            <a:ext cx="8636000" cy="230626"/>
          </a:xfrm>
          <a:prstGeom prst="rect">
            <a:avLst/>
          </a:prstGeom>
        </p:spPr>
        <p:txBody>
          <a:bodyPr lIns="91243" tIns="45618" rIns="91243" bIns="45618"/>
          <a:lstStyle>
            <a:lvl1pPr>
              <a:defRPr sz="900"/>
            </a:lvl1pPr>
          </a:lstStyle>
          <a:p>
            <a:r>
              <a:rPr lang="en-US" noProof="0" dirty="0"/>
              <a:t>| Presentation Title | Presenter Name | Date | Subject | Business Use Only</a:t>
            </a:r>
          </a:p>
        </p:txBody>
      </p:sp>
      <p:sp>
        <p:nvSpPr>
          <p:cNvPr id="12" name="Slide Number Placeholder 5"/>
          <p:cNvSpPr>
            <a:spLocks noGrp="1"/>
          </p:cNvSpPr>
          <p:nvPr>
            <p:ph type="sldNum" sz="quarter" idx="4"/>
          </p:nvPr>
        </p:nvSpPr>
        <p:spPr>
          <a:xfrm>
            <a:off x="717518" y="6403150"/>
            <a:ext cx="533380" cy="230626"/>
          </a:xfrm>
          <a:prstGeom prst="rect">
            <a:avLst/>
          </a:prstGeom>
        </p:spPr>
        <p:txBody>
          <a:bodyPr lIns="91243" tIns="45618" rIns="91243" bIns="45618"/>
          <a:lstStyle>
            <a:lvl1pPr>
              <a:defRPr sz="900"/>
            </a:lvl1pPr>
          </a:lstStyle>
          <a:p>
            <a:fld id="{E66AA3EA-0569-43EF-BBA3-83FDB109D582}" type="slidenum">
              <a:rPr lang="en-US" noProof="0" smtClean="0"/>
              <a:pPr/>
              <a:t>‹#›</a:t>
            </a:fld>
            <a:endParaRPr lang="en-US" noProof="0" dirty="0"/>
          </a:p>
        </p:txBody>
      </p:sp>
      <p:sp>
        <p:nvSpPr>
          <p:cNvPr id="11" name="Textplatzhalter 9" descr="Subtitle" title="Subtitle"/>
          <p:cNvSpPr>
            <a:spLocks noGrp="1"/>
          </p:cNvSpPr>
          <p:nvPr>
            <p:ph type="body" sz="quarter" idx="10" hasCustomPrompt="1"/>
          </p:nvPr>
        </p:nvSpPr>
        <p:spPr>
          <a:xfrm>
            <a:off x="720000" y="738577"/>
            <a:ext cx="11081856"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a:t>Subtitle</a:t>
            </a:r>
          </a:p>
        </p:txBody>
      </p:sp>
      <p:sp>
        <p:nvSpPr>
          <p:cNvPr id="13" name="Title 1"/>
          <p:cNvSpPr>
            <a:spLocks noGrp="1"/>
          </p:cNvSpPr>
          <p:nvPr>
            <p:ph type="title" hasCustomPrompt="1"/>
          </p:nvPr>
        </p:nvSpPr>
        <p:spPr>
          <a:xfrm>
            <a:off x="719667" y="305999"/>
            <a:ext cx="11091373" cy="497383"/>
          </a:xfrm>
          <a:prstGeom prst="rect">
            <a:avLst/>
          </a:prstGeom>
        </p:spPr>
        <p:txBody>
          <a:bodyPr tIns="125733" anchor="t" anchorCtr="0"/>
          <a:lstStyle>
            <a:lvl1pPr>
              <a:lnSpc>
                <a:spcPct val="75000"/>
              </a:lnSpc>
              <a:defRPr>
                <a:solidFill>
                  <a:schemeClr val="accent4"/>
                </a:solidFill>
              </a:defRPr>
            </a:lvl1pPr>
          </a:lstStyle>
          <a:p>
            <a:r>
              <a:rPr lang="en-US" noProof="0" dirty="0"/>
              <a:t>Title</a:t>
            </a:r>
          </a:p>
        </p:txBody>
      </p:sp>
    </p:spTree>
    <p:extLst>
      <p:ext uri="{BB962C8B-B14F-4D97-AF65-F5344CB8AC3E}">
        <p14:creationId xmlns:p14="http://schemas.microsoft.com/office/powerpoint/2010/main" val="2049834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916331" y="6403150"/>
            <a:ext cx="8636000" cy="230626"/>
          </a:xfrm>
          <a:prstGeom prst="rect">
            <a:avLst/>
          </a:prstGeom>
        </p:spPr>
        <p:txBody>
          <a:bodyPr lIns="91243" tIns="45618" rIns="91243" bIns="45618"/>
          <a:lstStyle>
            <a:lvl1pPr>
              <a:defRPr sz="900"/>
            </a:lvl1pPr>
          </a:lstStyle>
          <a:p>
            <a:r>
              <a:rPr lang="en-US" noProof="0" dirty="0"/>
              <a:t>| Presentation Title | Presenter Name | Date | Subject | Business Use Only</a:t>
            </a:r>
          </a:p>
        </p:txBody>
      </p:sp>
      <p:sp>
        <p:nvSpPr>
          <p:cNvPr id="8" name="Slide Number Placeholder 5"/>
          <p:cNvSpPr>
            <a:spLocks noGrp="1"/>
          </p:cNvSpPr>
          <p:nvPr>
            <p:ph type="sldNum" sz="quarter" idx="4"/>
          </p:nvPr>
        </p:nvSpPr>
        <p:spPr>
          <a:xfrm>
            <a:off x="717518" y="6403150"/>
            <a:ext cx="533380" cy="230626"/>
          </a:xfrm>
          <a:prstGeom prst="rect">
            <a:avLst/>
          </a:prstGeom>
        </p:spPr>
        <p:txBody>
          <a:bodyPr lIns="91243" tIns="45618" rIns="91243" bIns="45618"/>
          <a:lstStyle>
            <a:lvl1pPr>
              <a:defRPr sz="900"/>
            </a:lvl1pPr>
          </a:lstStyle>
          <a:p>
            <a:fld id="{E66AA3EA-0569-43EF-BBA3-83FDB109D582}" type="slidenum">
              <a:rPr lang="en-US" noProof="0" smtClean="0"/>
              <a:pPr/>
              <a:t>‹#›</a:t>
            </a:fld>
            <a:endParaRPr lang="en-US" noProof="0" dirty="0"/>
          </a:p>
        </p:txBody>
      </p:sp>
      <p:sp>
        <p:nvSpPr>
          <p:cNvPr id="10" name="Textplatzhalter 9" descr="Subtitle" title="Subtitle"/>
          <p:cNvSpPr>
            <a:spLocks noGrp="1"/>
          </p:cNvSpPr>
          <p:nvPr>
            <p:ph type="body" sz="quarter" idx="10" hasCustomPrompt="1"/>
          </p:nvPr>
        </p:nvSpPr>
        <p:spPr>
          <a:xfrm>
            <a:off x="720000" y="738577"/>
            <a:ext cx="11081856"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a:t>Subtitle</a:t>
            </a:r>
          </a:p>
        </p:txBody>
      </p:sp>
      <p:sp>
        <p:nvSpPr>
          <p:cNvPr id="11" name="Title 1"/>
          <p:cNvSpPr>
            <a:spLocks noGrp="1"/>
          </p:cNvSpPr>
          <p:nvPr>
            <p:ph type="title" hasCustomPrompt="1"/>
          </p:nvPr>
        </p:nvSpPr>
        <p:spPr>
          <a:xfrm>
            <a:off x="719667" y="305999"/>
            <a:ext cx="11091373" cy="497383"/>
          </a:xfrm>
          <a:prstGeom prst="rect">
            <a:avLst/>
          </a:prstGeom>
        </p:spPr>
        <p:txBody>
          <a:bodyPr tIns="125733" anchor="t" anchorCtr="0"/>
          <a:lstStyle>
            <a:lvl1pPr>
              <a:lnSpc>
                <a:spcPct val="75000"/>
              </a:lnSpc>
              <a:defRPr>
                <a:solidFill>
                  <a:schemeClr val="accent4"/>
                </a:solidFill>
              </a:defRPr>
            </a:lvl1pPr>
          </a:lstStyle>
          <a:p>
            <a:r>
              <a:rPr lang="en-US" noProof="0" dirty="0"/>
              <a:t>Title</a:t>
            </a:r>
          </a:p>
        </p:txBody>
      </p:sp>
    </p:spTree>
    <p:extLst>
      <p:ext uri="{BB962C8B-B14F-4D97-AF65-F5344CB8AC3E}">
        <p14:creationId xmlns:p14="http://schemas.microsoft.com/office/powerpoint/2010/main" val="1646798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70754" name="Rectangle 2"/>
          <p:cNvSpPr>
            <a:spLocks noGrp="1" noChangeArrowheads="1"/>
          </p:cNvSpPr>
          <p:nvPr>
            <p:ph type="ctrTitle"/>
          </p:nvPr>
        </p:nvSpPr>
        <p:spPr>
          <a:xfrm>
            <a:off x="914400" y="2019303"/>
            <a:ext cx="10363200" cy="1470025"/>
          </a:xfrm>
        </p:spPr>
        <p:txBody>
          <a:bodyPr/>
          <a:lstStyle>
            <a:lvl1pPr algn="ctr">
              <a:defRPr sz="4400"/>
            </a:lvl1pPr>
          </a:lstStyle>
          <a:p>
            <a:r>
              <a:rPr lang="en-US"/>
              <a:t>Titelmasterformat durch Klicken bearbeiten</a:t>
            </a:r>
          </a:p>
        </p:txBody>
      </p:sp>
      <p:sp>
        <p:nvSpPr>
          <p:cNvPr id="4170755" name="Rectangle 3"/>
          <p:cNvSpPr>
            <a:spLocks noGrp="1" noChangeArrowheads="1"/>
          </p:cNvSpPr>
          <p:nvPr>
            <p:ph type="subTitle" idx="1"/>
          </p:nvPr>
        </p:nvSpPr>
        <p:spPr>
          <a:xfrm>
            <a:off x="1828800" y="3851283"/>
            <a:ext cx="8534400" cy="399904"/>
          </a:xfrm>
        </p:spPr>
        <p:txBody>
          <a:bodyPr/>
          <a:lstStyle>
            <a:lvl1pPr algn="ctr">
              <a:defRPr/>
            </a:lvl1pPr>
          </a:lstStyle>
          <a:p>
            <a:r>
              <a:rPr lang="en-US"/>
              <a:t>Formatvorlage des Untertitelmasters durch Klicken bearbeiten</a:t>
            </a:r>
          </a:p>
        </p:txBody>
      </p:sp>
    </p:spTree>
    <p:extLst>
      <p:ext uri="{BB962C8B-B14F-4D97-AF65-F5344CB8AC3E}">
        <p14:creationId xmlns:p14="http://schemas.microsoft.com/office/powerpoint/2010/main" val="108897565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0133" y="1343030"/>
            <a:ext cx="11719984" cy="2154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71919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4007007"/>
            <a:ext cx="10363200" cy="399904"/>
          </a:xfrm>
        </p:spPr>
        <p:txBody>
          <a:bodyPr anchor="b"/>
          <a:lstStyle>
            <a:lvl1pPr marL="0" indent="0">
              <a:buNone/>
              <a:defRPr sz="2000"/>
            </a:lvl1pPr>
            <a:lvl2pPr marL="456224" indent="0">
              <a:buNone/>
              <a:defRPr sz="1800"/>
            </a:lvl2pPr>
            <a:lvl3pPr marL="912442" indent="0">
              <a:buNone/>
              <a:defRPr sz="1600"/>
            </a:lvl3pPr>
            <a:lvl4pPr marL="1368668" indent="0">
              <a:buNone/>
              <a:defRPr sz="1400"/>
            </a:lvl4pPr>
            <a:lvl5pPr marL="1824886" indent="0">
              <a:buNone/>
              <a:defRPr sz="1400"/>
            </a:lvl5pPr>
            <a:lvl6pPr marL="2281113" indent="0">
              <a:buNone/>
              <a:defRPr sz="1400"/>
            </a:lvl6pPr>
            <a:lvl7pPr marL="2737332" indent="0">
              <a:buNone/>
              <a:defRPr sz="1400"/>
            </a:lvl7pPr>
            <a:lvl8pPr marL="3193558" indent="0">
              <a:buNone/>
              <a:defRPr sz="1400"/>
            </a:lvl8pPr>
            <a:lvl9pPr marL="3649771" indent="0">
              <a:buNone/>
              <a:defRPr sz="1400"/>
            </a:lvl9pPr>
          </a:lstStyle>
          <a:p>
            <a:pPr lvl="0"/>
            <a:r>
              <a:rPr lang="en-US"/>
              <a:t>Click to edit Master text styles</a:t>
            </a:r>
          </a:p>
        </p:txBody>
      </p:sp>
    </p:spTree>
    <p:extLst>
      <p:ext uri="{BB962C8B-B14F-4D97-AF65-F5344CB8AC3E}">
        <p14:creationId xmlns:p14="http://schemas.microsoft.com/office/powerpoint/2010/main" val="14696573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134" y="1343035"/>
            <a:ext cx="5757333" cy="23081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0667" y="1343035"/>
            <a:ext cx="5759451" cy="23081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267839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13438"/>
            <a:ext cx="5386917" cy="461459"/>
          </a:xfrm>
        </p:spPr>
        <p:txBody>
          <a:bodyPr anchor="b"/>
          <a:lstStyle>
            <a:lvl1pPr marL="0" indent="0">
              <a:buNone/>
              <a:defRPr sz="2400" b="1"/>
            </a:lvl1pPr>
            <a:lvl2pPr marL="456224" indent="0">
              <a:buNone/>
              <a:defRPr sz="2000" b="1"/>
            </a:lvl2pPr>
            <a:lvl3pPr marL="912442" indent="0">
              <a:buNone/>
              <a:defRPr sz="1800" b="1"/>
            </a:lvl3pPr>
            <a:lvl4pPr marL="1368668" indent="0">
              <a:buNone/>
              <a:defRPr sz="1600" b="1"/>
            </a:lvl4pPr>
            <a:lvl5pPr marL="1824886" indent="0">
              <a:buNone/>
              <a:defRPr sz="1600" b="1"/>
            </a:lvl5pPr>
            <a:lvl6pPr marL="2281113" indent="0">
              <a:buNone/>
              <a:defRPr sz="1600" b="1"/>
            </a:lvl6pPr>
            <a:lvl7pPr marL="2737332" indent="0">
              <a:buNone/>
              <a:defRPr sz="1600" b="1"/>
            </a:lvl7pPr>
            <a:lvl8pPr marL="3193558" indent="0">
              <a:buNone/>
              <a:defRPr sz="1600" b="1"/>
            </a:lvl8pPr>
            <a:lvl9pPr marL="364977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20188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7" y="1713438"/>
            <a:ext cx="5389033" cy="461459"/>
          </a:xfrm>
        </p:spPr>
        <p:txBody>
          <a:bodyPr anchor="b"/>
          <a:lstStyle>
            <a:lvl1pPr marL="0" indent="0">
              <a:buNone/>
              <a:defRPr sz="2400" b="1"/>
            </a:lvl1pPr>
            <a:lvl2pPr marL="456224" indent="0">
              <a:buNone/>
              <a:defRPr sz="2000" b="1"/>
            </a:lvl2pPr>
            <a:lvl3pPr marL="912442" indent="0">
              <a:buNone/>
              <a:defRPr sz="1800" b="1"/>
            </a:lvl3pPr>
            <a:lvl4pPr marL="1368668" indent="0">
              <a:buNone/>
              <a:defRPr sz="1600" b="1"/>
            </a:lvl4pPr>
            <a:lvl5pPr marL="1824886" indent="0">
              <a:buNone/>
              <a:defRPr sz="1600" b="1"/>
            </a:lvl5pPr>
            <a:lvl6pPr marL="2281113" indent="0">
              <a:buNone/>
              <a:defRPr sz="1600" b="1"/>
            </a:lvl6pPr>
            <a:lvl7pPr marL="2737332" indent="0">
              <a:buNone/>
              <a:defRPr sz="1600" b="1"/>
            </a:lvl7pPr>
            <a:lvl8pPr marL="3193558" indent="0">
              <a:buNone/>
              <a:defRPr sz="1600" b="1"/>
            </a:lvl8pPr>
            <a:lvl9pPr marL="364977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7" y="2174876"/>
            <a:ext cx="5389033" cy="20188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019399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274252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9228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2" y="2160590"/>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8157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30" y="273054"/>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26405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30" y="1435101"/>
            <a:ext cx="4011084" cy="319025"/>
          </a:xfrm>
        </p:spPr>
        <p:txBody>
          <a:bodyPr/>
          <a:lstStyle>
            <a:lvl1pPr marL="0" indent="0">
              <a:buNone/>
              <a:defRPr sz="1400"/>
            </a:lvl1pPr>
            <a:lvl2pPr marL="456224" indent="0">
              <a:buNone/>
              <a:defRPr sz="1200"/>
            </a:lvl2pPr>
            <a:lvl3pPr marL="912442" indent="0">
              <a:buNone/>
              <a:defRPr sz="1000"/>
            </a:lvl3pPr>
            <a:lvl4pPr marL="1368668" indent="0">
              <a:buNone/>
              <a:defRPr sz="900"/>
            </a:lvl4pPr>
            <a:lvl5pPr marL="1824886" indent="0">
              <a:buNone/>
              <a:defRPr sz="900"/>
            </a:lvl5pPr>
            <a:lvl6pPr marL="2281113" indent="0">
              <a:buNone/>
              <a:defRPr sz="900"/>
            </a:lvl6pPr>
            <a:lvl7pPr marL="2737332" indent="0">
              <a:buNone/>
              <a:defRPr sz="900"/>
            </a:lvl7pPr>
            <a:lvl8pPr marL="3193558" indent="0">
              <a:buNone/>
              <a:defRPr sz="900"/>
            </a:lvl8pPr>
            <a:lvl9pPr marL="3649771" indent="0">
              <a:buNone/>
              <a:defRPr sz="900"/>
            </a:lvl9pPr>
          </a:lstStyle>
          <a:p>
            <a:pPr lvl="0"/>
            <a:r>
              <a:rPr lang="en-US"/>
              <a:t>Click to edit Master text styles</a:t>
            </a:r>
          </a:p>
        </p:txBody>
      </p:sp>
    </p:spTree>
    <p:extLst>
      <p:ext uri="{BB962C8B-B14F-4D97-AF65-F5344CB8AC3E}">
        <p14:creationId xmlns:p14="http://schemas.microsoft.com/office/powerpoint/2010/main" val="277782071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8"/>
            <a:ext cx="7315200" cy="598351"/>
          </a:xfrm>
        </p:spPr>
        <p:txBody>
          <a:bodyPr/>
          <a:lstStyle>
            <a:lvl1pPr marL="0" indent="0">
              <a:buNone/>
              <a:defRPr sz="3200"/>
            </a:lvl1pPr>
            <a:lvl2pPr marL="456224" indent="0">
              <a:buNone/>
              <a:defRPr sz="2800"/>
            </a:lvl2pPr>
            <a:lvl3pPr marL="912442" indent="0">
              <a:buNone/>
              <a:defRPr sz="2400"/>
            </a:lvl3pPr>
            <a:lvl4pPr marL="1368668" indent="0">
              <a:buNone/>
              <a:defRPr sz="2000"/>
            </a:lvl4pPr>
            <a:lvl5pPr marL="1824886" indent="0">
              <a:buNone/>
              <a:defRPr sz="2000"/>
            </a:lvl5pPr>
            <a:lvl6pPr marL="2281113" indent="0">
              <a:buNone/>
              <a:defRPr sz="2000"/>
            </a:lvl6pPr>
            <a:lvl7pPr marL="2737332" indent="0">
              <a:buNone/>
              <a:defRPr sz="2000"/>
            </a:lvl7pPr>
            <a:lvl8pPr marL="3193558" indent="0">
              <a:buNone/>
              <a:defRPr sz="2000"/>
            </a:lvl8pPr>
            <a:lvl9pPr marL="3649771"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319025"/>
          </a:xfrm>
        </p:spPr>
        <p:txBody>
          <a:bodyPr/>
          <a:lstStyle>
            <a:lvl1pPr marL="0" indent="0">
              <a:buNone/>
              <a:defRPr sz="1400"/>
            </a:lvl1pPr>
            <a:lvl2pPr marL="456224" indent="0">
              <a:buNone/>
              <a:defRPr sz="1200"/>
            </a:lvl2pPr>
            <a:lvl3pPr marL="912442" indent="0">
              <a:buNone/>
              <a:defRPr sz="1000"/>
            </a:lvl3pPr>
            <a:lvl4pPr marL="1368668" indent="0">
              <a:buNone/>
              <a:defRPr sz="900"/>
            </a:lvl4pPr>
            <a:lvl5pPr marL="1824886" indent="0">
              <a:buNone/>
              <a:defRPr sz="900"/>
            </a:lvl5pPr>
            <a:lvl6pPr marL="2281113" indent="0">
              <a:buNone/>
              <a:defRPr sz="900"/>
            </a:lvl6pPr>
            <a:lvl7pPr marL="2737332" indent="0">
              <a:buNone/>
              <a:defRPr sz="900"/>
            </a:lvl7pPr>
            <a:lvl8pPr marL="3193558" indent="0">
              <a:buNone/>
              <a:defRPr sz="900"/>
            </a:lvl8pPr>
            <a:lvl9pPr marL="3649771" indent="0">
              <a:buNone/>
              <a:defRPr sz="900"/>
            </a:lvl9pPr>
          </a:lstStyle>
          <a:p>
            <a:pPr lvl="0"/>
            <a:r>
              <a:rPr lang="en-US"/>
              <a:t>Click to edit Master text styles</a:t>
            </a:r>
          </a:p>
        </p:txBody>
      </p:sp>
    </p:spTree>
    <p:extLst>
      <p:ext uri="{BB962C8B-B14F-4D97-AF65-F5344CB8AC3E}">
        <p14:creationId xmlns:p14="http://schemas.microsoft.com/office/powerpoint/2010/main" val="334615438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800114" y="1343025"/>
            <a:ext cx="7140018" cy="17659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128350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0651" y="39689"/>
            <a:ext cx="2929467" cy="298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237653" y="39689"/>
            <a:ext cx="3569810" cy="298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503296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0134" y="39711"/>
            <a:ext cx="11686117" cy="1011237"/>
          </a:xfrm>
        </p:spPr>
        <p:txBody>
          <a:bodyPr/>
          <a:lstStyle/>
          <a:p>
            <a:r>
              <a:rPr lang="en-US"/>
              <a:t>Click to edit Master title style</a:t>
            </a:r>
          </a:p>
        </p:txBody>
      </p:sp>
      <p:sp>
        <p:nvSpPr>
          <p:cNvPr id="3" name="Chart Placeholder 2"/>
          <p:cNvSpPr>
            <a:spLocks noGrp="1"/>
          </p:cNvSpPr>
          <p:nvPr>
            <p:ph type="chart" idx="1"/>
          </p:nvPr>
        </p:nvSpPr>
        <p:spPr>
          <a:xfrm>
            <a:off x="220133" y="1343033"/>
            <a:ext cx="11719984" cy="399904"/>
          </a:xfrm>
        </p:spPr>
        <p:txBody>
          <a:bodyPr/>
          <a:lstStyle/>
          <a:p>
            <a:pPr lvl="0"/>
            <a:endParaRPr lang="en-US" noProof="0" dirty="0"/>
          </a:p>
        </p:txBody>
      </p:sp>
    </p:spTree>
    <p:extLst>
      <p:ext uri="{BB962C8B-B14F-4D97-AF65-F5344CB8AC3E}">
        <p14:creationId xmlns:p14="http://schemas.microsoft.com/office/powerpoint/2010/main" val="39441634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0134" y="39711"/>
            <a:ext cx="11686117" cy="1011237"/>
          </a:xfrm>
        </p:spPr>
        <p:txBody>
          <a:bodyPr/>
          <a:lstStyle/>
          <a:p>
            <a:r>
              <a:rPr lang="en-US"/>
              <a:t>Click to edit Master title style</a:t>
            </a:r>
          </a:p>
        </p:txBody>
      </p:sp>
      <p:sp>
        <p:nvSpPr>
          <p:cNvPr id="3" name="Chart Placeholder 2"/>
          <p:cNvSpPr>
            <a:spLocks noGrp="1"/>
          </p:cNvSpPr>
          <p:nvPr>
            <p:ph type="chart" sz="half" idx="1"/>
          </p:nvPr>
        </p:nvSpPr>
        <p:spPr>
          <a:xfrm>
            <a:off x="220134" y="1343033"/>
            <a:ext cx="5757333" cy="399904"/>
          </a:xfrm>
        </p:spPr>
        <p:txBody>
          <a:bodyPr/>
          <a:lstStyle/>
          <a:p>
            <a:pPr lvl="0"/>
            <a:endParaRPr lang="en-US" noProof="0" dirty="0"/>
          </a:p>
        </p:txBody>
      </p:sp>
      <p:sp>
        <p:nvSpPr>
          <p:cNvPr id="4" name="Text Placeholder 3"/>
          <p:cNvSpPr>
            <a:spLocks noGrp="1"/>
          </p:cNvSpPr>
          <p:nvPr>
            <p:ph type="body" sz="half" idx="2"/>
          </p:nvPr>
        </p:nvSpPr>
        <p:spPr>
          <a:xfrm>
            <a:off x="6180667" y="1343030"/>
            <a:ext cx="5759451" cy="2154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534765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0134" y="39711"/>
            <a:ext cx="11686117" cy="1011237"/>
          </a:xfrm>
        </p:spPr>
        <p:txBody>
          <a:bodyPr/>
          <a:lstStyle/>
          <a:p>
            <a:r>
              <a:rPr lang="en-US"/>
              <a:t>Click to edit Master title style</a:t>
            </a:r>
          </a:p>
        </p:txBody>
      </p:sp>
      <p:sp>
        <p:nvSpPr>
          <p:cNvPr id="3" name="Content Placeholder 2"/>
          <p:cNvSpPr>
            <a:spLocks noGrp="1"/>
          </p:cNvSpPr>
          <p:nvPr>
            <p:ph sz="half" idx="1"/>
          </p:nvPr>
        </p:nvSpPr>
        <p:spPr>
          <a:xfrm>
            <a:off x="220134" y="1343030"/>
            <a:ext cx="5757333" cy="2154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0667" y="1343030"/>
            <a:ext cx="5759451" cy="2154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80667" y="2257434"/>
            <a:ext cx="5759451" cy="2154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589528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8"/>
            <a:ext cx="8534400" cy="399904"/>
          </a:xfrm>
        </p:spPr>
        <p:txBody>
          <a:bodyPr/>
          <a:lstStyle>
            <a:lvl1pPr marL="0" indent="0" algn="ctr">
              <a:buNone/>
              <a:defRPr/>
            </a:lvl1pPr>
            <a:lvl2pPr marL="456224" indent="0" algn="ctr">
              <a:buNone/>
              <a:defRPr/>
            </a:lvl2pPr>
            <a:lvl3pPr marL="912442" indent="0" algn="ctr">
              <a:buNone/>
              <a:defRPr/>
            </a:lvl3pPr>
            <a:lvl4pPr marL="1368668" indent="0" algn="ctr">
              <a:buNone/>
              <a:defRPr/>
            </a:lvl4pPr>
            <a:lvl5pPr marL="1824886" indent="0" algn="ctr">
              <a:buNone/>
              <a:defRPr/>
            </a:lvl5pPr>
            <a:lvl6pPr marL="2281113" indent="0" algn="ctr">
              <a:buNone/>
              <a:defRPr/>
            </a:lvl6pPr>
            <a:lvl7pPr marL="2737332" indent="0" algn="ctr">
              <a:buNone/>
              <a:defRPr/>
            </a:lvl7pPr>
            <a:lvl8pPr marL="3193558" indent="0" algn="ctr">
              <a:buNone/>
              <a:defRPr/>
            </a:lvl8pPr>
            <a:lvl9pPr marL="3649771"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14556676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userDrawn="1"/>
        </p:nvSpPr>
        <p:spPr bwMode="auto">
          <a:xfrm>
            <a:off x="11578183" y="6553214"/>
            <a:ext cx="341362" cy="24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243" tIns="45618" rIns="91243" bIns="45618">
            <a:spAutoFit/>
          </a:bodyPr>
          <a:lstStyle>
            <a:lvl1pPr>
              <a:defRPr sz="4000" b="1">
                <a:solidFill>
                  <a:schemeClr val="tx1"/>
                </a:solidFill>
                <a:latin typeface="Arial" pitchFamily="34" charset="0"/>
                <a:cs typeface="Arial" pitchFamily="34" charset="0"/>
              </a:defRPr>
            </a:lvl1pPr>
            <a:lvl2pPr marL="742950" indent="-285750">
              <a:defRPr sz="4000" b="1">
                <a:solidFill>
                  <a:schemeClr val="tx1"/>
                </a:solidFill>
                <a:latin typeface="Arial" pitchFamily="34" charset="0"/>
                <a:cs typeface="Arial" pitchFamily="34" charset="0"/>
              </a:defRPr>
            </a:lvl2pPr>
            <a:lvl3pPr marL="1143000" indent="-228600">
              <a:defRPr sz="4000" b="1">
                <a:solidFill>
                  <a:schemeClr val="tx1"/>
                </a:solidFill>
                <a:latin typeface="Arial" pitchFamily="34" charset="0"/>
                <a:cs typeface="Arial" pitchFamily="34" charset="0"/>
              </a:defRPr>
            </a:lvl3pPr>
            <a:lvl4pPr marL="1600200" indent="-228600">
              <a:defRPr sz="4000" b="1">
                <a:solidFill>
                  <a:schemeClr val="tx1"/>
                </a:solidFill>
                <a:latin typeface="Arial" pitchFamily="34" charset="0"/>
                <a:cs typeface="Arial" pitchFamily="34" charset="0"/>
              </a:defRPr>
            </a:lvl4pPr>
            <a:lvl5pPr marL="2057400" indent="-228600">
              <a:defRPr sz="40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4000" b="1">
                <a:solidFill>
                  <a:schemeClr val="tx1"/>
                </a:solidFill>
                <a:latin typeface="Arial" pitchFamily="34" charset="0"/>
                <a:cs typeface="Arial" pitchFamily="34" charset="0"/>
              </a:defRPr>
            </a:lvl9pPr>
          </a:lstStyle>
          <a:p>
            <a:pPr eaLnBrk="0" hangingPunct="0"/>
            <a:fld id="{905B1340-9C1B-4E3C-B65A-1B90A4692CAF}" type="slidenum">
              <a:rPr lang="en-US" sz="1000" b="0" smtClean="0">
                <a:solidFill>
                  <a:srgbClr val="B2B2B2"/>
                </a:solidFill>
              </a:rPr>
              <a:pPr eaLnBrk="0" hangingPunct="0"/>
              <a:t>‹#›</a:t>
            </a:fld>
            <a:endParaRPr lang="en-US" sz="1000" b="0">
              <a:solidFill>
                <a:srgbClr val="808080"/>
              </a:solidFill>
              <a:latin typeface="News Gothic MT" pitchFamily="34" charset="0"/>
            </a:endParaRPr>
          </a:p>
        </p:txBody>
      </p:sp>
      <p:sp>
        <p:nvSpPr>
          <p:cNvPr id="7170" name="Rectangle 2"/>
          <p:cNvSpPr>
            <a:spLocks noGrp="1" noChangeArrowheads="1"/>
          </p:cNvSpPr>
          <p:nvPr>
            <p:ph type="ctrTitle"/>
          </p:nvPr>
        </p:nvSpPr>
        <p:spPr>
          <a:xfrm>
            <a:off x="914400" y="2019303"/>
            <a:ext cx="10363200" cy="1470025"/>
          </a:xfrm>
        </p:spPr>
        <p:txBody>
          <a:bodyPr/>
          <a:lstStyle>
            <a:lvl1pPr algn="ctr">
              <a:defRPr sz="3800"/>
            </a:lvl1pPr>
          </a:lstStyle>
          <a:p>
            <a:r>
              <a:rPr lang="en-US"/>
              <a:t>Click to edit Master title style</a:t>
            </a:r>
          </a:p>
        </p:txBody>
      </p:sp>
      <p:sp>
        <p:nvSpPr>
          <p:cNvPr id="7171" name="Rectangle 3"/>
          <p:cNvSpPr>
            <a:spLocks noGrp="1" noChangeArrowheads="1"/>
          </p:cNvSpPr>
          <p:nvPr>
            <p:ph type="subTitle" idx="1"/>
          </p:nvPr>
        </p:nvSpPr>
        <p:spPr>
          <a:xfrm>
            <a:off x="1828800" y="3851284"/>
            <a:ext cx="8534400" cy="399904"/>
          </a:xfrm>
        </p:spPr>
        <p:txBody>
          <a:bodyPr/>
          <a:lstStyle>
            <a:lvl1pPr algn="ctr">
              <a:defRPr/>
            </a:lvl1pPr>
          </a:lstStyle>
          <a:p>
            <a:r>
              <a:rPr lang="en-US"/>
              <a:t>Click to edit Master subtitle style</a:t>
            </a:r>
          </a:p>
        </p:txBody>
      </p:sp>
    </p:spTree>
    <p:extLst>
      <p:ext uri="{BB962C8B-B14F-4D97-AF65-F5344CB8AC3E}">
        <p14:creationId xmlns:p14="http://schemas.microsoft.com/office/powerpoint/2010/main" val="83146322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8511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9" indent="0">
              <a:buNone/>
              <a:defRPr sz="2000" b="1"/>
            </a:lvl2pPr>
            <a:lvl3pPr marL="914417" indent="0">
              <a:buNone/>
              <a:defRPr sz="1800" b="1"/>
            </a:lvl3pPr>
            <a:lvl4pPr marL="1371626" indent="0">
              <a:buNone/>
              <a:defRPr sz="1600" b="1"/>
            </a:lvl4pPr>
            <a:lvl5pPr marL="1828835" indent="0">
              <a:buNone/>
              <a:defRPr sz="1600" b="1"/>
            </a:lvl5pPr>
            <a:lvl6pPr marL="2286044" indent="0">
              <a:buNone/>
              <a:defRPr sz="1600" b="1"/>
            </a:lvl6pPr>
            <a:lvl7pPr marL="2743252" indent="0">
              <a:buNone/>
              <a:defRPr sz="1600" b="1"/>
            </a:lvl7pPr>
            <a:lvl8pPr marL="3200461" indent="0">
              <a:buNone/>
              <a:defRPr sz="1600" b="1"/>
            </a:lvl8pPr>
            <a:lvl9pPr marL="3657669" indent="0">
              <a:buNone/>
              <a:defRPr sz="1600" b="1"/>
            </a:lvl9pPr>
          </a:lstStyle>
          <a:p>
            <a:pPr lvl="0"/>
            <a:r>
              <a:rPr lang="en-US"/>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9" indent="0">
              <a:buNone/>
              <a:defRPr sz="2000" b="1"/>
            </a:lvl2pPr>
            <a:lvl3pPr marL="914417" indent="0">
              <a:buNone/>
              <a:defRPr sz="1800" b="1"/>
            </a:lvl3pPr>
            <a:lvl4pPr marL="1371626" indent="0">
              <a:buNone/>
              <a:defRPr sz="1600" b="1"/>
            </a:lvl4pPr>
            <a:lvl5pPr marL="1828835" indent="0">
              <a:buNone/>
              <a:defRPr sz="1600" b="1"/>
            </a:lvl5pPr>
            <a:lvl6pPr marL="2286044" indent="0">
              <a:buNone/>
              <a:defRPr sz="1600" b="1"/>
            </a:lvl6pPr>
            <a:lvl7pPr marL="2743252" indent="0">
              <a:buNone/>
              <a:defRPr sz="1600" b="1"/>
            </a:lvl7pPr>
            <a:lvl8pPr marL="3200461" indent="0">
              <a:buNone/>
              <a:defRPr sz="1600" b="1"/>
            </a:lvl8pPr>
            <a:lvl9pPr marL="3657669" indent="0">
              <a:buNone/>
              <a:defRPr sz="1600" b="1"/>
            </a:lvl9pPr>
          </a:lstStyle>
          <a:p>
            <a:pPr lvl="0"/>
            <a:r>
              <a:rPr lang="en-US"/>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8DE077-32B1-4FEB-8C0E-A82B694D2315}" type="datetimeFigureOut">
              <a:rPr lang="en-US" smtClean="0">
                <a:solidFill>
                  <a:prstClr val="black">
                    <a:tint val="75000"/>
                  </a:prstClr>
                </a:solidFill>
              </a:rPr>
              <a:pPr/>
              <a:t>12/7/23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481005-C26E-45E8-B54F-AC07ED3F1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6332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4007007"/>
            <a:ext cx="10363200" cy="399904"/>
          </a:xfrm>
        </p:spPr>
        <p:txBody>
          <a:bodyPr anchor="b"/>
          <a:lstStyle>
            <a:lvl1pPr marL="0" indent="0">
              <a:buNone/>
              <a:defRPr sz="2000"/>
            </a:lvl1pPr>
            <a:lvl2pPr marL="456224" indent="0">
              <a:buNone/>
              <a:defRPr sz="1800"/>
            </a:lvl2pPr>
            <a:lvl3pPr marL="912442" indent="0">
              <a:buNone/>
              <a:defRPr sz="1600"/>
            </a:lvl3pPr>
            <a:lvl4pPr marL="1368668" indent="0">
              <a:buNone/>
              <a:defRPr sz="1400"/>
            </a:lvl4pPr>
            <a:lvl5pPr marL="1824886" indent="0">
              <a:buNone/>
              <a:defRPr sz="1400"/>
            </a:lvl5pPr>
            <a:lvl6pPr marL="2281113" indent="0">
              <a:buNone/>
              <a:defRPr sz="1400"/>
            </a:lvl6pPr>
            <a:lvl7pPr marL="2737332" indent="0">
              <a:buNone/>
              <a:defRPr sz="1400"/>
            </a:lvl7pPr>
            <a:lvl8pPr marL="3193558" indent="0">
              <a:buNone/>
              <a:defRPr sz="1400"/>
            </a:lvl8pPr>
            <a:lvl9pPr marL="3649771" indent="0">
              <a:buNone/>
              <a:defRPr sz="1400"/>
            </a:lvl9pPr>
          </a:lstStyle>
          <a:p>
            <a:pPr lvl="0"/>
            <a:r>
              <a:rPr lang="en-US"/>
              <a:t>Click to edit Master text styles</a:t>
            </a:r>
          </a:p>
        </p:txBody>
      </p:sp>
    </p:spTree>
    <p:extLst>
      <p:ext uri="{BB962C8B-B14F-4D97-AF65-F5344CB8AC3E}">
        <p14:creationId xmlns:p14="http://schemas.microsoft.com/office/powerpoint/2010/main" val="248211825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134" y="1343035"/>
            <a:ext cx="5757333" cy="23081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0667" y="1343035"/>
            <a:ext cx="5759451" cy="23081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140141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13438"/>
            <a:ext cx="5386917" cy="461459"/>
          </a:xfrm>
        </p:spPr>
        <p:txBody>
          <a:bodyPr anchor="b"/>
          <a:lstStyle>
            <a:lvl1pPr marL="0" indent="0">
              <a:buNone/>
              <a:defRPr sz="2400" b="1"/>
            </a:lvl1pPr>
            <a:lvl2pPr marL="456224" indent="0">
              <a:buNone/>
              <a:defRPr sz="2000" b="1"/>
            </a:lvl2pPr>
            <a:lvl3pPr marL="912442" indent="0">
              <a:buNone/>
              <a:defRPr sz="1800" b="1"/>
            </a:lvl3pPr>
            <a:lvl4pPr marL="1368668" indent="0">
              <a:buNone/>
              <a:defRPr sz="1600" b="1"/>
            </a:lvl4pPr>
            <a:lvl5pPr marL="1824886" indent="0">
              <a:buNone/>
              <a:defRPr sz="1600" b="1"/>
            </a:lvl5pPr>
            <a:lvl6pPr marL="2281113" indent="0">
              <a:buNone/>
              <a:defRPr sz="1600" b="1"/>
            </a:lvl6pPr>
            <a:lvl7pPr marL="2737332" indent="0">
              <a:buNone/>
              <a:defRPr sz="1600" b="1"/>
            </a:lvl7pPr>
            <a:lvl8pPr marL="3193558" indent="0">
              <a:buNone/>
              <a:defRPr sz="1600" b="1"/>
            </a:lvl8pPr>
            <a:lvl9pPr marL="364977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20188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7" y="1713438"/>
            <a:ext cx="5389033" cy="461459"/>
          </a:xfrm>
        </p:spPr>
        <p:txBody>
          <a:bodyPr anchor="b"/>
          <a:lstStyle>
            <a:lvl1pPr marL="0" indent="0">
              <a:buNone/>
              <a:defRPr sz="2400" b="1"/>
            </a:lvl1pPr>
            <a:lvl2pPr marL="456224" indent="0">
              <a:buNone/>
              <a:defRPr sz="2000" b="1"/>
            </a:lvl2pPr>
            <a:lvl3pPr marL="912442" indent="0">
              <a:buNone/>
              <a:defRPr sz="1800" b="1"/>
            </a:lvl3pPr>
            <a:lvl4pPr marL="1368668" indent="0">
              <a:buNone/>
              <a:defRPr sz="1600" b="1"/>
            </a:lvl4pPr>
            <a:lvl5pPr marL="1824886" indent="0">
              <a:buNone/>
              <a:defRPr sz="1600" b="1"/>
            </a:lvl5pPr>
            <a:lvl6pPr marL="2281113" indent="0">
              <a:buNone/>
              <a:defRPr sz="1600" b="1"/>
            </a:lvl6pPr>
            <a:lvl7pPr marL="2737332" indent="0">
              <a:buNone/>
              <a:defRPr sz="1600" b="1"/>
            </a:lvl7pPr>
            <a:lvl8pPr marL="3193558" indent="0">
              <a:buNone/>
              <a:defRPr sz="1600" b="1"/>
            </a:lvl8pPr>
            <a:lvl9pPr marL="364977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7" y="2174876"/>
            <a:ext cx="5389033" cy="20188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902269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106061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02524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30" y="273054"/>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26405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30" y="1435101"/>
            <a:ext cx="4011084" cy="319025"/>
          </a:xfrm>
        </p:spPr>
        <p:txBody>
          <a:bodyPr/>
          <a:lstStyle>
            <a:lvl1pPr marL="0" indent="0">
              <a:buNone/>
              <a:defRPr sz="1400"/>
            </a:lvl1pPr>
            <a:lvl2pPr marL="456224" indent="0">
              <a:buNone/>
              <a:defRPr sz="1200"/>
            </a:lvl2pPr>
            <a:lvl3pPr marL="912442" indent="0">
              <a:buNone/>
              <a:defRPr sz="1000"/>
            </a:lvl3pPr>
            <a:lvl4pPr marL="1368668" indent="0">
              <a:buNone/>
              <a:defRPr sz="900"/>
            </a:lvl4pPr>
            <a:lvl5pPr marL="1824886" indent="0">
              <a:buNone/>
              <a:defRPr sz="900"/>
            </a:lvl5pPr>
            <a:lvl6pPr marL="2281113" indent="0">
              <a:buNone/>
              <a:defRPr sz="900"/>
            </a:lvl6pPr>
            <a:lvl7pPr marL="2737332" indent="0">
              <a:buNone/>
              <a:defRPr sz="900"/>
            </a:lvl7pPr>
            <a:lvl8pPr marL="3193558" indent="0">
              <a:buNone/>
              <a:defRPr sz="900"/>
            </a:lvl8pPr>
            <a:lvl9pPr marL="3649771" indent="0">
              <a:buNone/>
              <a:defRPr sz="900"/>
            </a:lvl9pPr>
          </a:lstStyle>
          <a:p>
            <a:pPr lvl="0"/>
            <a:r>
              <a:rPr lang="en-US"/>
              <a:t>Click to edit Master text styles</a:t>
            </a:r>
          </a:p>
        </p:txBody>
      </p:sp>
    </p:spTree>
    <p:extLst>
      <p:ext uri="{BB962C8B-B14F-4D97-AF65-F5344CB8AC3E}">
        <p14:creationId xmlns:p14="http://schemas.microsoft.com/office/powerpoint/2010/main" val="392369301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8"/>
            <a:ext cx="7315200" cy="598351"/>
          </a:xfrm>
        </p:spPr>
        <p:txBody>
          <a:bodyPr/>
          <a:lstStyle>
            <a:lvl1pPr marL="0" indent="0">
              <a:buNone/>
              <a:defRPr sz="3200"/>
            </a:lvl1pPr>
            <a:lvl2pPr marL="456224" indent="0">
              <a:buNone/>
              <a:defRPr sz="2800"/>
            </a:lvl2pPr>
            <a:lvl3pPr marL="912442" indent="0">
              <a:buNone/>
              <a:defRPr sz="2400"/>
            </a:lvl3pPr>
            <a:lvl4pPr marL="1368668" indent="0">
              <a:buNone/>
              <a:defRPr sz="2000"/>
            </a:lvl4pPr>
            <a:lvl5pPr marL="1824886" indent="0">
              <a:buNone/>
              <a:defRPr sz="2000"/>
            </a:lvl5pPr>
            <a:lvl6pPr marL="2281113" indent="0">
              <a:buNone/>
              <a:defRPr sz="2000"/>
            </a:lvl6pPr>
            <a:lvl7pPr marL="2737332" indent="0">
              <a:buNone/>
              <a:defRPr sz="2000"/>
            </a:lvl7pPr>
            <a:lvl8pPr marL="3193558" indent="0">
              <a:buNone/>
              <a:defRPr sz="2000"/>
            </a:lvl8pPr>
            <a:lvl9pPr marL="3649771"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319025"/>
          </a:xfrm>
        </p:spPr>
        <p:txBody>
          <a:bodyPr/>
          <a:lstStyle>
            <a:lvl1pPr marL="0" indent="0">
              <a:buNone/>
              <a:defRPr sz="1400"/>
            </a:lvl1pPr>
            <a:lvl2pPr marL="456224" indent="0">
              <a:buNone/>
              <a:defRPr sz="1200"/>
            </a:lvl2pPr>
            <a:lvl3pPr marL="912442" indent="0">
              <a:buNone/>
              <a:defRPr sz="1000"/>
            </a:lvl3pPr>
            <a:lvl4pPr marL="1368668" indent="0">
              <a:buNone/>
              <a:defRPr sz="900"/>
            </a:lvl4pPr>
            <a:lvl5pPr marL="1824886" indent="0">
              <a:buNone/>
              <a:defRPr sz="900"/>
            </a:lvl5pPr>
            <a:lvl6pPr marL="2281113" indent="0">
              <a:buNone/>
              <a:defRPr sz="900"/>
            </a:lvl6pPr>
            <a:lvl7pPr marL="2737332" indent="0">
              <a:buNone/>
              <a:defRPr sz="900"/>
            </a:lvl7pPr>
            <a:lvl8pPr marL="3193558" indent="0">
              <a:buNone/>
              <a:defRPr sz="900"/>
            </a:lvl8pPr>
            <a:lvl9pPr marL="3649771" indent="0">
              <a:buNone/>
              <a:defRPr sz="900"/>
            </a:lvl9pPr>
          </a:lstStyle>
          <a:p>
            <a:pPr lvl="0"/>
            <a:r>
              <a:rPr lang="en-US"/>
              <a:t>Click to edit Master text styles</a:t>
            </a:r>
          </a:p>
        </p:txBody>
      </p:sp>
    </p:spTree>
    <p:extLst>
      <p:ext uri="{BB962C8B-B14F-4D97-AF65-F5344CB8AC3E}">
        <p14:creationId xmlns:p14="http://schemas.microsoft.com/office/powerpoint/2010/main" val="277365837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427982" y="1343028"/>
            <a:ext cx="6512154" cy="24000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315496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0651" y="39688"/>
            <a:ext cx="2929467" cy="3268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42403" y="39688"/>
            <a:ext cx="3065057" cy="326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101869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0134" y="39711"/>
            <a:ext cx="11686117" cy="1011237"/>
          </a:xfrm>
        </p:spPr>
        <p:txBody>
          <a:bodyPr/>
          <a:lstStyle/>
          <a:p>
            <a:r>
              <a:rPr lang="en-US"/>
              <a:t>Click to edit Master title style</a:t>
            </a:r>
          </a:p>
        </p:txBody>
      </p:sp>
      <p:sp>
        <p:nvSpPr>
          <p:cNvPr id="3" name="Chart Placeholder 2"/>
          <p:cNvSpPr>
            <a:spLocks noGrp="1"/>
          </p:cNvSpPr>
          <p:nvPr>
            <p:ph type="chart" idx="1"/>
          </p:nvPr>
        </p:nvSpPr>
        <p:spPr>
          <a:xfrm>
            <a:off x="220133" y="1343033"/>
            <a:ext cx="11719984" cy="399904"/>
          </a:xfrm>
        </p:spPr>
        <p:txBody>
          <a:bodyPr/>
          <a:lstStyle/>
          <a:p>
            <a:pPr lvl="0"/>
            <a:endParaRPr lang="en-US" noProof="0" dirty="0"/>
          </a:p>
        </p:txBody>
      </p:sp>
    </p:spTree>
    <p:extLst>
      <p:ext uri="{BB962C8B-B14F-4D97-AF65-F5344CB8AC3E}">
        <p14:creationId xmlns:p14="http://schemas.microsoft.com/office/powerpoint/2010/main" val="3015957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8DE077-32B1-4FEB-8C0E-A82B694D2315}" type="datetimeFigureOut">
              <a:rPr lang="en-US" smtClean="0">
                <a:solidFill>
                  <a:prstClr val="black">
                    <a:tint val="75000"/>
                  </a:prstClr>
                </a:solidFill>
              </a:rPr>
              <a:pPr/>
              <a:t>12/7/23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481005-C26E-45E8-B54F-AC07ED3F1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402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7"/>
          <p:cNvSpPr>
            <a:spLocks noGrp="1" noChangeArrowheads="1"/>
          </p:cNvSpPr>
          <p:nvPr>
            <p:ph type="ftr" sz="quarter" idx="10"/>
          </p:nvPr>
        </p:nvSpPr>
        <p:spPr>
          <a:xfrm>
            <a:off x="812804" y="6610350"/>
            <a:ext cx="10566400" cy="261938"/>
          </a:xfrm>
          <a:prstGeom prst="rect">
            <a:avLst/>
          </a:prstGeom>
        </p:spPr>
        <p:txBody>
          <a:bodyPr lIns="91243" tIns="45618" rIns="91243" bIns="45618"/>
          <a:lstStyle>
            <a:lvl1pPr>
              <a:defRPr>
                <a:latin typeface="Arial" pitchFamily="34" charset="0"/>
                <a:cs typeface="Arial" pitchFamily="34" charset="0"/>
              </a:defRPr>
            </a:lvl1pPr>
          </a:lstStyle>
          <a:p>
            <a:pPr eaLnBrk="0" hangingPunct="0">
              <a:defRPr/>
            </a:pPr>
            <a:r>
              <a:rPr lang="en-US" sz="1200">
                <a:solidFill>
                  <a:srgbClr val="FFFFFF"/>
                </a:solidFill>
              </a:rPr>
              <a:t>Strictly Confidential. Proprietary information of Novartis. For internal use ONLY. March 2010. GAL10.497. Novartis. </a:t>
            </a:r>
          </a:p>
        </p:txBody>
      </p:sp>
    </p:spTree>
    <p:extLst>
      <p:ext uri="{BB962C8B-B14F-4D97-AF65-F5344CB8AC3E}">
        <p14:creationId xmlns:p14="http://schemas.microsoft.com/office/powerpoint/2010/main" val="94047185"/>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6224" indent="0" algn="ctr">
              <a:buNone/>
              <a:defRPr>
                <a:solidFill>
                  <a:schemeClr val="tx1">
                    <a:tint val="75000"/>
                  </a:schemeClr>
                </a:solidFill>
              </a:defRPr>
            </a:lvl2pPr>
            <a:lvl3pPr marL="912442" indent="0" algn="ctr">
              <a:buNone/>
              <a:defRPr>
                <a:solidFill>
                  <a:schemeClr val="tx1">
                    <a:tint val="75000"/>
                  </a:schemeClr>
                </a:solidFill>
              </a:defRPr>
            </a:lvl3pPr>
            <a:lvl4pPr marL="1368668" indent="0" algn="ctr">
              <a:buNone/>
              <a:defRPr>
                <a:solidFill>
                  <a:schemeClr val="tx1">
                    <a:tint val="75000"/>
                  </a:schemeClr>
                </a:solidFill>
              </a:defRPr>
            </a:lvl4pPr>
            <a:lvl5pPr marL="1824886" indent="0" algn="ctr">
              <a:buNone/>
              <a:defRPr>
                <a:solidFill>
                  <a:schemeClr val="tx1">
                    <a:tint val="75000"/>
                  </a:schemeClr>
                </a:solidFill>
              </a:defRPr>
            </a:lvl5pPr>
            <a:lvl6pPr marL="2281113" indent="0" algn="ctr">
              <a:buNone/>
              <a:defRPr>
                <a:solidFill>
                  <a:schemeClr val="tx1">
                    <a:tint val="75000"/>
                  </a:schemeClr>
                </a:solidFill>
              </a:defRPr>
            </a:lvl6pPr>
            <a:lvl7pPr marL="2737332" indent="0" algn="ctr">
              <a:buNone/>
              <a:defRPr>
                <a:solidFill>
                  <a:schemeClr val="tx1">
                    <a:tint val="75000"/>
                  </a:schemeClr>
                </a:solidFill>
              </a:defRPr>
            </a:lvl7pPr>
            <a:lvl8pPr marL="3193558" indent="0" algn="ctr">
              <a:buNone/>
              <a:defRPr>
                <a:solidFill>
                  <a:schemeClr val="tx1">
                    <a:tint val="75000"/>
                  </a:schemeClr>
                </a:solidFill>
              </a:defRPr>
            </a:lvl8pPr>
            <a:lvl9pPr marL="364977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B89E72-6A46-43A8-B01A-04C9FC30804A}" type="datetimeFigureOut">
              <a:rPr lang="en-US">
                <a:solidFill>
                  <a:prstClr val="white">
                    <a:tint val="75000"/>
                  </a:prstClr>
                </a:solidFill>
              </a:rPr>
              <a:pPr>
                <a:defRPr/>
              </a:pPr>
              <a:t>12/7/23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176D51-0747-47F6-8EFB-4A0403B5154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0108927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E22874-7E40-4DD1-8EDA-C75DE9C8E7FD}" type="datetimeFigureOut">
              <a:rPr lang="en-US">
                <a:solidFill>
                  <a:prstClr val="white">
                    <a:tint val="75000"/>
                  </a:prstClr>
                </a:solidFill>
              </a:rPr>
              <a:pPr>
                <a:defRPr/>
              </a:pPr>
              <a:t>12/7/23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A058D9-48EC-4BDE-A46B-4F8CB34C08D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626814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2000">
                <a:solidFill>
                  <a:schemeClr val="tx1">
                    <a:tint val="75000"/>
                  </a:schemeClr>
                </a:solidFill>
              </a:defRPr>
            </a:lvl1pPr>
            <a:lvl2pPr marL="456224" indent="0">
              <a:buNone/>
              <a:defRPr sz="1800">
                <a:solidFill>
                  <a:schemeClr val="tx1">
                    <a:tint val="75000"/>
                  </a:schemeClr>
                </a:solidFill>
              </a:defRPr>
            </a:lvl2pPr>
            <a:lvl3pPr marL="912442" indent="0">
              <a:buNone/>
              <a:defRPr sz="1600">
                <a:solidFill>
                  <a:schemeClr val="tx1">
                    <a:tint val="75000"/>
                  </a:schemeClr>
                </a:solidFill>
              </a:defRPr>
            </a:lvl3pPr>
            <a:lvl4pPr marL="1368668" indent="0">
              <a:buNone/>
              <a:defRPr sz="1400">
                <a:solidFill>
                  <a:schemeClr val="tx1">
                    <a:tint val="75000"/>
                  </a:schemeClr>
                </a:solidFill>
              </a:defRPr>
            </a:lvl4pPr>
            <a:lvl5pPr marL="1824886" indent="0">
              <a:buNone/>
              <a:defRPr sz="1400">
                <a:solidFill>
                  <a:schemeClr val="tx1">
                    <a:tint val="75000"/>
                  </a:schemeClr>
                </a:solidFill>
              </a:defRPr>
            </a:lvl5pPr>
            <a:lvl6pPr marL="2281113" indent="0">
              <a:buNone/>
              <a:defRPr sz="1400">
                <a:solidFill>
                  <a:schemeClr val="tx1">
                    <a:tint val="75000"/>
                  </a:schemeClr>
                </a:solidFill>
              </a:defRPr>
            </a:lvl6pPr>
            <a:lvl7pPr marL="2737332" indent="0">
              <a:buNone/>
              <a:defRPr sz="1400">
                <a:solidFill>
                  <a:schemeClr val="tx1">
                    <a:tint val="75000"/>
                  </a:schemeClr>
                </a:solidFill>
              </a:defRPr>
            </a:lvl7pPr>
            <a:lvl8pPr marL="3193558" indent="0">
              <a:buNone/>
              <a:defRPr sz="1400">
                <a:solidFill>
                  <a:schemeClr val="tx1">
                    <a:tint val="75000"/>
                  </a:schemeClr>
                </a:solidFill>
              </a:defRPr>
            </a:lvl8pPr>
            <a:lvl9pPr marL="364977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663F6E7-AD0B-4749-AAA4-0F9F00140919}" type="datetimeFigureOut">
              <a:rPr lang="en-US">
                <a:solidFill>
                  <a:prstClr val="white">
                    <a:tint val="75000"/>
                  </a:prstClr>
                </a:solidFill>
              </a:rPr>
              <a:pPr>
                <a:defRPr/>
              </a:pPr>
              <a:t>12/7/23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56D3F2-C903-43E6-818F-78080BE2886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5139507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2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2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D50A09-A5FB-45AF-832D-402983BA55B2}" type="datetimeFigureOut">
              <a:rPr lang="en-US">
                <a:solidFill>
                  <a:prstClr val="white">
                    <a:tint val="75000"/>
                  </a:prstClr>
                </a:solidFill>
              </a:rPr>
              <a:pPr>
                <a:defRPr/>
              </a:pPr>
              <a:t>12/7/23</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46A28B6-0529-48DA-912A-BC3491E2A74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5594709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224" indent="0">
              <a:buNone/>
              <a:defRPr sz="2000" b="1"/>
            </a:lvl2pPr>
            <a:lvl3pPr marL="912442" indent="0">
              <a:buNone/>
              <a:defRPr sz="1800" b="1"/>
            </a:lvl3pPr>
            <a:lvl4pPr marL="1368668" indent="0">
              <a:buNone/>
              <a:defRPr sz="1600" b="1"/>
            </a:lvl4pPr>
            <a:lvl5pPr marL="1824886" indent="0">
              <a:buNone/>
              <a:defRPr sz="1600" b="1"/>
            </a:lvl5pPr>
            <a:lvl6pPr marL="2281113" indent="0">
              <a:buNone/>
              <a:defRPr sz="1600" b="1"/>
            </a:lvl6pPr>
            <a:lvl7pPr marL="2737332" indent="0">
              <a:buNone/>
              <a:defRPr sz="1600" b="1"/>
            </a:lvl7pPr>
            <a:lvl8pPr marL="3193558" indent="0">
              <a:buNone/>
              <a:defRPr sz="1600" b="1"/>
            </a:lvl8pPr>
            <a:lvl9pPr marL="364977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7" y="1535113"/>
            <a:ext cx="5389033" cy="639762"/>
          </a:xfrm>
        </p:spPr>
        <p:txBody>
          <a:bodyPr anchor="b"/>
          <a:lstStyle>
            <a:lvl1pPr marL="0" indent="0">
              <a:buNone/>
              <a:defRPr sz="2400" b="1"/>
            </a:lvl1pPr>
            <a:lvl2pPr marL="456224" indent="0">
              <a:buNone/>
              <a:defRPr sz="2000" b="1"/>
            </a:lvl2pPr>
            <a:lvl3pPr marL="912442" indent="0">
              <a:buNone/>
              <a:defRPr sz="1800" b="1"/>
            </a:lvl3pPr>
            <a:lvl4pPr marL="1368668" indent="0">
              <a:buNone/>
              <a:defRPr sz="1600" b="1"/>
            </a:lvl4pPr>
            <a:lvl5pPr marL="1824886" indent="0">
              <a:buNone/>
              <a:defRPr sz="1600" b="1"/>
            </a:lvl5pPr>
            <a:lvl6pPr marL="2281113" indent="0">
              <a:buNone/>
              <a:defRPr sz="1600" b="1"/>
            </a:lvl6pPr>
            <a:lvl7pPr marL="2737332" indent="0">
              <a:buNone/>
              <a:defRPr sz="1600" b="1"/>
            </a:lvl7pPr>
            <a:lvl8pPr marL="3193558" indent="0">
              <a:buNone/>
              <a:defRPr sz="1600" b="1"/>
            </a:lvl8pPr>
            <a:lvl9pPr marL="364977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55635DA-E8CD-4644-87A0-4099CDD8BB06}" type="datetimeFigureOut">
              <a:rPr lang="en-US">
                <a:solidFill>
                  <a:prstClr val="white">
                    <a:tint val="75000"/>
                  </a:prstClr>
                </a:solidFill>
              </a:rPr>
              <a:pPr>
                <a:defRPr/>
              </a:pPr>
              <a:t>12/7/23</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FDAF488-EE6C-42AA-A3F6-7604204367B6}"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2149986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E82C2D9-C49D-4EE1-A777-1A59CAD98C8F}" type="datetimeFigureOut">
              <a:rPr lang="en-US">
                <a:solidFill>
                  <a:prstClr val="white">
                    <a:tint val="75000"/>
                  </a:prstClr>
                </a:solidFill>
              </a:rPr>
              <a:pPr>
                <a:defRPr/>
              </a:pPr>
              <a:t>12/7/23</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C0292BD-6AB8-43B7-8BE1-1E91A2C7702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5215305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2F2A6E-4FE0-4C8A-885C-2334371EF8D6}" type="datetimeFigureOut">
              <a:rPr lang="en-US">
                <a:solidFill>
                  <a:prstClr val="white">
                    <a:tint val="75000"/>
                  </a:prstClr>
                </a:solidFill>
              </a:rPr>
              <a:pPr>
                <a:defRPr/>
              </a:pPr>
              <a:t>12/7/23</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4337E4C-A9B8-44BE-9836-CAECF0C87C0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6290336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30" y="273054"/>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30" y="1435101"/>
            <a:ext cx="4011084" cy="4691063"/>
          </a:xfrm>
        </p:spPr>
        <p:txBody>
          <a:bodyPr/>
          <a:lstStyle>
            <a:lvl1pPr marL="0" indent="0">
              <a:buNone/>
              <a:defRPr sz="1400"/>
            </a:lvl1pPr>
            <a:lvl2pPr marL="456224" indent="0">
              <a:buNone/>
              <a:defRPr sz="1200"/>
            </a:lvl2pPr>
            <a:lvl3pPr marL="912442" indent="0">
              <a:buNone/>
              <a:defRPr sz="1000"/>
            </a:lvl3pPr>
            <a:lvl4pPr marL="1368668" indent="0">
              <a:buNone/>
              <a:defRPr sz="900"/>
            </a:lvl4pPr>
            <a:lvl5pPr marL="1824886" indent="0">
              <a:buNone/>
              <a:defRPr sz="900"/>
            </a:lvl5pPr>
            <a:lvl6pPr marL="2281113" indent="0">
              <a:buNone/>
              <a:defRPr sz="900"/>
            </a:lvl6pPr>
            <a:lvl7pPr marL="2737332" indent="0">
              <a:buNone/>
              <a:defRPr sz="900"/>
            </a:lvl7pPr>
            <a:lvl8pPr marL="3193558" indent="0">
              <a:buNone/>
              <a:defRPr sz="900"/>
            </a:lvl8pPr>
            <a:lvl9pPr marL="3649771"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6575D92-4F50-43F7-BBAD-7E77CAD19B2C}" type="datetimeFigureOut">
              <a:rPr lang="en-US">
                <a:solidFill>
                  <a:prstClr val="white">
                    <a:tint val="75000"/>
                  </a:prstClr>
                </a:solidFill>
              </a:rPr>
              <a:pPr>
                <a:defRPr/>
              </a:pPr>
              <a:t>12/7/23</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B708F7-F704-4C01-A8F8-8F0F5CC03BE5}"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574407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6224" indent="0">
              <a:buNone/>
              <a:defRPr sz="2800"/>
            </a:lvl2pPr>
            <a:lvl3pPr marL="912442" indent="0">
              <a:buNone/>
              <a:defRPr sz="2400"/>
            </a:lvl3pPr>
            <a:lvl4pPr marL="1368668" indent="0">
              <a:buNone/>
              <a:defRPr sz="2000"/>
            </a:lvl4pPr>
            <a:lvl5pPr marL="1824886" indent="0">
              <a:buNone/>
              <a:defRPr sz="2000"/>
            </a:lvl5pPr>
            <a:lvl6pPr marL="2281113" indent="0">
              <a:buNone/>
              <a:defRPr sz="2000"/>
            </a:lvl6pPr>
            <a:lvl7pPr marL="2737332" indent="0">
              <a:buNone/>
              <a:defRPr sz="2000"/>
            </a:lvl7pPr>
            <a:lvl8pPr marL="3193558" indent="0">
              <a:buNone/>
              <a:defRPr sz="2000"/>
            </a:lvl8pPr>
            <a:lvl9pPr marL="3649771"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224" indent="0">
              <a:buNone/>
              <a:defRPr sz="1200"/>
            </a:lvl2pPr>
            <a:lvl3pPr marL="912442" indent="0">
              <a:buNone/>
              <a:defRPr sz="1000"/>
            </a:lvl3pPr>
            <a:lvl4pPr marL="1368668" indent="0">
              <a:buNone/>
              <a:defRPr sz="900"/>
            </a:lvl4pPr>
            <a:lvl5pPr marL="1824886" indent="0">
              <a:buNone/>
              <a:defRPr sz="900"/>
            </a:lvl5pPr>
            <a:lvl6pPr marL="2281113" indent="0">
              <a:buNone/>
              <a:defRPr sz="900"/>
            </a:lvl6pPr>
            <a:lvl7pPr marL="2737332" indent="0">
              <a:buNone/>
              <a:defRPr sz="900"/>
            </a:lvl7pPr>
            <a:lvl8pPr marL="3193558" indent="0">
              <a:buNone/>
              <a:defRPr sz="900"/>
            </a:lvl8pPr>
            <a:lvl9pPr marL="3649771"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B5118-87FD-4177-9D05-25B59EE260C0}" type="datetimeFigureOut">
              <a:rPr lang="en-US">
                <a:solidFill>
                  <a:prstClr val="white">
                    <a:tint val="75000"/>
                  </a:prstClr>
                </a:solidFill>
              </a:rPr>
              <a:pPr>
                <a:defRPr/>
              </a:pPr>
              <a:t>12/7/23</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014E93-7C5D-4F94-8D68-348410501D2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39655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DE077-32B1-4FEB-8C0E-A82B694D2315}" type="datetimeFigureOut">
              <a:rPr lang="en-US" smtClean="0">
                <a:solidFill>
                  <a:prstClr val="black">
                    <a:tint val="75000"/>
                  </a:prstClr>
                </a:solidFill>
              </a:rPr>
              <a:pPr/>
              <a:t>12/7/23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481005-C26E-45E8-B54F-AC07ED3F1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1257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9E2668B-E143-4EFC-8F26-8B2B29F2C9B9}" type="datetimeFigureOut">
              <a:rPr lang="en-US">
                <a:solidFill>
                  <a:prstClr val="white">
                    <a:tint val="75000"/>
                  </a:prstClr>
                </a:solidFill>
              </a:rPr>
              <a:pPr>
                <a:defRPr/>
              </a:pPr>
              <a:t>12/7/23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83CBA3-C872-42BD-8AC1-B101DD12E40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634352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0B592B7-9612-4890-9E2C-21D71A7212C0}" type="datetimeFigureOut">
              <a:rPr lang="en-US">
                <a:solidFill>
                  <a:prstClr val="white">
                    <a:tint val="75000"/>
                  </a:prstClr>
                </a:solidFill>
              </a:rPr>
              <a:pPr>
                <a:defRPr/>
              </a:pPr>
              <a:t>12/7/23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8F67C8-D6DC-4AF2-9235-F4FFBB09421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9775093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6pPr marL="1338572" indent="-296237">
              <a:buFont typeface="Arial" pitchFamily="34" charset="0"/>
              <a:buChar char="•"/>
              <a:defRPr sz="20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4"/>
          <p:cNvSpPr>
            <a:spLocks noGrp="1"/>
          </p:cNvSpPr>
          <p:nvPr>
            <p:ph type="sldNum" sz="quarter" idx="10"/>
          </p:nvPr>
        </p:nvSpPr>
        <p:spPr>
          <a:xfrm>
            <a:off x="9108017" y="6624642"/>
            <a:ext cx="2844800" cy="476250"/>
          </a:xfrm>
        </p:spPr>
        <p:txBody>
          <a:bodyPr/>
          <a:lstStyle>
            <a:lvl1pPr fontAlgn="auto">
              <a:spcBef>
                <a:spcPct val="20000"/>
              </a:spcBef>
              <a:spcAft>
                <a:spcPts val="0"/>
              </a:spcAft>
              <a:buSzPct val="120000"/>
              <a:defRPr sz="1000">
                <a:latin typeface="Arial" pitchFamily="34" charset="0"/>
                <a:cs typeface="Arial" pitchFamily="34" charset="0"/>
              </a:defRPr>
            </a:lvl1pPr>
          </a:lstStyle>
          <a:p>
            <a:pPr>
              <a:defRPr/>
            </a:pPr>
            <a:fld id="{B11987B5-E8D2-4212-9BF1-BBE334CB5C37}" type="slidenum">
              <a:rPr lang="en-US">
                <a:solidFill>
                  <a:prstClr val="white">
                    <a:tint val="75000"/>
                  </a:prstClr>
                </a:solidFill>
              </a:rPr>
              <a:pPr>
                <a:defRPr/>
              </a:pPr>
              <a:t>‹#›</a:t>
            </a:fld>
            <a:endParaRPr lang="en-US" dirty="0">
              <a:solidFill>
                <a:prstClr val="white">
                  <a:tint val="75000"/>
                </a:prstClr>
              </a:solidFill>
            </a:endParaRPr>
          </a:p>
        </p:txBody>
      </p:sp>
      <p:sp>
        <p:nvSpPr>
          <p:cNvPr id="5" name="Rectangle 4"/>
          <p:cNvSpPr>
            <a:spLocks noGrp="1" noChangeArrowheads="1"/>
          </p:cNvSpPr>
          <p:nvPr>
            <p:ph type="ftr" sz="quarter" idx="11"/>
          </p:nvPr>
        </p:nvSpPr>
        <p:spPr>
          <a:xfrm>
            <a:off x="812804" y="6664327"/>
            <a:ext cx="10566400" cy="261938"/>
          </a:xfrm>
        </p:spPr>
        <p:txBody>
          <a:bodyPr/>
          <a:lstStyle>
            <a:lvl1pPr algn="ctr" eaLnBrk="0" fontAlgn="auto" hangingPunct="0">
              <a:spcBef>
                <a:spcPct val="0"/>
              </a:spcBef>
              <a:spcAft>
                <a:spcPct val="0"/>
              </a:spcAft>
              <a:buFontTx/>
              <a:buNone/>
              <a:defRPr sz="1000">
                <a:solidFill>
                  <a:srgbClr val="FFFFFF"/>
                </a:solidFill>
                <a:latin typeface="Arial" pitchFamily="34" charset="0"/>
                <a:cs typeface="Arial" pitchFamily="34" charset="0"/>
                <a:sym typeface="Wingdings 3" pitchFamily="18" charset="2"/>
              </a:defRPr>
            </a:lvl1pPr>
          </a:lstStyle>
          <a:p>
            <a:pPr>
              <a:defRPr/>
            </a:pPr>
            <a:r>
              <a:rPr lang="en-GB"/>
              <a:t>Strictly confidential. Proprietary information of Novartis. For internal use ONLY</a:t>
            </a:r>
            <a:endParaRPr lang="en-US"/>
          </a:p>
        </p:txBody>
      </p:sp>
    </p:spTree>
    <p:extLst>
      <p:ext uri="{BB962C8B-B14F-4D97-AF65-F5344CB8AC3E}">
        <p14:creationId xmlns:p14="http://schemas.microsoft.com/office/powerpoint/2010/main" val="2013057124"/>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7"/>
          <p:cNvSpPr>
            <a:spLocks noGrp="1" noChangeArrowheads="1"/>
          </p:cNvSpPr>
          <p:nvPr>
            <p:ph type="ftr" sz="quarter" idx="10"/>
          </p:nvPr>
        </p:nvSpPr>
        <p:spPr>
          <a:xfrm>
            <a:off x="812804" y="6610350"/>
            <a:ext cx="10566400" cy="261938"/>
          </a:xfrm>
          <a:prstGeom prst="rect">
            <a:avLst/>
          </a:prstGeom>
        </p:spPr>
        <p:txBody>
          <a:bodyPr lIns="91243" tIns="45618" rIns="91243" bIns="45618"/>
          <a:lstStyle>
            <a:lvl1pPr>
              <a:defRPr>
                <a:latin typeface="Arial" pitchFamily="34" charset="0"/>
                <a:cs typeface="Arial" pitchFamily="34" charset="0"/>
              </a:defRPr>
            </a:lvl1pPr>
          </a:lstStyle>
          <a:p>
            <a:pPr eaLnBrk="0" hangingPunct="0">
              <a:defRPr/>
            </a:pPr>
            <a:r>
              <a:rPr lang="en-US" sz="1200">
                <a:solidFill>
                  <a:srgbClr val="FFFFFF"/>
                </a:solidFill>
              </a:rPr>
              <a:t>Strictly Confidential. Proprietary information of Novartis. For internal use ONLY. March 2010. GAL10.497. Novartis. </a:t>
            </a:r>
          </a:p>
        </p:txBody>
      </p:sp>
    </p:spTree>
    <p:extLst>
      <p:ext uri="{BB962C8B-B14F-4D97-AF65-F5344CB8AC3E}">
        <p14:creationId xmlns:p14="http://schemas.microsoft.com/office/powerpoint/2010/main" val="3792913709"/>
      </p:ext>
    </p:extLst>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667" y="305999"/>
            <a:ext cx="11091373" cy="802800"/>
          </a:xfrm>
          <a:prstGeom prst="rect">
            <a:avLst/>
          </a:prstGeom>
        </p:spPr>
        <p:txBody>
          <a:bodyPr tIns="125733" anchor="t" anchorCtr="0"/>
          <a:lstStyle>
            <a:lvl1pPr>
              <a:lnSpc>
                <a:spcPct val="75000"/>
              </a:lnSpc>
              <a:defRPr>
                <a:solidFill>
                  <a:schemeClr val="accent4"/>
                </a:solidFill>
              </a:defRPr>
            </a:lvl1pPr>
          </a:lstStyle>
          <a:p>
            <a:r>
              <a:rPr lang="en-US" noProof="0" dirty="0"/>
              <a:t>Title</a:t>
            </a:r>
          </a:p>
        </p:txBody>
      </p:sp>
      <p:sp>
        <p:nvSpPr>
          <p:cNvPr id="7" name="Footer Placeholder 4"/>
          <p:cNvSpPr>
            <a:spLocks noGrp="1"/>
          </p:cNvSpPr>
          <p:nvPr>
            <p:ph type="ftr" sz="quarter" idx="3"/>
          </p:nvPr>
        </p:nvSpPr>
        <p:spPr>
          <a:xfrm>
            <a:off x="916331" y="6403151"/>
            <a:ext cx="8636000" cy="250825"/>
          </a:xfrm>
          <a:prstGeom prst="rect">
            <a:avLst/>
          </a:prstGeom>
        </p:spPr>
        <p:txBody>
          <a:bodyPr lIns="91243" tIns="45618" rIns="91243" bIns="45618"/>
          <a:lstStyle>
            <a:lvl1pPr>
              <a:defRPr sz="900" baseline="0">
                <a:solidFill>
                  <a:srgbClr val="7F7F7F"/>
                </a:solidFill>
              </a:defRPr>
            </a:lvl1pPr>
          </a:lstStyle>
          <a:p>
            <a:r>
              <a:rPr lang="en-US" noProof="0" dirty="0"/>
              <a:t>| Presentation Title | Presenter Name | Date | Subject | Business Use Only</a:t>
            </a:r>
          </a:p>
        </p:txBody>
      </p:sp>
      <p:sp>
        <p:nvSpPr>
          <p:cNvPr id="8" name="Slide Number Placeholder 5"/>
          <p:cNvSpPr>
            <a:spLocks noGrp="1"/>
          </p:cNvSpPr>
          <p:nvPr>
            <p:ph type="sldNum" sz="quarter" idx="4"/>
          </p:nvPr>
        </p:nvSpPr>
        <p:spPr>
          <a:xfrm>
            <a:off x="717518" y="6403151"/>
            <a:ext cx="533380" cy="247031"/>
          </a:xfrm>
          <a:prstGeom prst="rect">
            <a:avLst/>
          </a:prstGeom>
        </p:spPr>
        <p:txBody>
          <a:bodyPr lIns="91243" tIns="45618" rIns="91243" bIns="45618"/>
          <a:lstStyle>
            <a:lvl1pPr>
              <a:defRPr sz="900" baseline="0">
                <a:solidFill>
                  <a:srgbClr val="7F7F7F"/>
                </a:solidFill>
              </a:defRPr>
            </a:lvl1pPr>
          </a:lstStyle>
          <a:p>
            <a:fld id="{E66AA3EA-0569-43EF-BBA3-83FDB109D582}" type="slidenum">
              <a:rPr lang="en-US" noProof="0" smtClean="0"/>
              <a:pPr/>
              <a:t>‹#›</a:t>
            </a:fld>
            <a:endParaRPr lang="en-US" noProof="0" dirty="0"/>
          </a:p>
        </p:txBody>
      </p:sp>
      <p:sp>
        <p:nvSpPr>
          <p:cNvPr id="10" name="Textplatzhalter 9" descr="Subtitle" title="Subtitle"/>
          <p:cNvSpPr>
            <a:spLocks noGrp="1"/>
          </p:cNvSpPr>
          <p:nvPr>
            <p:ph type="body" sz="quarter" idx="10" hasCustomPrompt="1"/>
          </p:nvPr>
        </p:nvSpPr>
        <p:spPr>
          <a:xfrm>
            <a:off x="720000" y="738577"/>
            <a:ext cx="11081856"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a:t>Subtitle</a:t>
            </a:r>
          </a:p>
        </p:txBody>
      </p:sp>
      <p:sp>
        <p:nvSpPr>
          <p:cNvPr id="9" name="Content Placeholder 2"/>
          <p:cNvSpPr>
            <a:spLocks noGrp="1"/>
          </p:cNvSpPr>
          <p:nvPr>
            <p:ph idx="1" hasCustomPrompt="1"/>
          </p:nvPr>
        </p:nvSpPr>
        <p:spPr>
          <a:xfrm>
            <a:off x="698501" y="1346202"/>
            <a:ext cx="11112540"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241965948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70754" name="Rectangle 2"/>
          <p:cNvSpPr>
            <a:spLocks noGrp="1" noChangeArrowheads="1"/>
          </p:cNvSpPr>
          <p:nvPr>
            <p:ph type="ctrTitle"/>
          </p:nvPr>
        </p:nvSpPr>
        <p:spPr>
          <a:xfrm>
            <a:off x="914400" y="2019303"/>
            <a:ext cx="10363200" cy="1470025"/>
          </a:xfrm>
        </p:spPr>
        <p:txBody>
          <a:bodyPr/>
          <a:lstStyle>
            <a:lvl1pPr algn="ctr">
              <a:defRPr sz="4400"/>
            </a:lvl1pPr>
          </a:lstStyle>
          <a:p>
            <a:r>
              <a:rPr lang="en-US"/>
              <a:t>Titelmasterformat durch Klicken bearbeiten</a:t>
            </a:r>
          </a:p>
        </p:txBody>
      </p:sp>
      <p:sp>
        <p:nvSpPr>
          <p:cNvPr id="4170755" name="Rectangle 3"/>
          <p:cNvSpPr>
            <a:spLocks noGrp="1" noChangeArrowheads="1"/>
          </p:cNvSpPr>
          <p:nvPr>
            <p:ph type="subTitle" idx="1"/>
          </p:nvPr>
        </p:nvSpPr>
        <p:spPr>
          <a:xfrm>
            <a:off x="1828800" y="3851317"/>
            <a:ext cx="8534400" cy="399177"/>
          </a:xfrm>
        </p:spPr>
        <p:txBody>
          <a:bodyPr/>
          <a:lstStyle>
            <a:lvl1pPr algn="ctr">
              <a:defRPr/>
            </a:lvl1pPr>
          </a:lstStyle>
          <a:p>
            <a:r>
              <a:rPr lang="en-US"/>
              <a:t>Formatvorlage des Untertitelmasters durch Klicken bearbeiten</a:t>
            </a:r>
          </a:p>
        </p:txBody>
      </p:sp>
    </p:spTree>
    <p:extLst>
      <p:ext uri="{BB962C8B-B14F-4D97-AF65-F5344CB8AC3E}">
        <p14:creationId xmlns:p14="http://schemas.microsoft.com/office/powerpoint/2010/main" val="271274026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0133" y="1343066"/>
            <a:ext cx="11719984" cy="2153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793608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4007770"/>
            <a:ext cx="10363200" cy="399177"/>
          </a:xfrm>
        </p:spPr>
        <p:txBody>
          <a:bodyPr anchor="b"/>
          <a:lstStyle>
            <a:lvl1pPr marL="0" indent="0">
              <a:buNone/>
              <a:defRPr sz="2000"/>
            </a:lvl1pPr>
            <a:lvl2pPr marL="452736" indent="0">
              <a:buNone/>
              <a:defRPr sz="1800"/>
            </a:lvl2pPr>
            <a:lvl3pPr marL="905446" indent="0">
              <a:buNone/>
              <a:defRPr sz="1600"/>
            </a:lvl3pPr>
            <a:lvl4pPr marL="1358191" indent="0">
              <a:buNone/>
              <a:defRPr sz="1400"/>
            </a:lvl4pPr>
            <a:lvl5pPr marL="1810896" indent="0">
              <a:buNone/>
              <a:defRPr sz="1400"/>
            </a:lvl5pPr>
            <a:lvl6pPr marL="2263649" indent="0">
              <a:buNone/>
              <a:defRPr sz="1400"/>
            </a:lvl6pPr>
            <a:lvl7pPr marL="2716376" indent="0">
              <a:buNone/>
              <a:defRPr sz="1400"/>
            </a:lvl7pPr>
            <a:lvl8pPr marL="3169112" indent="0">
              <a:buNone/>
              <a:defRPr sz="1400"/>
            </a:lvl8pPr>
            <a:lvl9pPr marL="3621826" indent="0">
              <a:buNone/>
              <a:defRPr sz="1400"/>
            </a:lvl9pPr>
          </a:lstStyle>
          <a:p>
            <a:pPr lvl="0"/>
            <a:r>
              <a:rPr lang="en-US"/>
              <a:t>Click to edit Master text styles</a:t>
            </a:r>
          </a:p>
        </p:txBody>
      </p:sp>
    </p:spTree>
    <p:extLst>
      <p:ext uri="{BB962C8B-B14F-4D97-AF65-F5344CB8AC3E}">
        <p14:creationId xmlns:p14="http://schemas.microsoft.com/office/powerpoint/2010/main" val="261725005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134" y="1343067"/>
            <a:ext cx="5757333" cy="2307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0667" y="1343067"/>
            <a:ext cx="5759451" cy="2307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728602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14172"/>
            <a:ext cx="5386917" cy="460732"/>
          </a:xfrm>
        </p:spPr>
        <p:txBody>
          <a:bodyPr anchor="b"/>
          <a:lstStyle>
            <a:lvl1pPr marL="0" indent="0">
              <a:buNone/>
              <a:defRPr sz="2400" b="1"/>
            </a:lvl1pPr>
            <a:lvl2pPr marL="452736" indent="0">
              <a:buNone/>
              <a:defRPr sz="2000" b="1"/>
            </a:lvl2pPr>
            <a:lvl3pPr marL="905446" indent="0">
              <a:buNone/>
              <a:defRPr sz="1800" b="1"/>
            </a:lvl3pPr>
            <a:lvl4pPr marL="1358191" indent="0">
              <a:buNone/>
              <a:defRPr sz="1600" b="1"/>
            </a:lvl4pPr>
            <a:lvl5pPr marL="1810896" indent="0">
              <a:buNone/>
              <a:defRPr sz="1600" b="1"/>
            </a:lvl5pPr>
            <a:lvl6pPr marL="2263649" indent="0">
              <a:buNone/>
              <a:defRPr sz="1600" b="1"/>
            </a:lvl6pPr>
            <a:lvl7pPr marL="2716376" indent="0">
              <a:buNone/>
              <a:defRPr sz="1600" b="1"/>
            </a:lvl7pPr>
            <a:lvl8pPr marL="3169112" indent="0">
              <a:buNone/>
              <a:defRPr sz="1600" b="1"/>
            </a:lvl8pPr>
            <a:lvl9pPr marL="362182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20180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02" y="1714172"/>
            <a:ext cx="5389033" cy="460732"/>
          </a:xfrm>
        </p:spPr>
        <p:txBody>
          <a:bodyPr anchor="b"/>
          <a:lstStyle>
            <a:lvl1pPr marL="0" indent="0">
              <a:buNone/>
              <a:defRPr sz="2400" b="1"/>
            </a:lvl1pPr>
            <a:lvl2pPr marL="452736" indent="0">
              <a:buNone/>
              <a:defRPr sz="2000" b="1"/>
            </a:lvl2pPr>
            <a:lvl3pPr marL="905446" indent="0">
              <a:buNone/>
              <a:defRPr sz="1800" b="1"/>
            </a:lvl3pPr>
            <a:lvl4pPr marL="1358191" indent="0">
              <a:buNone/>
              <a:defRPr sz="1600" b="1"/>
            </a:lvl4pPr>
            <a:lvl5pPr marL="1810896" indent="0">
              <a:buNone/>
              <a:defRPr sz="1600" b="1"/>
            </a:lvl5pPr>
            <a:lvl6pPr marL="2263649" indent="0">
              <a:buNone/>
              <a:defRPr sz="1600" b="1"/>
            </a:lvl6pPr>
            <a:lvl7pPr marL="2716376" indent="0">
              <a:buNone/>
              <a:defRPr sz="1600" b="1"/>
            </a:lvl7pPr>
            <a:lvl8pPr marL="3169112" indent="0">
              <a:buNone/>
              <a:defRPr sz="1600" b="1"/>
            </a:lvl8pPr>
            <a:lvl9pPr marL="36218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02" y="2174876"/>
            <a:ext cx="5389033" cy="20180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87021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5"/>
            <a:ext cx="451471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800" y="2777070"/>
            <a:ext cx="3720243" cy="2584449"/>
          </a:xfrm>
        </p:spPr>
        <p:txBody>
          <a:bodyPr>
            <a:normAutofit/>
          </a:bodyPr>
          <a:lstStyle>
            <a:lvl1pPr marL="0" indent="0">
              <a:buNone/>
              <a:defRPr sz="1400"/>
            </a:lvl1pPr>
            <a:lvl2pPr marL="342906" indent="0">
              <a:buNone/>
              <a:defRPr sz="1050"/>
            </a:lvl2pPr>
            <a:lvl3pPr marL="685813" indent="0">
              <a:buNone/>
              <a:defRPr sz="900"/>
            </a:lvl3pPr>
            <a:lvl4pPr marL="1028719" indent="0">
              <a:buNone/>
              <a:defRPr sz="750"/>
            </a:lvl4pPr>
            <a:lvl5pPr marL="1371626" indent="0">
              <a:buNone/>
              <a:defRPr sz="750"/>
            </a:lvl5pPr>
            <a:lvl6pPr marL="1714533" indent="0">
              <a:buNone/>
              <a:defRPr sz="750"/>
            </a:lvl6pPr>
            <a:lvl7pPr marL="2057439" indent="0">
              <a:buNone/>
              <a:defRPr sz="750"/>
            </a:lvl7pPr>
            <a:lvl8pPr marL="2400346" indent="0">
              <a:buNone/>
              <a:defRPr sz="750"/>
            </a:lvl8pPr>
            <a:lvl9pPr marL="274325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D8DE077-32B1-4FEB-8C0E-A82B694D2315}" type="datetimeFigureOut">
              <a:rPr lang="en-US" smtClean="0">
                <a:solidFill>
                  <a:prstClr val="black">
                    <a:tint val="75000"/>
                  </a:prstClr>
                </a:solidFill>
              </a:rPr>
              <a:pPr/>
              <a:t>12/7/23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481005-C26E-45E8-B54F-AC07ED3F1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628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952879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08828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35" y="273054"/>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26397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735" y="1435101"/>
            <a:ext cx="4011084" cy="319025"/>
          </a:xfrm>
        </p:spPr>
        <p:txBody>
          <a:bodyPr/>
          <a:lstStyle>
            <a:lvl1pPr marL="0" indent="0">
              <a:buNone/>
              <a:defRPr sz="1400"/>
            </a:lvl1pPr>
            <a:lvl2pPr marL="452736" indent="0">
              <a:buNone/>
              <a:defRPr sz="1200"/>
            </a:lvl2pPr>
            <a:lvl3pPr marL="905446" indent="0">
              <a:buNone/>
              <a:defRPr sz="1000"/>
            </a:lvl3pPr>
            <a:lvl4pPr marL="1358191" indent="0">
              <a:buNone/>
              <a:defRPr sz="900"/>
            </a:lvl4pPr>
            <a:lvl5pPr marL="1810896" indent="0">
              <a:buNone/>
              <a:defRPr sz="900"/>
            </a:lvl5pPr>
            <a:lvl6pPr marL="2263649" indent="0">
              <a:buNone/>
              <a:defRPr sz="900"/>
            </a:lvl6pPr>
            <a:lvl7pPr marL="2716376" indent="0">
              <a:buNone/>
              <a:defRPr sz="900"/>
            </a:lvl7pPr>
            <a:lvl8pPr marL="3169112" indent="0">
              <a:buNone/>
              <a:defRPr sz="900"/>
            </a:lvl8pPr>
            <a:lvl9pPr marL="3621826" indent="0">
              <a:buNone/>
              <a:defRPr sz="900"/>
            </a:lvl9pPr>
          </a:lstStyle>
          <a:p>
            <a:pPr lvl="0"/>
            <a:r>
              <a:rPr lang="en-US"/>
              <a:t>Click to edit Master text styles</a:t>
            </a:r>
          </a:p>
        </p:txBody>
      </p:sp>
    </p:spTree>
    <p:extLst>
      <p:ext uri="{BB962C8B-B14F-4D97-AF65-F5344CB8AC3E}">
        <p14:creationId xmlns:p14="http://schemas.microsoft.com/office/powerpoint/2010/main" val="95462450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8"/>
            <a:ext cx="7315200" cy="598351"/>
          </a:xfrm>
        </p:spPr>
        <p:txBody>
          <a:bodyPr/>
          <a:lstStyle>
            <a:lvl1pPr marL="0" indent="0">
              <a:buNone/>
              <a:defRPr sz="3200"/>
            </a:lvl1pPr>
            <a:lvl2pPr marL="452736" indent="0">
              <a:buNone/>
              <a:defRPr sz="2800"/>
            </a:lvl2pPr>
            <a:lvl3pPr marL="905446" indent="0">
              <a:buNone/>
              <a:defRPr sz="2400"/>
            </a:lvl3pPr>
            <a:lvl4pPr marL="1358191" indent="0">
              <a:buNone/>
              <a:defRPr sz="2000"/>
            </a:lvl4pPr>
            <a:lvl5pPr marL="1810896" indent="0">
              <a:buNone/>
              <a:defRPr sz="2000"/>
            </a:lvl5pPr>
            <a:lvl6pPr marL="2263649" indent="0">
              <a:buNone/>
              <a:defRPr sz="2000"/>
            </a:lvl6pPr>
            <a:lvl7pPr marL="2716376" indent="0">
              <a:buNone/>
              <a:defRPr sz="2000"/>
            </a:lvl7pPr>
            <a:lvl8pPr marL="3169112" indent="0">
              <a:buNone/>
              <a:defRPr sz="2000"/>
            </a:lvl8pPr>
            <a:lvl9pPr marL="3621826"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319025"/>
          </a:xfrm>
        </p:spPr>
        <p:txBody>
          <a:bodyPr/>
          <a:lstStyle>
            <a:lvl1pPr marL="0" indent="0">
              <a:buNone/>
              <a:defRPr sz="1400"/>
            </a:lvl1pPr>
            <a:lvl2pPr marL="452736" indent="0">
              <a:buNone/>
              <a:defRPr sz="1200"/>
            </a:lvl2pPr>
            <a:lvl3pPr marL="905446" indent="0">
              <a:buNone/>
              <a:defRPr sz="1000"/>
            </a:lvl3pPr>
            <a:lvl4pPr marL="1358191" indent="0">
              <a:buNone/>
              <a:defRPr sz="900"/>
            </a:lvl4pPr>
            <a:lvl5pPr marL="1810896" indent="0">
              <a:buNone/>
              <a:defRPr sz="900"/>
            </a:lvl5pPr>
            <a:lvl6pPr marL="2263649" indent="0">
              <a:buNone/>
              <a:defRPr sz="900"/>
            </a:lvl6pPr>
            <a:lvl7pPr marL="2716376" indent="0">
              <a:buNone/>
              <a:defRPr sz="900"/>
            </a:lvl7pPr>
            <a:lvl8pPr marL="3169112" indent="0">
              <a:buNone/>
              <a:defRPr sz="900"/>
            </a:lvl8pPr>
            <a:lvl9pPr marL="3621826" indent="0">
              <a:buNone/>
              <a:defRPr sz="900"/>
            </a:lvl9pPr>
          </a:lstStyle>
          <a:p>
            <a:pPr lvl="0"/>
            <a:r>
              <a:rPr lang="en-US"/>
              <a:t>Click to edit Master text styles</a:t>
            </a:r>
          </a:p>
        </p:txBody>
      </p:sp>
    </p:spTree>
    <p:extLst>
      <p:ext uri="{BB962C8B-B14F-4D97-AF65-F5344CB8AC3E}">
        <p14:creationId xmlns:p14="http://schemas.microsoft.com/office/powerpoint/2010/main" val="327216834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801572" y="1343025"/>
            <a:ext cx="7138607" cy="17659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25194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0651" y="39689"/>
            <a:ext cx="2929467" cy="298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239110" y="39689"/>
            <a:ext cx="3568399" cy="298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02296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0134" y="39790"/>
            <a:ext cx="11686117" cy="1011237"/>
          </a:xfrm>
        </p:spPr>
        <p:txBody>
          <a:bodyPr/>
          <a:lstStyle/>
          <a:p>
            <a:r>
              <a:rPr lang="en-US"/>
              <a:t>Click to edit Master title style</a:t>
            </a:r>
          </a:p>
        </p:txBody>
      </p:sp>
      <p:sp>
        <p:nvSpPr>
          <p:cNvPr id="3" name="Chart Placeholder 2"/>
          <p:cNvSpPr>
            <a:spLocks noGrp="1"/>
          </p:cNvSpPr>
          <p:nvPr>
            <p:ph type="chart" idx="1"/>
          </p:nvPr>
        </p:nvSpPr>
        <p:spPr>
          <a:xfrm>
            <a:off x="220133" y="1343067"/>
            <a:ext cx="11719984" cy="399177"/>
          </a:xfrm>
        </p:spPr>
        <p:txBody>
          <a:bodyPr/>
          <a:lstStyle/>
          <a:p>
            <a:pPr lvl="0"/>
            <a:endParaRPr lang="en-US" noProof="0" dirty="0"/>
          </a:p>
        </p:txBody>
      </p:sp>
    </p:spTree>
    <p:extLst>
      <p:ext uri="{BB962C8B-B14F-4D97-AF65-F5344CB8AC3E}">
        <p14:creationId xmlns:p14="http://schemas.microsoft.com/office/powerpoint/2010/main" val="701370585"/>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0134" y="39790"/>
            <a:ext cx="11686117" cy="1011237"/>
          </a:xfrm>
        </p:spPr>
        <p:txBody>
          <a:bodyPr/>
          <a:lstStyle/>
          <a:p>
            <a:r>
              <a:rPr lang="en-US"/>
              <a:t>Click to edit Master title style</a:t>
            </a:r>
          </a:p>
        </p:txBody>
      </p:sp>
      <p:sp>
        <p:nvSpPr>
          <p:cNvPr id="3" name="Chart Placeholder 2"/>
          <p:cNvSpPr>
            <a:spLocks noGrp="1"/>
          </p:cNvSpPr>
          <p:nvPr>
            <p:ph type="chart" sz="half" idx="1"/>
          </p:nvPr>
        </p:nvSpPr>
        <p:spPr>
          <a:xfrm>
            <a:off x="220134" y="1343067"/>
            <a:ext cx="5757333" cy="399177"/>
          </a:xfrm>
        </p:spPr>
        <p:txBody>
          <a:bodyPr/>
          <a:lstStyle/>
          <a:p>
            <a:pPr lvl="0"/>
            <a:endParaRPr lang="en-US" noProof="0" dirty="0"/>
          </a:p>
        </p:txBody>
      </p:sp>
      <p:sp>
        <p:nvSpPr>
          <p:cNvPr id="4" name="Text Placeholder 3"/>
          <p:cNvSpPr>
            <a:spLocks noGrp="1"/>
          </p:cNvSpPr>
          <p:nvPr>
            <p:ph type="body" sz="half" idx="2"/>
          </p:nvPr>
        </p:nvSpPr>
        <p:spPr>
          <a:xfrm>
            <a:off x="6180667" y="1343066"/>
            <a:ext cx="5759451" cy="2153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77272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0134" y="39790"/>
            <a:ext cx="11686117" cy="1011237"/>
          </a:xfrm>
        </p:spPr>
        <p:txBody>
          <a:bodyPr/>
          <a:lstStyle/>
          <a:p>
            <a:r>
              <a:rPr lang="en-US"/>
              <a:t>Click to edit Master title style</a:t>
            </a:r>
          </a:p>
        </p:txBody>
      </p:sp>
      <p:sp>
        <p:nvSpPr>
          <p:cNvPr id="3" name="Content Placeholder 2"/>
          <p:cNvSpPr>
            <a:spLocks noGrp="1"/>
          </p:cNvSpPr>
          <p:nvPr>
            <p:ph sz="half" idx="1"/>
          </p:nvPr>
        </p:nvSpPr>
        <p:spPr>
          <a:xfrm>
            <a:off x="220134" y="1343066"/>
            <a:ext cx="5757333" cy="2153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0667" y="1343066"/>
            <a:ext cx="5759451" cy="2153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80667" y="2257472"/>
            <a:ext cx="5759451" cy="2153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585399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41"/>
            <a:ext cx="8534400" cy="399177"/>
          </a:xfrm>
        </p:spPr>
        <p:txBody>
          <a:bodyPr/>
          <a:lstStyle>
            <a:lvl1pPr marL="0" indent="0" algn="ctr">
              <a:buNone/>
              <a:defRPr/>
            </a:lvl1pPr>
            <a:lvl2pPr marL="452736" indent="0" algn="ctr">
              <a:buNone/>
              <a:defRPr/>
            </a:lvl2pPr>
            <a:lvl3pPr marL="905446" indent="0" algn="ctr">
              <a:buNone/>
              <a:defRPr/>
            </a:lvl3pPr>
            <a:lvl4pPr marL="1358191" indent="0" algn="ctr">
              <a:buNone/>
              <a:defRPr/>
            </a:lvl4pPr>
            <a:lvl5pPr marL="1810896" indent="0" algn="ctr">
              <a:buNone/>
              <a:defRPr/>
            </a:lvl5pPr>
            <a:lvl6pPr marL="2263649" indent="0" algn="ctr">
              <a:buNone/>
              <a:defRPr/>
            </a:lvl6pPr>
            <a:lvl7pPr marL="2716376" indent="0" algn="ctr">
              <a:buNone/>
              <a:defRPr/>
            </a:lvl7pPr>
            <a:lvl8pPr marL="3169112" indent="0" algn="ctr">
              <a:buNone/>
              <a:defRPr/>
            </a:lvl8pPr>
            <a:lvl9pPr marL="3621826"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5091284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800" y="609600"/>
            <a:ext cx="8463619" cy="3845718"/>
          </a:xfrm>
        </p:spPr>
        <p:txBody>
          <a:bodyPr anchor="t">
            <a:normAutofit/>
          </a:bodyPr>
          <a:lstStyle>
            <a:lvl1pPr marL="0" indent="0" algn="ctr">
              <a:buNone/>
              <a:defRPr sz="1600"/>
            </a:lvl1pPr>
            <a:lvl2pPr marL="457209" indent="0">
              <a:buNone/>
              <a:defRPr sz="1600"/>
            </a:lvl2pPr>
            <a:lvl3pPr marL="914417" indent="0">
              <a:buNone/>
              <a:defRPr sz="1600"/>
            </a:lvl3pPr>
            <a:lvl4pPr marL="1371626" indent="0">
              <a:buNone/>
              <a:defRPr sz="1600"/>
            </a:lvl4pPr>
            <a:lvl5pPr marL="1828835" indent="0">
              <a:buNone/>
              <a:defRPr sz="1600"/>
            </a:lvl5pPr>
            <a:lvl6pPr marL="2286044" indent="0">
              <a:buNone/>
              <a:defRPr sz="1600"/>
            </a:lvl6pPr>
            <a:lvl7pPr marL="2743252" indent="0">
              <a:buNone/>
              <a:defRPr sz="1600"/>
            </a:lvl7pPr>
            <a:lvl8pPr marL="3200461" indent="0">
              <a:buNone/>
              <a:defRPr sz="1600"/>
            </a:lvl8pPr>
            <a:lvl9pPr marL="365766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2800" y="5367339"/>
            <a:ext cx="8463619" cy="674024"/>
          </a:xfrm>
        </p:spPr>
        <p:txBody>
          <a:bodyPr>
            <a:normAutofit/>
          </a:bodyPr>
          <a:lstStyle>
            <a:lvl1pPr marL="0" indent="0">
              <a:buNone/>
              <a:defRPr sz="1200"/>
            </a:lvl1pPr>
            <a:lvl2pPr marL="457209" indent="0">
              <a:buNone/>
              <a:defRPr sz="1200"/>
            </a:lvl2pPr>
            <a:lvl3pPr marL="914417" indent="0">
              <a:buNone/>
              <a:defRPr sz="1000"/>
            </a:lvl3pPr>
            <a:lvl4pPr marL="1371626" indent="0">
              <a:buNone/>
              <a:defRPr sz="900"/>
            </a:lvl4pPr>
            <a:lvl5pPr marL="1828835" indent="0">
              <a:buNone/>
              <a:defRPr sz="900"/>
            </a:lvl5pPr>
            <a:lvl6pPr marL="2286044" indent="0">
              <a:buNone/>
              <a:defRPr sz="900"/>
            </a:lvl6pPr>
            <a:lvl7pPr marL="2743252" indent="0">
              <a:buNone/>
              <a:defRPr sz="900"/>
            </a:lvl7pPr>
            <a:lvl8pPr marL="3200461" indent="0">
              <a:buNone/>
              <a:defRPr sz="900"/>
            </a:lvl8pPr>
            <a:lvl9pPr marL="365766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30372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6224" indent="0" algn="ctr">
              <a:buNone/>
              <a:defRPr>
                <a:solidFill>
                  <a:schemeClr val="tx1">
                    <a:tint val="75000"/>
                  </a:schemeClr>
                </a:solidFill>
              </a:defRPr>
            </a:lvl2pPr>
            <a:lvl3pPr marL="912442" indent="0" algn="ctr">
              <a:buNone/>
              <a:defRPr>
                <a:solidFill>
                  <a:schemeClr val="tx1">
                    <a:tint val="75000"/>
                  </a:schemeClr>
                </a:solidFill>
              </a:defRPr>
            </a:lvl3pPr>
            <a:lvl4pPr marL="1368668" indent="0" algn="ctr">
              <a:buNone/>
              <a:defRPr>
                <a:solidFill>
                  <a:schemeClr val="tx1">
                    <a:tint val="75000"/>
                  </a:schemeClr>
                </a:solidFill>
              </a:defRPr>
            </a:lvl4pPr>
            <a:lvl5pPr marL="1824886" indent="0" algn="ctr">
              <a:buNone/>
              <a:defRPr>
                <a:solidFill>
                  <a:schemeClr val="tx1">
                    <a:tint val="75000"/>
                  </a:schemeClr>
                </a:solidFill>
              </a:defRPr>
            </a:lvl5pPr>
            <a:lvl6pPr marL="2281113" indent="0" algn="ctr">
              <a:buNone/>
              <a:defRPr>
                <a:solidFill>
                  <a:schemeClr val="tx1">
                    <a:tint val="75000"/>
                  </a:schemeClr>
                </a:solidFill>
              </a:defRPr>
            </a:lvl6pPr>
            <a:lvl7pPr marL="2737332" indent="0" algn="ctr">
              <a:buNone/>
              <a:defRPr>
                <a:solidFill>
                  <a:schemeClr val="tx1">
                    <a:tint val="75000"/>
                  </a:schemeClr>
                </a:solidFill>
              </a:defRPr>
            </a:lvl7pPr>
            <a:lvl8pPr marL="3193558" indent="0" algn="ctr">
              <a:buNone/>
              <a:defRPr>
                <a:solidFill>
                  <a:schemeClr val="tx1">
                    <a:tint val="75000"/>
                  </a:schemeClr>
                </a:solidFill>
              </a:defRPr>
            </a:lvl8pPr>
            <a:lvl9pPr marL="364977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B89E72-6A46-43A8-B01A-04C9FC30804A}" type="datetimeFigureOut">
              <a:rPr lang="en-US">
                <a:solidFill>
                  <a:prstClr val="white">
                    <a:tint val="75000"/>
                  </a:prstClr>
                </a:solidFill>
              </a:rPr>
              <a:pPr>
                <a:defRPr/>
              </a:pPr>
              <a:t>12/7/23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176D51-0747-47F6-8EFB-4A0403B5154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9458036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E22874-7E40-4DD1-8EDA-C75DE9C8E7FD}" type="datetimeFigureOut">
              <a:rPr lang="en-US">
                <a:solidFill>
                  <a:prstClr val="white">
                    <a:tint val="75000"/>
                  </a:prstClr>
                </a:solidFill>
              </a:rPr>
              <a:pPr>
                <a:defRPr/>
              </a:pPr>
              <a:t>12/7/23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A058D9-48EC-4BDE-A46B-4F8CB34C08D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7628365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2000">
                <a:solidFill>
                  <a:schemeClr val="tx1">
                    <a:tint val="75000"/>
                  </a:schemeClr>
                </a:solidFill>
              </a:defRPr>
            </a:lvl1pPr>
            <a:lvl2pPr marL="456224" indent="0">
              <a:buNone/>
              <a:defRPr sz="1800">
                <a:solidFill>
                  <a:schemeClr val="tx1">
                    <a:tint val="75000"/>
                  </a:schemeClr>
                </a:solidFill>
              </a:defRPr>
            </a:lvl2pPr>
            <a:lvl3pPr marL="912442" indent="0">
              <a:buNone/>
              <a:defRPr sz="1600">
                <a:solidFill>
                  <a:schemeClr val="tx1">
                    <a:tint val="75000"/>
                  </a:schemeClr>
                </a:solidFill>
              </a:defRPr>
            </a:lvl3pPr>
            <a:lvl4pPr marL="1368668" indent="0">
              <a:buNone/>
              <a:defRPr sz="1400">
                <a:solidFill>
                  <a:schemeClr val="tx1">
                    <a:tint val="75000"/>
                  </a:schemeClr>
                </a:solidFill>
              </a:defRPr>
            </a:lvl4pPr>
            <a:lvl5pPr marL="1824886" indent="0">
              <a:buNone/>
              <a:defRPr sz="1400">
                <a:solidFill>
                  <a:schemeClr val="tx1">
                    <a:tint val="75000"/>
                  </a:schemeClr>
                </a:solidFill>
              </a:defRPr>
            </a:lvl5pPr>
            <a:lvl6pPr marL="2281113" indent="0">
              <a:buNone/>
              <a:defRPr sz="1400">
                <a:solidFill>
                  <a:schemeClr val="tx1">
                    <a:tint val="75000"/>
                  </a:schemeClr>
                </a:solidFill>
              </a:defRPr>
            </a:lvl6pPr>
            <a:lvl7pPr marL="2737332" indent="0">
              <a:buNone/>
              <a:defRPr sz="1400">
                <a:solidFill>
                  <a:schemeClr val="tx1">
                    <a:tint val="75000"/>
                  </a:schemeClr>
                </a:solidFill>
              </a:defRPr>
            </a:lvl7pPr>
            <a:lvl8pPr marL="3193558" indent="0">
              <a:buNone/>
              <a:defRPr sz="1400">
                <a:solidFill>
                  <a:schemeClr val="tx1">
                    <a:tint val="75000"/>
                  </a:schemeClr>
                </a:solidFill>
              </a:defRPr>
            </a:lvl8pPr>
            <a:lvl9pPr marL="364977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663F6E7-AD0B-4749-AAA4-0F9F00140919}" type="datetimeFigureOut">
              <a:rPr lang="en-US">
                <a:solidFill>
                  <a:prstClr val="white">
                    <a:tint val="75000"/>
                  </a:prstClr>
                </a:solidFill>
              </a:rPr>
              <a:pPr>
                <a:defRPr/>
              </a:pPr>
              <a:t>12/7/23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56D3F2-C903-43E6-818F-78080BE2886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590344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2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2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D50A09-A5FB-45AF-832D-402983BA55B2}" type="datetimeFigureOut">
              <a:rPr lang="en-US">
                <a:solidFill>
                  <a:prstClr val="white">
                    <a:tint val="75000"/>
                  </a:prstClr>
                </a:solidFill>
              </a:rPr>
              <a:pPr>
                <a:defRPr/>
              </a:pPr>
              <a:t>12/7/23</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46A28B6-0529-48DA-912A-BC3491E2A74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7855193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224" indent="0">
              <a:buNone/>
              <a:defRPr sz="2000" b="1"/>
            </a:lvl2pPr>
            <a:lvl3pPr marL="912442" indent="0">
              <a:buNone/>
              <a:defRPr sz="1800" b="1"/>
            </a:lvl3pPr>
            <a:lvl4pPr marL="1368668" indent="0">
              <a:buNone/>
              <a:defRPr sz="1600" b="1"/>
            </a:lvl4pPr>
            <a:lvl5pPr marL="1824886" indent="0">
              <a:buNone/>
              <a:defRPr sz="1600" b="1"/>
            </a:lvl5pPr>
            <a:lvl6pPr marL="2281113" indent="0">
              <a:buNone/>
              <a:defRPr sz="1600" b="1"/>
            </a:lvl6pPr>
            <a:lvl7pPr marL="2737332" indent="0">
              <a:buNone/>
              <a:defRPr sz="1600" b="1"/>
            </a:lvl7pPr>
            <a:lvl8pPr marL="3193558" indent="0">
              <a:buNone/>
              <a:defRPr sz="1600" b="1"/>
            </a:lvl8pPr>
            <a:lvl9pPr marL="364977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7" y="1535113"/>
            <a:ext cx="5389033" cy="639762"/>
          </a:xfrm>
        </p:spPr>
        <p:txBody>
          <a:bodyPr anchor="b"/>
          <a:lstStyle>
            <a:lvl1pPr marL="0" indent="0">
              <a:buNone/>
              <a:defRPr sz="2400" b="1"/>
            </a:lvl1pPr>
            <a:lvl2pPr marL="456224" indent="0">
              <a:buNone/>
              <a:defRPr sz="2000" b="1"/>
            </a:lvl2pPr>
            <a:lvl3pPr marL="912442" indent="0">
              <a:buNone/>
              <a:defRPr sz="1800" b="1"/>
            </a:lvl3pPr>
            <a:lvl4pPr marL="1368668" indent="0">
              <a:buNone/>
              <a:defRPr sz="1600" b="1"/>
            </a:lvl4pPr>
            <a:lvl5pPr marL="1824886" indent="0">
              <a:buNone/>
              <a:defRPr sz="1600" b="1"/>
            </a:lvl5pPr>
            <a:lvl6pPr marL="2281113" indent="0">
              <a:buNone/>
              <a:defRPr sz="1600" b="1"/>
            </a:lvl6pPr>
            <a:lvl7pPr marL="2737332" indent="0">
              <a:buNone/>
              <a:defRPr sz="1600" b="1"/>
            </a:lvl7pPr>
            <a:lvl8pPr marL="3193558" indent="0">
              <a:buNone/>
              <a:defRPr sz="1600" b="1"/>
            </a:lvl8pPr>
            <a:lvl9pPr marL="364977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55635DA-E8CD-4644-87A0-4099CDD8BB06}" type="datetimeFigureOut">
              <a:rPr lang="en-US">
                <a:solidFill>
                  <a:prstClr val="white">
                    <a:tint val="75000"/>
                  </a:prstClr>
                </a:solidFill>
              </a:rPr>
              <a:pPr>
                <a:defRPr/>
              </a:pPr>
              <a:t>12/7/23</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FDAF488-EE6C-42AA-A3F6-7604204367B6}"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4567474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E82C2D9-C49D-4EE1-A777-1A59CAD98C8F}" type="datetimeFigureOut">
              <a:rPr lang="en-US">
                <a:solidFill>
                  <a:prstClr val="white">
                    <a:tint val="75000"/>
                  </a:prstClr>
                </a:solidFill>
              </a:rPr>
              <a:pPr>
                <a:defRPr/>
              </a:pPr>
              <a:t>12/7/23</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C0292BD-6AB8-43B7-8BE1-1E91A2C7702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52972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2F2A6E-4FE0-4C8A-885C-2334371EF8D6}" type="datetimeFigureOut">
              <a:rPr lang="en-US">
                <a:solidFill>
                  <a:prstClr val="white">
                    <a:tint val="75000"/>
                  </a:prstClr>
                </a:solidFill>
              </a:rPr>
              <a:pPr>
                <a:defRPr/>
              </a:pPr>
              <a:t>12/7/23</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4337E4C-A9B8-44BE-9836-CAECF0C87C0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2409472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30" y="273054"/>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30" y="1435101"/>
            <a:ext cx="4011084" cy="4691063"/>
          </a:xfrm>
        </p:spPr>
        <p:txBody>
          <a:bodyPr/>
          <a:lstStyle>
            <a:lvl1pPr marL="0" indent="0">
              <a:buNone/>
              <a:defRPr sz="1400"/>
            </a:lvl1pPr>
            <a:lvl2pPr marL="456224" indent="0">
              <a:buNone/>
              <a:defRPr sz="1200"/>
            </a:lvl2pPr>
            <a:lvl3pPr marL="912442" indent="0">
              <a:buNone/>
              <a:defRPr sz="1000"/>
            </a:lvl3pPr>
            <a:lvl4pPr marL="1368668" indent="0">
              <a:buNone/>
              <a:defRPr sz="900"/>
            </a:lvl4pPr>
            <a:lvl5pPr marL="1824886" indent="0">
              <a:buNone/>
              <a:defRPr sz="900"/>
            </a:lvl5pPr>
            <a:lvl6pPr marL="2281113" indent="0">
              <a:buNone/>
              <a:defRPr sz="900"/>
            </a:lvl6pPr>
            <a:lvl7pPr marL="2737332" indent="0">
              <a:buNone/>
              <a:defRPr sz="900"/>
            </a:lvl7pPr>
            <a:lvl8pPr marL="3193558" indent="0">
              <a:buNone/>
              <a:defRPr sz="900"/>
            </a:lvl8pPr>
            <a:lvl9pPr marL="3649771"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6575D92-4F50-43F7-BBAD-7E77CAD19B2C}" type="datetimeFigureOut">
              <a:rPr lang="en-US">
                <a:solidFill>
                  <a:prstClr val="white">
                    <a:tint val="75000"/>
                  </a:prstClr>
                </a:solidFill>
              </a:rPr>
              <a:pPr>
                <a:defRPr/>
              </a:pPr>
              <a:t>12/7/23</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B708F7-F704-4C01-A8F8-8F0F5CC03BE5}"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6132356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6224" indent="0">
              <a:buNone/>
              <a:defRPr sz="2800"/>
            </a:lvl2pPr>
            <a:lvl3pPr marL="912442" indent="0">
              <a:buNone/>
              <a:defRPr sz="2400"/>
            </a:lvl3pPr>
            <a:lvl4pPr marL="1368668" indent="0">
              <a:buNone/>
              <a:defRPr sz="2000"/>
            </a:lvl4pPr>
            <a:lvl5pPr marL="1824886" indent="0">
              <a:buNone/>
              <a:defRPr sz="2000"/>
            </a:lvl5pPr>
            <a:lvl6pPr marL="2281113" indent="0">
              <a:buNone/>
              <a:defRPr sz="2000"/>
            </a:lvl6pPr>
            <a:lvl7pPr marL="2737332" indent="0">
              <a:buNone/>
              <a:defRPr sz="2000"/>
            </a:lvl7pPr>
            <a:lvl8pPr marL="3193558" indent="0">
              <a:buNone/>
              <a:defRPr sz="2000"/>
            </a:lvl8pPr>
            <a:lvl9pPr marL="3649771"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224" indent="0">
              <a:buNone/>
              <a:defRPr sz="1200"/>
            </a:lvl2pPr>
            <a:lvl3pPr marL="912442" indent="0">
              <a:buNone/>
              <a:defRPr sz="1000"/>
            </a:lvl3pPr>
            <a:lvl4pPr marL="1368668" indent="0">
              <a:buNone/>
              <a:defRPr sz="900"/>
            </a:lvl4pPr>
            <a:lvl5pPr marL="1824886" indent="0">
              <a:buNone/>
              <a:defRPr sz="900"/>
            </a:lvl5pPr>
            <a:lvl6pPr marL="2281113" indent="0">
              <a:buNone/>
              <a:defRPr sz="900"/>
            </a:lvl6pPr>
            <a:lvl7pPr marL="2737332" indent="0">
              <a:buNone/>
              <a:defRPr sz="900"/>
            </a:lvl7pPr>
            <a:lvl8pPr marL="3193558" indent="0">
              <a:buNone/>
              <a:defRPr sz="900"/>
            </a:lvl8pPr>
            <a:lvl9pPr marL="3649771"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B5118-87FD-4177-9D05-25B59EE260C0}" type="datetimeFigureOut">
              <a:rPr lang="en-US">
                <a:solidFill>
                  <a:prstClr val="white">
                    <a:tint val="75000"/>
                  </a:prstClr>
                </a:solidFill>
              </a:rPr>
              <a:pPr>
                <a:defRPr/>
              </a:pPr>
              <a:t>12/7/23</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014E93-7C5D-4F94-8D68-348410501D2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7008228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9E2668B-E143-4EFC-8F26-8B2B29F2C9B9}" type="datetimeFigureOut">
              <a:rPr lang="en-US">
                <a:solidFill>
                  <a:prstClr val="white">
                    <a:tint val="75000"/>
                  </a:prstClr>
                </a:solidFill>
              </a:rPr>
              <a:pPr>
                <a:defRPr/>
              </a:pPr>
              <a:t>12/7/23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83CBA3-C872-42BD-8AC1-B101DD12E40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93304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image" Target="../media/image5.jpeg"/><Relationship Id="rId2" Type="http://schemas.openxmlformats.org/officeDocument/2006/relationships/slideLayout" Target="../slideLayouts/slideLayout116.xml"/><Relationship Id="rId16" Type="http://schemas.openxmlformats.org/officeDocument/2006/relationships/image" Target="../media/image4.jpe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3.jpeg"/><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26" Type="http://schemas.openxmlformats.org/officeDocument/2006/relationships/image" Target="../media/image9.emf"/><Relationship Id="rId3" Type="http://schemas.openxmlformats.org/officeDocument/2006/relationships/slideLayout" Target="../slideLayouts/slideLayout130.xml"/><Relationship Id="rId21" Type="http://schemas.openxmlformats.org/officeDocument/2006/relationships/slideLayout" Target="../slideLayouts/slideLayout148.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oleObject" Target="../embeddings/oleObject4.bin"/><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24" Type="http://schemas.openxmlformats.org/officeDocument/2006/relationships/tags" Target="../tags/tag15.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tags" Target="../tags/tag14.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theme" Target="../theme/theme11.xml"/><Relationship Id="rId27"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22.xml"/><Relationship Id="rId7"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5.jpeg"/><Relationship Id="rId5" Type="http://schemas.openxmlformats.org/officeDocument/2006/relationships/slideLayout" Target="../slideLayouts/slideLayout30.xml"/><Relationship Id="rId10" Type="http://schemas.openxmlformats.org/officeDocument/2006/relationships/image" Target="../media/image4.jpeg"/><Relationship Id="rId4" Type="http://schemas.openxmlformats.org/officeDocument/2006/relationships/slideLayout" Target="../slideLayouts/slideLayout29.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image" Target="../media/image7.emf"/><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oleObject" Target="../embeddings/oleObject1.bin"/><Relationship Id="rId2" Type="http://schemas.openxmlformats.org/officeDocument/2006/relationships/slideLayout" Target="../slideLayouts/slideLayout62.xml"/><Relationship Id="rId16" Type="http://schemas.openxmlformats.org/officeDocument/2006/relationships/tags" Target="../tags/tag7.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6.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theme" Target="../theme/theme7.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image" Target="../media/image7.emf"/><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oleObject" Target="../embeddings/oleObject2.bin"/><Relationship Id="rId2" Type="http://schemas.openxmlformats.org/officeDocument/2006/relationships/slideLayout" Target="../slideLayouts/slideLayout91.xml"/><Relationship Id="rId16" Type="http://schemas.openxmlformats.org/officeDocument/2006/relationships/tags" Target="../tags/tag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8.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ags" Target="../tags/tag9.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9.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image" Target="../media/image8.emf"/><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1" y="609600"/>
            <a:ext cx="846361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800" y="2160590"/>
            <a:ext cx="8463619"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1" y="6041363"/>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12/7/23</a:t>
            </a:fld>
            <a:endParaRPr lang="en-US" dirty="0"/>
          </a:p>
        </p:txBody>
      </p:sp>
      <p:sp>
        <p:nvSpPr>
          <p:cNvPr id="5" name="Footer Placeholder 4"/>
          <p:cNvSpPr>
            <a:spLocks noGrp="1"/>
          </p:cNvSpPr>
          <p:nvPr>
            <p:ph type="ftr" sz="quarter" idx="3"/>
          </p:nvPr>
        </p:nvSpPr>
        <p:spPr>
          <a:xfrm>
            <a:off x="812799" y="6041363"/>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2903" y="6041363"/>
            <a:ext cx="683517"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5387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45720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64" indent="-285755" algn="l" defTabSz="45720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21" indent="-228604" algn="l" defTabSz="45720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31" indent="-228604" algn="l" defTabSz="45720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39" indent="-228604" algn="l" defTabSz="45720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48" indent="-228604" algn="l" defTabSz="45720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57" indent="-228604" algn="l" defTabSz="45720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65" indent="-228604" algn="l" defTabSz="45720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74" indent="-228604" algn="l" defTabSz="45720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9" rtl="0" eaLnBrk="1" latinLnBrk="0" hangingPunct="1">
        <a:defRPr sz="1800" kern="1200">
          <a:solidFill>
            <a:schemeClr val="tx1"/>
          </a:solidFill>
          <a:latin typeface="+mn-lt"/>
          <a:ea typeface="+mn-ea"/>
          <a:cs typeface="+mn-cs"/>
        </a:defRPr>
      </a:lvl1pPr>
      <a:lvl2pPr marL="457209" algn="l" defTabSz="457209" rtl="0" eaLnBrk="1" latinLnBrk="0" hangingPunct="1">
        <a:defRPr sz="1800" kern="1200">
          <a:solidFill>
            <a:schemeClr val="tx1"/>
          </a:solidFill>
          <a:latin typeface="+mn-lt"/>
          <a:ea typeface="+mn-ea"/>
          <a:cs typeface="+mn-cs"/>
        </a:defRPr>
      </a:lvl2pPr>
      <a:lvl3pPr marL="914417" algn="l" defTabSz="457209" rtl="0" eaLnBrk="1" latinLnBrk="0" hangingPunct="1">
        <a:defRPr sz="1800" kern="1200">
          <a:solidFill>
            <a:schemeClr val="tx1"/>
          </a:solidFill>
          <a:latin typeface="+mn-lt"/>
          <a:ea typeface="+mn-ea"/>
          <a:cs typeface="+mn-cs"/>
        </a:defRPr>
      </a:lvl3pPr>
      <a:lvl4pPr marL="1371626" algn="l" defTabSz="457209" rtl="0" eaLnBrk="1" latinLnBrk="0" hangingPunct="1">
        <a:defRPr sz="1800" kern="1200">
          <a:solidFill>
            <a:schemeClr val="tx1"/>
          </a:solidFill>
          <a:latin typeface="+mn-lt"/>
          <a:ea typeface="+mn-ea"/>
          <a:cs typeface="+mn-cs"/>
        </a:defRPr>
      </a:lvl4pPr>
      <a:lvl5pPr marL="1828835" algn="l" defTabSz="457209" rtl="0" eaLnBrk="1" latinLnBrk="0" hangingPunct="1">
        <a:defRPr sz="1800" kern="1200">
          <a:solidFill>
            <a:schemeClr val="tx1"/>
          </a:solidFill>
          <a:latin typeface="+mn-lt"/>
          <a:ea typeface="+mn-ea"/>
          <a:cs typeface="+mn-cs"/>
        </a:defRPr>
      </a:lvl5pPr>
      <a:lvl6pPr marL="2286044" algn="l" defTabSz="457209" rtl="0" eaLnBrk="1" latinLnBrk="0" hangingPunct="1">
        <a:defRPr sz="1800" kern="1200">
          <a:solidFill>
            <a:schemeClr val="tx1"/>
          </a:solidFill>
          <a:latin typeface="+mn-lt"/>
          <a:ea typeface="+mn-ea"/>
          <a:cs typeface="+mn-cs"/>
        </a:defRPr>
      </a:lvl6pPr>
      <a:lvl7pPr marL="2743252" algn="l" defTabSz="457209" rtl="0" eaLnBrk="1" latinLnBrk="0" hangingPunct="1">
        <a:defRPr sz="1800" kern="1200">
          <a:solidFill>
            <a:schemeClr val="tx1"/>
          </a:solidFill>
          <a:latin typeface="+mn-lt"/>
          <a:ea typeface="+mn-ea"/>
          <a:cs typeface="+mn-cs"/>
        </a:defRPr>
      </a:lvl7pPr>
      <a:lvl8pPr marL="3200461" algn="l" defTabSz="457209" rtl="0" eaLnBrk="1" latinLnBrk="0" hangingPunct="1">
        <a:defRPr sz="1800" kern="1200">
          <a:solidFill>
            <a:schemeClr val="tx1"/>
          </a:solidFill>
          <a:latin typeface="+mn-lt"/>
          <a:ea typeface="+mn-ea"/>
          <a:cs typeface="+mn-cs"/>
        </a:defRPr>
      </a:lvl8pPr>
      <a:lvl9pPr marL="3657669" algn="l" defTabSz="4572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200643" y="6278264"/>
            <a:ext cx="1232916" cy="515473"/>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17" name="bk object 17"/>
          <p:cNvSpPr/>
          <p:nvPr/>
        </p:nvSpPr>
        <p:spPr>
          <a:xfrm>
            <a:off x="600455" y="6413697"/>
            <a:ext cx="1754124" cy="288831"/>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18" name="bk object 18"/>
          <p:cNvSpPr/>
          <p:nvPr/>
        </p:nvSpPr>
        <p:spPr>
          <a:xfrm>
            <a:off x="9578341" y="6199492"/>
            <a:ext cx="1089659" cy="581807"/>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2" name="Holder 2"/>
          <p:cNvSpPr>
            <a:spLocks noGrp="1"/>
          </p:cNvSpPr>
          <p:nvPr>
            <p:ph type="title"/>
          </p:nvPr>
        </p:nvSpPr>
        <p:spPr>
          <a:xfrm>
            <a:off x="570382" y="448390"/>
            <a:ext cx="9105900" cy="492443"/>
          </a:xfrm>
          <a:prstGeom prst="rect">
            <a:avLst/>
          </a:prstGeom>
        </p:spPr>
        <p:txBody>
          <a:bodyPr wrap="square" lIns="0" tIns="0" rIns="0" bIns="0">
            <a:spAutoFit/>
          </a:bodyPr>
          <a:lstStyle>
            <a:lvl1pPr>
              <a:defRPr sz="3200" b="1" i="0">
                <a:solidFill>
                  <a:schemeClr val="bg1"/>
                </a:solidFill>
                <a:latin typeface="Arial"/>
                <a:cs typeface="Arial"/>
              </a:defRPr>
            </a:lvl1pPr>
          </a:lstStyle>
          <a:p>
            <a:endParaRPr/>
          </a:p>
        </p:txBody>
      </p:sp>
      <p:sp>
        <p:nvSpPr>
          <p:cNvPr id="3" name="Holder 3"/>
          <p:cNvSpPr>
            <a:spLocks noGrp="1"/>
          </p:cNvSpPr>
          <p:nvPr>
            <p:ph type="body" idx="1"/>
          </p:nvPr>
        </p:nvSpPr>
        <p:spPr>
          <a:xfrm>
            <a:off x="635914" y="1592369"/>
            <a:ext cx="9632950" cy="338554"/>
          </a:xfrm>
          <a:prstGeom prst="rect">
            <a:avLst/>
          </a:prstGeom>
        </p:spPr>
        <p:txBody>
          <a:bodyPr wrap="square" lIns="0" tIns="0" rIns="0" bIns="0">
            <a:spAutoFit/>
          </a:bodyPr>
          <a:lstStyle>
            <a:lvl1pPr>
              <a:defRPr sz="2200" b="1" i="0">
                <a:solidFill>
                  <a:srgbClr val="4D4D4D"/>
                </a:solidFill>
                <a:latin typeface="Arial"/>
                <a:cs typeface="Arial"/>
              </a:defRPr>
            </a:lvl1pPr>
          </a:lstStyle>
          <a:p>
            <a:endParaRPr/>
          </a:p>
        </p:txBody>
      </p:sp>
      <p:sp>
        <p:nvSpPr>
          <p:cNvPr id="4" name="Holder 4"/>
          <p:cNvSpPr>
            <a:spLocks noGrp="1"/>
          </p:cNvSpPr>
          <p:nvPr>
            <p:ph type="ftr" sz="quarter" idx="5"/>
          </p:nvPr>
        </p:nvSpPr>
        <p:spPr>
          <a:xfrm>
            <a:off x="4145280" y="6377939"/>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12/7/23</a:t>
            </a:fld>
            <a:endParaRPr lang="en-US"/>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7186875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2ABA57-B538-453E-951A-E56FD362DB09}"/>
              </a:ext>
            </a:extLst>
          </p:cNvPr>
          <p:cNvGraphicFramePr>
            <a:graphicFrameLocks noChangeAspect="1"/>
          </p:cNvGraphicFramePr>
          <p:nvPr userDrawn="1">
            <p:custDataLst>
              <p:tags r:id="rId23"/>
            </p:custDataLst>
            <p:extLst>
              <p:ext uri="{D42A27DB-BD31-4B8C-83A1-F6EECF244321}">
                <p14:modId xmlns:p14="http://schemas.microsoft.com/office/powerpoint/2010/main" val="65243518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25" imgW="347" imgH="348" progId="TCLayout.ActiveDocument.1">
                  <p:embed/>
                </p:oleObj>
              </mc:Choice>
              <mc:Fallback>
                <p:oleObj name="think-cell Slide" r:id="rId25" imgW="347" imgH="348" progId="TCLayout.ActiveDocument.1">
                  <p:embed/>
                  <p:pic>
                    <p:nvPicPr>
                      <p:cNvPr id="8" name="Object 7" hidden="1">
                        <a:extLst>
                          <a:ext uri="{FF2B5EF4-FFF2-40B4-BE49-F238E27FC236}">
                            <a16:creationId xmlns:a16="http://schemas.microsoft.com/office/drawing/2014/main" id="{3E2ABA57-B538-453E-951A-E56FD362DB09}"/>
                          </a:ext>
                        </a:extLst>
                      </p:cNvPr>
                      <p:cNvPicPr/>
                      <p:nvPr/>
                    </p:nvPicPr>
                    <p:blipFill>
                      <a:blip r:embed="rId26"/>
                      <a:stretch>
                        <a:fillRect/>
                      </a:stretch>
                    </p:blipFill>
                    <p:spPr>
                      <a:xfrm>
                        <a:off x="2118" y="2118"/>
                        <a:ext cx="2117" cy="211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1110C85-E499-4687-94D2-D38DA3641904}"/>
              </a:ext>
            </a:extLst>
          </p:cNvPr>
          <p:cNvSpPr/>
          <p:nvPr userDrawn="1">
            <p:custDataLst>
              <p:tags r:id="rId24"/>
            </p:custDataLst>
          </p:nvPr>
        </p:nvSpPr>
        <p:spPr>
          <a:xfrm>
            <a:off x="0" y="0"/>
            <a:ext cx="211667" cy="211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267" b="1" i="0" baseline="0">
              <a:latin typeface="Arial Black" panose="020B0A04020102020204" pitchFamily="34" charset="0"/>
              <a:sym typeface="Arial Black" panose="020B0A04020102020204" pitchFamily="34" charset="0"/>
            </a:endParaRPr>
          </a:p>
        </p:txBody>
      </p:sp>
      <p:pic>
        <p:nvPicPr>
          <p:cNvPr id="25" name="Picture 24">
            <a:extLst>
              <a:ext uri="{FF2B5EF4-FFF2-40B4-BE49-F238E27FC236}">
                <a16:creationId xmlns:a16="http://schemas.microsoft.com/office/drawing/2014/main" id="{BEE3BDE7-CD22-5C47-8AB5-1BB7AA03176B}"/>
              </a:ext>
            </a:extLst>
          </p:cNvPr>
          <p:cNvPicPr>
            <a:picLocks noChangeAspect="1"/>
          </p:cNvPicPr>
          <p:nvPr userDrawn="1"/>
        </p:nvPicPr>
        <p:blipFill>
          <a:blip r:embed="rId27"/>
          <a:stretch>
            <a:fillRect/>
          </a:stretch>
        </p:blipFill>
        <p:spPr>
          <a:xfrm>
            <a:off x="7201575" y="5963040"/>
            <a:ext cx="4739119" cy="886217"/>
          </a:xfrm>
          <a:prstGeom prst="rect">
            <a:avLst/>
          </a:prstGeom>
        </p:spPr>
      </p:pic>
      <p:grpSp>
        <p:nvGrpSpPr>
          <p:cNvPr id="7" name="Group 6"/>
          <p:cNvGrpSpPr/>
          <p:nvPr userDrawn="1"/>
        </p:nvGrpSpPr>
        <p:grpSpPr>
          <a:xfrm>
            <a:off x="-182880" y="-182880"/>
            <a:ext cx="12557760" cy="7229856"/>
            <a:chOff x="-137160" y="-137160"/>
            <a:chExt cx="9418320" cy="5422392"/>
          </a:xfrm>
        </p:grpSpPr>
        <p:cxnSp>
          <p:nvCxnSpPr>
            <p:cNvPr id="12" name="Straight Connector 11"/>
            <p:cNvCxnSpPr/>
            <p:nvPr userDrawn="1"/>
          </p:nvCxnSpPr>
          <p:spPr>
            <a:xfrm flipV="1">
              <a:off x="457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457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userDrawn="1">
            <p:ph type="title"/>
          </p:nvPr>
        </p:nvSpPr>
        <p:spPr>
          <a:xfrm>
            <a:off x="609600" y="457201"/>
            <a:ext cx="10972800" cy="1281225"/>
          </a:xfrm>
          <a:prstGeom prst="rect">
            <a:avLst/>
          </a:prstGeom>
          <a:noFill/>
        </p:spPr>
        <p:txBody>
          <a:bodyPr vert="horz" lIns="0" tIns="0" rIns="0" bIns="0" rtlCol="0" anchor="t" anchorCtr="0">
            <a:normAutofit/>
          </a:bodyPr>
          <a:lstStyle/>
          <a:p>
            <a:r>
              <a:rPr lang="en-US"/>
              <a:t>Click to edit Master title style</a:t>
            </a:r>
          </a:p>
        </p:txBody>
      </p:sp>
      <p:sp>
        <p:nvSpPr>
          <p:cNvPr id="3" name="Text Placeholder 2"/>
          <p:cNvSpPr>
            <a:spLocks noGrp="1"/>
          </p:cNvSpPr>
          <p:nvPr userDrawn="1">
            <p:ph type="body" idx="1"/>
          </p:nvPr>
        </p:nvSpPr>
        <p:spPr>
          <a:xfrm>
            <a:off x="609600" y="1828501"/>
            <a:ext cx="10972800" cy="4140500"/>
          </a:xfrm>
          <a:prstGeom prst="rect">
            <a:avLst/>
          </a:prstGeom>
        </p:spPr>
        <p:txBody>
          <a:bodyPr vert="horz" lIns="0" tIns="0" rIns="0" bIns="0" spcCol="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userDrawn="1">
            <p:ph type="sldNum" sz="quarter" idx="4"/>
          </p:nvPr>
        </p:nvSpPr>
        <p:spPr>
          <a:xfrm>
            <a:off x="612563" y="6375400"/>
            <a:ext cx="304800" cy="304800"/>
          </a:xfrm>
          <a:prstGeom prst="rect">
            <a:avLst/>
          </a:prstGeom>
        </p:spPr>
        <p:txBody>
          <a:bodyPr vert="horz" lIns="0" tIns="0" rIns="0" bIns="0" rtlCol="0" anchor="t" anchorCtr="0"/>
          <a:lstStyle>
            <a:lvl1pPr>
              <a:defRPr lang="en-US" sz="1200" b="0" i="0" spc="0" baseline="0" smtClean="0">
                <a:solidFill>
                  <a:srgbClr val="7F7F7F"/>
                </a:solidFill>
                <a:latin typeface="+mn-lt"/>
              </a:defRPr>
            </a:lvl1pPr>
          </a:lstStyle>
          <a:p>
            <a:fld id="{47547CF9-5B10-D24F-A8D7-45A9778164F7}" type="slidenum">
              <a:rPr lang="uk-UA" smtClean="0"/>
              <a:pPr/>
              <a:t>‹#›</a:t>
            </a:fld>
            <a:endParaRPr lang="uk-UA"/>
          </a:p>
        </p:txBody>
      </p:sp>
      <p:sp>
        <p:nvSpPr>
          <p:cNvPr id="26" name="Footer Placeholder 4">
            <a:extLst>
              <a:ext uri="{FF2B5EF4-FFF2-40B4-BE49-F238E27FC236}">
                <a16:creationId xmlns:a16="http://schemas.microsoft.com/office/drawing/2014/main" id="{65812F3B-43FF-4145-A24D-88046E737CA7}"/>
              </a:ext>
            </a:extLst>
          </p:cNvPr>
          <p:cNvSpPr>
            <a:spLocks noGrp="1"/>
          </p:cNvSpPr>
          <p:nvPr>
            <p:ph type="ftr" sz="quarter" idx="3"/>
          </p:nvPr>
        </p:nvSpPr>
        <p:spPr>
          <a:xfrm>
            <a:off x="917363" y="6375400"/>
            <a:ext cx="5056717" cy="304800"/>
          </a:xfrm>
          <a:prstGeom prst="rect">
            <a:avLst/>
          </a:prstGeom>
          <a:noFill/>
        </p:spPr>
        <p:txBody>
          <a:bodyPr wrap="square" lIns="0" tIns="0" rIns="0" bIns="0" rtlCol="0" anchor="t" anchorCtr="0">
            <a:noAutofit/>
          </a:bodyPr>
          <a:lstStyle>
            <a:lvl1pPr>
              <a:defRPr lang="en-US" sz="1200" b="0" i="0" spc="0" baseline="0" dirty="0">
                <a:solidFill>
                  <a:srgbClr val="7F7F7F"/>
                </a:solidFill>
                <a:latin typeface="+mn-lt"/>
              </a:defRPr>
            </a:lvl1pPr>
          </a:lstStyle>
          <a:p>
            <a:r>
              <a:rPr lang="en-US"/>
              <a:t>Business Use Only</a:t>
            </a:r>
          </a:p>
        </p:txBody>
      </p:sp>
    </p:spTree>
    <p:extLst>
      <p:ext uri="{BB962C8B-B14F-4D97-AF65-F5344CB8AC3E}">
        <p14:creationId xmlns:p14="http://schemas.microsoft.com/office/powerpoint/2010/main" val="188672150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Lst>
  <p:hf hdr="0" dt="0"/>
  <p:txStyles>
    <p:titleStyle>
      <a:lvl1pPr algn="l" defTabSz="1219170" rtl="0" eaLnBrk="1" latinLnBrk="0" hangingPunct="1">
        <a:lnSpc>
          <a:spcPct val="90000"/>
        </a:lnSpc>
        <a:spcBef>
          <a:spcPct val="0"/>
        </a:spcBef>
        <a:buNone/>
        <a:defRPr sz="4267" b="1" i="0" kern="1200" spc="-133" baseline="0">
          <a:solidFill>
            <a:schemeClr val="tx1"/>
          </a:solidFill>
          <a:latin typeface="+mj-lt"/>
          <a:ea typeface="Arial Black" charset="0"/>
          <a:cs typeface="Arial Black" charset="0"/>
        </a:defRPr>
      </a:lvl1pPr>
    </p:titleStyle>
    <p:bodyStyle>
      <a:lvl1pPr marL="304792" indent="-304792" algn="l" defTabSz="1219170" rtl="0" eaLnBrk="1" latinLnBrk="0" hangingPunct="1">
        <a:spcBef>
          <a:spcPts val="1200"/>
        </a:spcBef>
        <a:buClrTx/>
        <a:buSzPct val="100000"/>
        <a:buFont typeface="Wingdings" charset="2"/>
        <a:buChar char="§"/>
        <a:tabLst>
          <a:tab pos="5331751" algn="r"/>
          <a:tab pos="10972526" algn="r"/>
        </a:tabLst>
        <a:defRPr sz="24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5760">
          <p15:clr>
            <a:srgbClr val="F26B43"/>
          </p15:clr>
        </p15:guide>
        <p15:guide id="3" pos="288">
          <p15:clr>
            <a:srgbClr val="F26B43"/>
          </p15:clr>
        </p15:guide>
        <p15:guide id="4" pos="5472">
          <p15:clr>
            <a:srgbClr val="F26B43"/>
          </p15:clr>
        </p15:guide>
        <p15:guide id="5" orient="horz">
          <p15:clr>
            <a:srgbClr val="F26B43"/>
          </p15:clr>
        </p15:guide>
        <p15:guide id="6" orient="horz" pos="3240">
          <p15:clr>
            <a:srgbClr val="F26B43"/>
          </p15:clr>
        </p15:guide>
        <p15:guide id="7" orient="horz" pos="864">
          <p15:clr>
            <a:srgbClr val="F26B43"/>
          </p15:clr>
        </p15:guide>
        <p15:guide id="8" orient="horz" pos="282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182880" y="-182880"/>
            <a:ext cx="12557760" cy="7229856"/>
            <a:chOff x="-137160" y="-137160"/>
            <a:chExt cx="9418320" cy="5422392"/>
          </a:xfrm>
        </p:grpSpPr>
        <p:cxnSp>
          <p:nvCxnSpPr>
            <p:cNvPr id="12" name="Straight Connector 11"/>
            <p:cNvCxnSpPr/>
            <p:nvPr userDrawn="1"/>
          </p:nvCxnSpPr>
          <p:spPr>
            <a:xfrm flipV="1">
              <a:off x="457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457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userDrawn="1">
            <p:ph type="title"/>
          </p:nvPr>
        </p:nvSpPr>
        <p:spPr>
          <a:xfrm>
            <a:off x="609600" y="457201"/>
            <a:ext cx="10972800" cy="1281225"/>
          </a:xfrm>
          <a:prstGeom prst="rect">
            <a:avLst/>
          </a:prstGeom>
          <a:noFill/>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userDrawn="1">
            <p:ph type="body" idx="1"/>
          </p:nvPr>
        </p:nvSpPr>
        <p:spPr>
          <a:xfrm>
            <a:off x="609600" y="1828501"/>
            <a:ext cx="10972800" cy="4140500"/>
          </a:xfrm>
          <a:prstGeom prst="rect">
            <a:avLst/>
          </a:prstGeom>
        </p:spPr>
        <p:txBody>
          <a:bodyPr vert="horz" lIns="0" tIns="0" rIns="0" bIns="0" spcCol="18288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txBox="1">
            <a:spLocks/>
          </p:cNvSpPr>
          <p:nvPr userDrawn="1"/>
        </p:nvSpPr>
        <p:spPr>
          <a:xfrm>
            <a:off x="609600" y="6303264"/>
            <a:ext cx="6096000" cy="256032"/>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1200" b="1" i="0" spc="0" baseline="0" dirty="0">
              <a:solidFill>
                <a:schemeClr val="accent2"/>
              </a:solidFill>
              <a:latin typeface="+mn-lt"/>
              <a:ea typeface="Arial Regular" charset="0"/>
              <a:cs typeface="Arial Regular" charset="0"/>
            </a:endParaRPr>
          </a:p>
        </p:txBody>
      </p:sp>
    </p:spTree>
    <p:custDataLst>
      <p:tags r:id="rId8"/>
    </p:custDataLst>
    <p:extLst>
      <p:ext uri="{BB962C8B-B14F-4D97-AF65-F5344CB8AC3E}">
        <p14:creationId xmlns:p14="http://schemas.microsoft.com/office/powerpoint/2010/main" val="231462555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3" r:id="rId3"/>
    <p:sldLayoutId id="2147483694" r:id="rId4"/>
    <p:sldLayoutId id="2147483695" r:id="rId5"/>
    <p:sldLayoutId id="2147483696" r:id="rId6"/>
  </p:sldLayoutIdLst>
  <p:hf hdr="0" dt="0"/>
  <p:txStyles>
    <p:titleStyle>
      <a:lvl1pPr algn="l" defTabSz="1219170" rtl="0" eaLnBrk="1" latinLnBrk="0" hangingPunct="1">
        <a:lnSpc>
          <a:spcPct val="90000"/>
        </a:lnSpc>
        <a:spcBef>
          <a:spcPct val="0"/>
        </a:spcBef>
        <a:buNone/>
        <a:defRPr sz="2600" b="1" i="0" kern="1200" spc="0" baseline="0">
          <a:solidFill>
            <a:schemeClr val="tx1"/>
          </a:solidFill>
          <a:latin typeface="+mj-lt"/>
          <a:ea typeface="Arial Black" charset="0"/>
          <a:cs typeface="Arial Black" charset="0"/>
        </a:defRPr>
      </a:lvl1pPr>
    </p:titleStyle>
    <p:bodyStyle>
      <a:lvl1pPr marL="274320" indent="-274320" algn="l" defTabSz="1219170" rtl="0" eaLnBrk="1" latinLnBrk="0" hangingPunct="1">
        <a:spcBef>
          <a:spcPts val="1200"/>
        </a:spcBef>
        <a:buClrTx/>
        <a:buSzPct val="100000"/>
        <a:buFont typeface="Arial" panose="020B0604020202020204" pitchFamily="34" charset="0"/>
        <a:buChar char="•"/>
        <a:tabLst>
          <a:tab pos="5331751" algn="r"/>
          <a:tab pos="10972526" algn="r"/>
        </a:tabLst>
        <a:defRPr sz="1800" b="0" i="0" kern="1200" spc="0" baseline="0">
          <a:solidFill>
            <a:schemeClr val="tx1"/>
          </a:solidFill>
          <a:latin typeface="+mn-lt"/>
          <a:ea typeface="+mn-ea"/>
          <a:cs typeface="+mn-cs"/>
        </a:defRPr>
      </a:lvl1pPr>
      <a:lvl2pPr marL="548640" indent="-274320" algn="l" defTabSz="1219170" rtl="0" eaLnBrk="1" latinLnBrk="0" hangingPunct="1">
        <a:spcBef>
          <a:spcPts val="400"/>
        </a:spcBef>
        <a:buClrTx/>
        <a:buSzPct val="100000"/>
        <a:buFont typeface="Arial" pitchFamily="34" charset="0"/>
        <a:buChar char="–"/>
        <a:defRPr sz="1800" b="0" i="0" kern="1200" spc="0" baseline="0">
          <a:solidFill>
            <a:schemeClr val="tx1"/>
          </a:solidFill>
          <a:latin typeface="+mn-lt"/>
          <a:ea typeface="+mn-ea"/>
          <a:cs typeface="+mn-cs"/>
        </a:defRPr>
      </a:lvl2pPr>
      <a:lvl3pPr marL="822960" indent="-304792" algn="l" defTabSz="1219170" rtl="0" eaLnBrk="1" latinLnBrk="0" hangingPunct="1">
        <a:spcBef>
          <a:spcPts val="400"/>
        </a:spcBef>
        <a:buClrTx/>
        <a:buSzPct val="100000"/>
        <a:buFont typeface="Arial" panose="020B0604020202020204" pitchFamily="34" charset="0"/>
        <a:buChar char="•"/>
        <a:defRPr sz="1800" b="0" i="0" kern="1200" spc="0" baseline="0">
          <a:solidFill>
            <a:schemeClr val="tx1"/>
          </a:solidFill>
          <a:latin typeface="+mn-lt"/>
          <a:ea typeface="+mn-ea"/>
          <a:cs typeface="+mn-cs"/>
        </a:defRPr>
      </a:lvl3pPr>
      <a:lvl4pPr marL="1097280" indent="-304792" algn="l" defTabSz="1219170" rtl="0" eaLnBrk="1" latinLnBrk="0" hangingPunct="1">
        <a:spcBef>
          <a:spcPts val="400"/>
        </a:spcBef>
        <a:buClrTx/>
        <a:buSzPct val="100000"/>
        <a:buFont typeface="Arial" pitchFamily="34" charset="0"/>
        <a:buChar char="–"/>
        <a:defRPr sz="1800" b="0" i="0" kern="1200" spc="0" baseline="0">
          <a:solidFill>
            <a:schemeClr val="tx1"/>
          </a:solidFill>
          <a:latin typeface="+mn-lt"/>
          <a:ea typeface="+mn-ea"/>
          <a:cs typeface="+mn-cs"/>
        </a:defRPr>
      </a:lvl4pPr>
      <a:lvl5pPr marL="1371600" indent="-304792" algn="l" defTabSz="1219170" rtl="0" eaLnBrk="1" latinLnBrk="0" hangingPunct="1">
        <a:spcBef>
          <a:spcPts val="400"/>
        </a:spcBef>
        <a:buClrTx/>
        <a:buSzPct val="100000"/>
        <a:buFont typeface="Arial" panose="020B0604020202020204" pitchFamily="34" charset="0"/>
        <a:buChar char="•"/>
        <a:defRPr sz="18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200643" y="6278264"/>
            <a:ext cx="1232916" cy="515473"/>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17" name="bk object 17"/>
          <p:cNvSpPr/>
          <p:nvPr/>
        </p:nvSpPr>
        <p:spPr>
          <a:xfrm>
            <a:off x="600455" y="6413697"/>
            <a:ext cx="1754124" cy="288831"/>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18" name="bk object 18"/>
          <p:cNvSpPr/>
          <p:nvPr/>
        </p:nvSpPr>
        <p:spPr>
          <a:xfrm>
            <a:off x="9578341" y="6199492"/>
            <a:ext cx="1089659" cy="581807"/>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2" name="Holder 2"/>
          <p:cNvSpPr>
            <a:spLocks noGrp="1"/>
          </p:cNvSpPr>
          <p:nvPr>
            <p:ph type="title"/>
          </p:nvPr>
        </p:nvSpPr>
        <p:spPr>
          <a:xfrm>
            <a:off x="570382" y="448390"/>
            <a:ext cx="9105900" cy="492443"/>
          </a:xfrm>
          <a:prstGeom prst="rect">
            <a:avLst/>
          </a:prstGeom>
        </p:spPr>
        <p:txBody>
          <a:bodyPr wrap="square" lIns="0" tIns="0" rIns="0" bIns="0">
            <a:spAutoFit/>
          </a:bodyPr>
          <a:lstStyle>
            <a:lvl1pPr>
              <a:defRPr sz="3200" b="1" i="0">
                <a:solidFill>
                  <a:schemeClr val="bg1"/>
                </a:solidFill>
                <a:latin typeface="Arial"/>
                <a:cs typeface="Arial"/>
              </a:defRPr>
            </a:lvl1pPr>
          </a:lstStyle>
          <a:p>
            <a:endParaRPr/>
          </a:p>
        </p:txBody>
      </p:sp>
      <p:sp>
        <p:nvSpPr>
          <p:cNvPr id="3" name="Holder 3"/>
          <p:cNvSpPr>
            <a:spLocks noGrp="1"/>
          </p:cNvSpPr>
          <p:nvPr>
            <p:ph type="body" idx="1"/>
          </p:nvPr>
        </p:nvSpPr>
        <p:spPr>
          <a:xfrm>
            <a:off x="635914" y="1592369"/>
            <a:ext cx="9632950" cy="338554"/>
          </a:xfrm>
          <a:prstGeom prst="rect">
            <a:avLst/>
          </a:prstGeom>
        </p:spPr>
        <p:txBody>
          <a:bodyPr wrap="square" lIns="0" tIns="0" rIns="0" bIns="0">
            <a:spAutoFit/>
          </a:bodyPr>
          <a:lstStyle>
            <a:lvl1pPr>
              <a:defRPr sz="2200" b="1" i="0">
                <a:solidFill>
                  <a:srgbClr val="4D4D4D"/>
                </a:solidFill>
                <a:latin typeface="Arial"/>
                <a:cs typeface="Arial"/>
              </a:defRPr>
            </a:lvl1pPr>
          </a:lstStyle>
          <a:p>
            <a:endParaRPr/>
          </a:p>
        </p:txBody>
      </p:sp>
      <p:sp>
        <p:nvSpPr>
          <p:cNvPr id="4" name="Holder 4"/>
          <p:cNvSpPr>
            <a:spLocks noGrp="1"/>
          </p:cNvSpPr>
          <p:nvPr>
            <p:ph type="ftr" sz="quarter" idx="5"/>
          </p:nvPr>
        </p:nvSpPr>
        <p:spPr>
          <a:xfrm>
            <a:off x="4145280" y="6377939"/>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12/7/23</a:t>
            </a:fld>
            <a:endParaRPr lang="en-US"/>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0904628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134" y="39711"/>
            <a:ext cx="11686117"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3" tIns="45618" rIns="91243" bIns="45618" numCol="1" anchor="ctr" anchorCtr="0" compatLnSpc="1">
            <a:prstTxWarp prst="textNoShape">
              <a:avLst/>
            </a:prstTxWarp>
          </a:bodyPr>
          <a:lstStyle/>
          <a:p>
            <a:pPr lvl="0"/>
            <a:r>
              <a:rPr lang="en-US"/>
              <a:t>Click to edit title</a:t>
            </a:r>
          </a:p>
        </p:txBody>
      </p:sp>
      <p:sp>
        <p:nvSpPr>
          <p:cNvPr id="1027" name="Line 3"/>
          <p:cNvSpPr>
            <a:spLocks noChangeShapeType="1"/>
          </p:cNvSpPr>
          <p:nvPr userDrawn="1"/>
        </p:nvSpPr>
        <p:spPr bwMode="auto">
          <a:xfrm>
            <a:off x="0" y="1060450"/>
            <a:ext cx="11804651"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lIns="91243" tIns="45618" rIns="91243" bIns="45618" anchor="ctr"/>
          <a:lstStyle/>
          <a:p>
            <a:endParaRPr lang="en-US" sz="1800">
              <a:solidFill>
                <a:srgbClr val="FFFFFF"/>
              </a:solidFill>
              <a:latin typeface="Arial" pitchFamily="34" charset="0"/>
              <a:cs typeface="Arial" pitchFamily="34" charset="0"/>
            </a:endParaRPr>
          </a:p>
        </p:txBody>
      </p:sp>
      <p:sp>
        <p:nvSpPr>
          <p:cNvPr id="1028" name="Text Box 4"/>
          <p:cNvSpPr txBox="1">
            <a:spLocks noChangeArrowheads="1"/>
          </p:cNvSpPr>
          <p:nvPr/>
        </p:nvSpPr>
        <p:spPr bwMode="auto">
          <a:xfrm>
            <a:off x="11535847" y="6451613"/>
            <a:ext cx="341362" cy="24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243" tIns="45618" rIns="91243" bIns="4561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A4C7964-D3BF-4AF2-A22F-3C40A75A63C8}" type="slidenum">
              <a:rPr lang="en-US" altLang="de-CH" sz="1000" smtClean="0">
                <a:solidFill>
                  <a:srgbClr val="FFFFFF"/>
                </a:solidFill>
              </a:rPr>
              <a:pPr/>
              <a:t>‹#›</a:t>
            </a:fld>
            <a:endParaRPr lang="en-US" altLang="de-CH" sz="1000">
              <a:solidFill>
                <a:srgbClr val="FFFFFF"/>
              </a:solidFill>
            </a:endParaRPr>
          </a:p>
        </p:txBody>
      </p:sp>
      <p:sp>
        <p:nvSpPr>
          <p:cNvPr id="1029" name="Rectangle 5"/>
          <p:cNvSpPr>
            <a:spLocks noGrp="1" noChangeArrowheads="1"/>
          </p:cNvSpPr>
          <p:nvPr>
            <p:ph type="body" idx="1"/>
          </p:nvPr>
        </p:nvSpPr>
        <p:spPr bwMode="auto">
          <a:xfrm>
            <a:off x="220133" y="1343034"/>
            <a:ext cx="11719984" cy="169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3" tIns="45618" rIns="91243" bIns="45618" numCol="1" anchor="t" anchorCtr="0" compatLnSpc="1">
            <a:prstTxWarp prst="textNoShape">
              <a:avLst/>
            </a:prstTxWarp>
            <a:spAutoFit/>
          </a:bodyPr>
          <a:lstStyle/>
          <a:p>
            <a:pPr lvl="0"/>
            <a:r>
              <a:rPr lang="en-US"/>
              <a:t>Normal Text</a:t>
            </a:r>
          </a:p>
          <a:p>
            <a:pPr lvl="1"/>
            <a:r>
              <a:rPr lang="en-US"/>
              <a:t>First level</a:t>
            </a:r>
          </a:p>
          <a:p>
            <a:pPr lvl="2"/>
            <a:r>
              <a:rPr lang="en-US"/>
              <a:t>Second level</a:t>
            </a:r>
          </a:p>
          <a:p>
            <a:pPr lvl="3"/>
            <a:r>
              <a:rPr lang="en-US"/>
              <a:t>Third level</a:t>
            </a:r>
          </a:p>
        </p:txBody>
      </p:sp>
    </p:spTree>
    <p:extLst>
      <p:ext uri="{BB962C8B-B14F-4D97-AF65-F5344CB8AC3E}">
        <p14:creationId xmlns:p14="http://schemas.microsoft.com/office/powerpoint/2010/main" val="889162968"/>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transition/>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6224" algn="l" rtl="0" eaLnBrk="0" fontAlgn="base" hangingPunct="0">
        <a:spcBef>
          <a:spcPct val="0"/>
        </a:spcBef>
        <a:spcAft>
          <a:spcPct val="0"/>
        </a:spcAft>
        <a:defRPr sz="3200" b="1">
          <a:solidFill>
            <a:schemeClr val="tx2"/>
          </a:solidFill>
          <a:latin typeface="Arial" charset="0"/>
        </a:defRPr>
      </a:lvl6pPr>
      <a:lvl7pPr marL="912442" algn="l" rtl="0" eaLnBrk="0" fontAlgn="base" hangingPunct="0">
        <a:spcBef>
          <a:spcPct val="0"/>
        </a:spcBef>
        <a:spcAft>
          <a:spcPct val="0"/>
        </a:spcAft>
        <a:defRPr sz="3200" b="1">
          <a:solidFill>
            <a:schemeClr val="tx2"/>
          </a:solidFill>
          <a:latin typeface="Arial" charset="0"/>
        </a:defRPr>
      </a:lvl7pPr>
      <a:lvl8pPr marL="1368668" algn="l" rtl="0" eaLnBrk="0" fontAlgn="base" hangingPunct="0">
        <a:spcBef>
          <a:spcPct val="0"/>
        </a:spcBef>
        <a:spcAft>
          <a:spcPct val="0"/>
        </a:spcAft>
        <a:defRPr sz="3200" b="1">
          <a:solidFill>
            <a:schemeClr val="tx2"/>
          </a:solidFill>
          <a:latin typeface="Arial" charset="0"/>
        </a:defRPr>
      </a:lvl8pPr>
      <a:lvl9pPr marL="1824886" algn="l" rtl="0" eaLnBrk="0" fontAlgn="base" hangingPunct="0">
        <a:spcBef>
          <a:spcPct val="0"/>
        </a:spcBef>
        <a:spcAft>
          <a:spcPct val="0"/>
        </a:spcAft>
        <a:defRPr sz="3200" b="1">
          <a:solidFill>
            <a:schemeClr val="tx2"/>
          </a:solidFill>
          <a:latin typeface="Arial" charset="0"/>
        </a:defRPr>
      </a:lvl9pPr>
    </p:titleStyle>
    <p:bodyStyle>
      <a:lvl1pPr marL="342167" indent="-342167" algn="l" rtl="0" eaLnBrk="0" fontAlgn="base" hangingPunct="0">
        <a:spcBef>
          <a:spcPct val="0"/>
        </a:spcBef>
        <a:spcAft>
          <a:spcPct val="40000"/>
        </a:spcAft>
        <a:buFont typeface="Symbol" pitchFamily="18" charset="2"/>
        <a:buChar char="•"/>
        <a:defRPr sz="2000" b="1">
          <a:solidFill>
            <a:schemeClr val="tx1"/>
          </a:solidFill>
          <a:latin typeface="+mn-lt"/>
          <a:ea typeface="+mn-ea"/>
          <a:cs typeface="+mn-cs"/>
        </a:defRPr>
      </a:lvl1pPr>
      <a:lvl2pPr marL="286722" indent="-285136" algn="l" rtl="0" eaLnBrk="0" fontAlgn="base" hangingPunct="0">
        <a:spcBef>
          <a:spcPct val="0"/>
        </a:spcBef>
        <a:spcAft>
          <a:spcPct val="40000"/>
        </a:spcAft>
        <a:buFont typeface="Symbol" pitchFamily="18" charset="2"/>
        <a:buChar char="·"/>
        <a:defRPr sz="2000" b="1">
          <a:solidFill>
            <a:schemeClr val="tx1"/>
          </a:solidFill>
          <a:latin typeface="+mn-lt"/>
        </a:defRPr>
      </a:lvl2pPr>
      <a:lvl3pPr marL="565528" indent="-277219" algn="l" rtl="0" eaLnBrk="0" fontAlgn="base" hangingPunct="0">
        <a:spcBef>
          <a:spcPct val="0"/>
        </a:spcBef>
        <a:spcAft>
          <a:spcPct val="40000"/>
        </a:spcAft>
        <a:buFont typeface="Symbol" pitchFamily="18" charset="2"/>
        <a:buChar char="-"/>
        <a:defRPr sz="2000" b="1">
          <a:solidFill>
            <a:schemeClr val="tx1"/>
          </a:solidFill>
          <a:latin typeface="+mn-lt"/>
        </a:defRPr>
      </a:lvl3pPr>
      <a:lvl4pPr marL="852249" indent="-285136" algn="l" rtl="0" eaLnBrk="0" fontAlgn="base" hangingPunct="0">
        <a:spcBef>
          <a:spcPct val="0"/>
        </a:spcBef>
        <a:spcAft>
          <a:spcPct val="40000"/>
        </a:spcAft>
        <a:buChar char="•"/>
        <a:defRPr sz="2000" b="1">
          <a:solidFill>
            <a:schemeClr val="tx1"/>
          </a:solidFill>
          <a:latin typeface="+mn-lt"/>
        </a:defRPr>
      </a:lvl4pPr>
      <a:lvl5pPr marL="2450612" indent="-283551" algn="l" rtl="0" eaLnBrk="0" fontAlgn="base" hangingPunct="0">
        <a:spcBef>
          <a:spcPct val="0"/>
        </a:spcBef>
        <a:spcAft>
          <a:spcPct val="50000"/>
        </a:spcAft>
        <a:buFont typeface="Symbol" pitchFamily="18" charset="2"/>
        <a:buChar char="·"/>
        <a:defRPr sz="2200" b="1">
          <a:solidFill>
            <a:schemeClr val="tx1"/>
          </a:solidFill>
          <a:latin typeface="+mn-lt"/>
        </a:defRPr>
      </a:lvl5pPr>
      <a:lvl6pPr marL="2906834" indent="-283551" algn="l" rtl="0" eaLnBrk="0" fontAlgn="base" hangingPunct="0">
        <a:spcBef>
          <a:spcPct val="0"/>
        </a:spcBef>
        <a:spcAft>
          <a:spcPct val="50000"/>
        </a:spcAft>
        <a:buFont typeface="Symbol" pitchFamily="18" charset="2"/>
        <a:buChar char="·"/>
        <a:defRPr sz="2200" b="1">
          <a:solidFill>
            <a:schemeClr val="tx1"/>
          </a:solidFill>
          <a:latin typeface="+mn-lt"/>
        </a:defRPr>
      </a:lvl6pPr>
      <a:lvl7pPr marL="3363058" indent="-283551" algn="l" rtl="0" eaLnBrk="0" fontAlgn="base" hangingPunct="0">
        <a:spcBef>
          <a:spcPct val="0"/>
        </a:spcBef>
        <a:spcAft>
          <a:spcPct val="50000"/>
        </a:spcAft>
        <a:buFont typeface="Symbol" pitchFamily="18" charset="2"/>
        <a:buChar char="·"/>
        <a:defRPr sz="2200" b="1">
          <a:solidFill>
            <a:schemeClr val="tx1"/>
          </a:solidFill>
          <a:latin typeface="+mn-lt"/>
        </a:defRPr>
      </a:lvl7pPr>
      <a:lvl8pPr marL="3819279" indent="-283551" algn="l" rtl="0" eaLnBrk="0" fontAlgn="base" hangingPunct="0">
        <a:spcBef>
          <a:spcPct val="0"/>
        </a:spcBef>
        <a:spcAft>
          <a:spcPct val="50000"/>
        </a:spcAft>
        <a:buFont typeface="Symbol" pitchFamily="18" charset="2"/>
        <a:buChar char="·"/>
        <a:defRPr sz="2200" b="1">
          <a:solidFill>
            <a:schemeClr val="tx1"/>
          </a:solidFill>
          <a:latin typeface="+mn-lt"/>
        </a:defRPr>
      </a:lvl8pPr>
      <a:lvl9pPr marL="4275502" indent="-283551" algn="l" rtl="0" eaLnBrk="0" fontAlgn="base" hangingPunct="0">
        <a:spcBef>
          <a:spcPct val="0"/>
        </a:spcBef>
        <a:spcAft>
          <a:spcPct val="50000"/>
        </a:spcAft>
        <a:buFont typeface="Symbol" pitchFamily="18" charset="2"/>
        <a:buChar char="·"/>
        <a:defRPr sz="2200" b="1">
          <a:solidFill>
            <a:schemeClr val="tx1"/>
          </a:solidFill>
          <a:latin typeface="+mn-lt"/>
        </a:defRPr>
      </a:lvl9pPr>
    </p:bodyStyle>
    <p:otherStyle>
      <a:defPPr>
        <a:defRPr lang="en-US"/>
      </a:defPPr>
      <a:lvl1pPr marL="0" algn="l" defTabSz="912442" rtl="0" eaLnBrk="1" latinLnBrk="0" hangingPunct="1">
        <a:defRPr sz="1800" kern="1200">
          <a:solidFill>
            <a:schemeClr val="tx1"/>
          </a:solidFill>
          <a:latin typeface="+mn-lt"/>
          <a:ea typeface="+mn-ea"/>
          <a:cs typeface="+mn-cs"/>
        </a:defRPr>
      </a:lvl1pPr>
      <a:lvl2pPr marL="456224" algn="l" defTabSz="912442" rtl="0" eaLnBrk="1" latinLnBrk="0" hangingPunct="1">
        <a:defRPr sz="1800" kern="1200">
          <a:solidFill>
            <a:schemeClr val="tx1"/>
          </a:solidFill>
          <a:latin typeface="+mn-lt"/>
          <a:ea typeface="+mn-ea"/>
          <a:cs typeface="+mn-cs"/>
        </a:defRPr>
      </a:lvl2pPr>
      <a:lvl3pPr marL="912442" algn="l" defTabSz="912442" rtl="0" eaLnBrk="1" latinLnBrk="0" hangingPunct="1">
        <a:defRPr sz="1800" kern="1200">
          <a:solidFill>
            <a:schemeClr val="tx1"/>
          </a:solidFill>
          <a:latin typeface="+mn-lt"/>
          <a:ea typeface="+mn-ea"/>
          <a:cs typeface="+mn-cs"/>
        </a:defRPr>
      </a:lvl3pPr>
      <a:lvl4pPr marL="1368668" algn="l" defTabSz="912442" rtl="0" eaLnBrk="1" latinLnBrk="0" hangingPunct="1">
        <a:defRPr sz="1800" kern="1200">
          <a:solidFill>
            <a:schemeClr val="tx1"/>
          </a:solidFill>
          <a:latin typeface="+mn-lt"/>
          <a:ea typeface="+mn-ea"/>
          <a:cs typeface="+mn-cs"/>
        </a:defRPr>
      </a:lvl4pPr>
      <a:lvl5pPr marL="1824886" algn="l" defTabSz="912442" rtl="0" eaLnBrk="1" latinLnBrk="0" hangingPunct="1">
        <a:defRPr sz="1800" kern="1200">
          <a:solidFill>
            <a:schemeClr val="tx1"/>
          </a:solidFill>
          <a:latin typeface="+mn-lt"/>
          <a:ea typeface="+mn-ea"/>
          <a:cs typeface="+mn-cs"/>
        </a:defRPr>
      </a:lvl5pPr>
      <a:lvl6pPr marL="2281113" algn="l" defTabSz="912442" rtl="0" eaLnBrk="1" latinLnBrk="0" hangingPunct="1">
        <a:defRPr sz="1800" kern="1200">
          <a:solidFill>
            <a:schemeClr val="tx1"/>
          </a:solidFill>
          <a:latin typeface="+mn-lt"/>
          <a:ea typeface="+mn-ea"/>
          <a:cs typeface="+mn-cs"/>
        </a:defRPr>
      </a:lvl6pPr>
      <a:lvl7pPr marL="2737332" algn="l" defTabSz="912442" rtl="0" eaLnBrk="1" latinLnBrk="0" hangingPunct="1">
        <a:defRPr sz="1800" kern="1200">
          <a:solidFill>
            <a:schemeClr val="tx1"/>
          </a:solidFill>
          <a:latin typeface="+mn-lt"/>
          <a:ea typeface="+mn-ea"/>
          <a:cs typeface="+mn-cs"/>
        </a:defRPr>
      </a:lvl7pPr>
      <a:lvl8pPr marL="3193558" algn="l" defTabSz="912442" rtl="0" eaLnBrk="1" latinLnBrk="0" hangingPunct="1">
        <a:defRPr sz="1800" kern="1200">
          <a:solidFill>
            <a:schemeClr val="tx1"/>
          </a:solidFill>
          <a:latin typeface="+mn-lt"/>
          <a:ea typeface="+mn-ea"/>
          <a:cs typeface="+mn-cs"/>
        </a:defRPr>
      </a:lvl8pPr>
      <a:lvl9pPr marL="3649771" algn="l" defTabSz="91244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134" y="39711"/>
            <a:ext cx="11686117"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3" tIns="45618" rIns="91243" bIns="45618" numCol="1" anchor="ctr" anchorCtr="0" compatLnSpc="1">
            <a:prstTxWarp prst="textNoShape">
              <a:avLst/>
            </a:prstTxWarp>
          </a:bodyPr>
          <a:lstStyle/>
          <a:p>
            <a:pPr lvl="0"/>
            <a:r>
              <a:rPr lang="en-US"/>
              <a:t>Click to edit Master title style</a:t>
            </a:r>
          </a:p>
        </p:txBody>
      </p:sp>
      <p:sp>
        <p:nvSpPr>
          <p:cNvPr id="1027" name="Line 3"/>
          <p:cNvSpPr>
            <a:spLocks noChangeShapeType="1"/>
          </p:cNvSpPr>
          <p:nvPr/>
        </p:nvSpPr>
        <p:spPr bwMode="auto">
          <a:xfrm>
            <a:off x="0" y="1060450"/>
            <a:ext cx="11804651"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lIns="91243" tIns="45618" rIns="91243" bIns="45618" anchor="ctr"/>
          <a:lstStyle/>
          <a:p>
            <a:pPr algn="ctr" eaLnBrk="0" hangingPunct="0"/>
            <a:endParaRPr lang="en-US" sz="4000" b="1">
              <a:solidFill>
                <a:srgbClr val="FFFFFF"/>
              </a:solidFill>
              <a:latin typeface="Arial" pitchFamily="34" charset="0"/>
            </a:endParaRPr>
          </a:p>
        </p:txBody>
      </p:sp>
      <p:sp>
        <p:nvSpPr>
          <p:cNvPr id="1028" name="Rectangle 5"/>
          <p:cNvSpPr>
            <a:spLocks noGrp="1" noChangeArrowheads="1"/>
          </p:cNvSpPr>
          <p:nvPr>
            <p:ph type="body" idx="1"/>
          </p:nvPr>
        </p:nvSpPr>
        <p:spPr bwMode="auto">
          <a:xfrm>
            <a:off x="220133" y="1343028"/>
            <a:ext cx="11719984" cy="2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3" tIns="45618" rIns="91243" bIns="45618"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 Box 11"/>
          <p:cNvSpPr txBox="1">
            <a:spLocks noChangeArrowheads="1"/>
          </p:cNvSpPr>
          <p:nvPr userDrawn="1"/>
        </p:nvSpPr>
        <p:spPr bwMode="auto">
          <a:xfrm>
            <a:off x="11578183" y="6553214"/>
            <a:ext cx="341362" cy="24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243" tIns="45618" rIns="91243" bIns="45618">
            <a:spAutoFit/>
          </a:bodyPr>
          <a:lstStyle>
            <a:lvl1pPr>
              <a:defRPr sz="4000" b="1">
                <a:solidFill>
                  <a:schemeClr val="tx1"/>
                </a:solidFill>
                <a:latin typeface="Arial" pitchFamily="34" charset="0"/>
                <a:cs typeface="Arial" pitchFamily="34" charset="0"/>
              </a:defRPr>
            </a:lvl1pPr>
            <a:lvl2pPr marL="742950" indent="-285750">
              <a:defRPr sz="4000" b="1">
                <a:solidFill>
                  <a:schemeClr val="tx1"/>
                </a:solidFill>
                <a:latin typeface="Arial" pitchFamily="34" charset="0"/>
                <a:cs typeface="Arial" pitchFamily="34" charset="0"/>
              </a:defRPr>
            </a:lvl2pPr>
            <a:lvl3pPr marL="1143000" indent="-228600">
              <a:defRPr sz="4000" b="1">
                <a:solidFill>
                  <a:schemeClr val="tx1"/>
                </a:solidFill>
                <a:latin typeface="Arial" pitchFamily="34" charset="0"/>
                <a:cs typeface="Arial" pitchFamily="34" charset="0"/>
              </a:defRPr>
            </a:lvl3pPr>
            <a:lvl4pPr marL="1600200" indent="-228600">
              <a:defRPr sz="4000" b="1">
                <a:solidFill>
                  <a:schemeClr val="tx1"/>
                </a:solidFill>
                <a:latin typeface="Arial" pitchFamily="34" charset="0"/>
                <a:cs typeface="Arial" pitchFamily="34" charset="0"/>
              </a:defRPr>
            </a:lvl4pPr>
            <a:lvl5pPr marL="2057400" indent="-228600">
              <a:defRPr sz="40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4000" b="1">
                <a:solidFill>
                  <a:schemeClr val="tx1"/>
                </a:solidFill>
                <a:latin typeface="Arial" pitchFamily="34" charset="0"/>
                <a:cs typeface="Arial" pitchFamily="34" charset="0"/>
              </a:defRPr>
            </a:lvl9pPr>
          </a:lstStyle>
          <a:p>
            <a:pPr eaLnBrk="0" hangingPunct="0"/>
            <a:fld id="{9FCC969F-51A6-4629-A411-943A9573619D}" type="slidenum">
              <a:rPr lang="en-US" sz="1000" b="0" smtClean="0">
                <a:solidFill>
                  <a:srgbClr val="B2B2B2"/>
                </a:solidFill>
              </a:rPr>
              <a:pPr eaLnBrk="0" hangingPunct="0"/>
              <a:t>‹#›</a:t>
            </a:fld>
            <a:endParaRPr lang="en-US" sz="1000" b="0">
              <a:solidFill>
                <a:srgbClr val="808080"/>
              </a:solidFill>
              <a:latin typeface="News Gothic MT" pitchFamily="34" charset="0"/>
            </a:endParaRPr>
          </a:p>
        </p:txBody>
      </p:sp>
    </p:spTree>
    <p:extLst>
      <p:ext uri="{BB962C8B-B14F-4D97-AF65-F5344CB8AC3E}">
        <p14:creationId xmlns:p14="http://schemas.microsoft.com/office/powerpoint/2010/main" val="1359192590"/>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5" r:id="rId13"/>
  </p:sldLayoutIdLst>
  <p:transition/>
  <p:txStyles>
    <p:titleStyle>
      <a:lvl1pPr algn="l" rtl="0" eaLnBrk="0" fontAlgn="base" hangingPunct="0">
        <a:spcBef>
          <a:spcPct val="0"/>
        </a:spcBef>
        <a:spcAft>
          <a:spcPct val="0"/>
        </a:spcAft>
        <a:defRPr sz="2500" b="1">
          <a:solidFill>
            <a:schemeClr val="tx2"/>
          </a:solidFill>
          <a:latin typeface="+mj-lt"/>
          <a:ea typeface="+mj-ea"/>
          <a:cs typeface="+mj-cs"/>
        </a:defRPr>
      </a:lvl1pPr>
      <a:lvl2pPr algn="l" rtl="0" eaLnBrk="0" fontAlgn="base" hangingPunct="0">
        <a:spcBef>
          <a:spcPct val="0"/>
        </a:spcBef>
        <a:spcAft>
          <a:spcPct val="0"/>
        </a:spcAft>
        <a:defRPr sz="2500" b="1">
          <a:solidFill>
            <a:schemeClr val="tx2"/>
          </a:solidFill>
          <a:latin typeface="News Gothic MT" pitchFamily="34" charset="0"/>
          <a:cs typeface="Arial" charset="0"/>
        </a:defRPr>
      </a:lvl2pPr>
      <a:lvl3pPr algn="l" rtl="0" eaLnBrk="0" fontAlgn="base" hangingPunct="0">
        <a:spcBef>
          <a:spcPct val="0"/>
        </a:spcBef>
        <a:spcAft>
          <a:spcPct val="0"/>
        </a:spcAft>
        <a:defRPr sz="2500" b="1">
          <a:solidFill>
            <a:schemeClr val="tx2"/>
          </a:solidFill>
          <a:latin typeface="News Gothic MT" pitchFamily="34" charset="0"/>
          <a:cs typeface="Arial" charset="0"/>
        </a:defRPr>
      </a:lvl3pPr>
      <a:lvl4pPr algn="l" rtl="0" eaLnBrk="0" fontAlgn="base" hangingPunct="0">
        <a:spcBef>
          <a:spcPct val="0"/>
        </a:spcBef>
        <a:spcAft>
          <a:spcPct val="0"/>
        </a:spcAft>
        <a:defRPr sz="2500" b="1">
          <a:solidFill>
            <a:schemeClr val="tx2"/>
          </a:solidFill>
          <a:latin typeface="News Gothic MT" pitchFamily="34" charset="0"/>
          <a:cs typeface="Arial" charset="0"/>
        </a:defRPr>
      </a:lvl4pPr>
      <a:lvl5pPr algn="l" rtl="0" eaLnBrk="0" fontAlgn="base" hangingPunct="0">
        <a:spcBef>
          <a:spcPct val="0"/>
        </a:spcBef>
        <a:spcAft>
          <a:spcPct val="0"/>
        </a:spcAft>
        <a:defRPr sz="2500" b="1">
          <a:solidFill>
            <a:schemeClr val="tx2"/>
          </a:solidFill>
          <a:latin typeface="News Gothic MT" pitchFamily="34" charset="0"/>
          <a:cs typeface="Arial" charset="0"/>
        </a:defRPr>
      </a:lvl5pPr>
      <a:lvl6pPr marL="456224" algn="l" rtl="0" fontAlgn="base">
        <a:spcBef>
          <a:spcPct val="0"/>
        </a:spcBef>
        <a:spcAft>
          <a:spcPct val="0"/>
        </a:spcAft>
        <a:defRPr sz="2500" b="1">
          <a:solidFill>
            <a:schemeClr val="tx2"/>
          </a:solidFill>
          <a:latin typeface="News Gothic MT" pitchFamily="34" charset="0"/>
          <a:cs typeface="Arial" charset="0"/>
        </a:defRPr>
      </a:lvl6pPr>
      <a:lvl7pPr marL="912442" algn="l" rtl="0" fontAlgn="base">
        <a:spcBef>
          <a:spcPct val="0"/>
        </a:spcBef>
        <a:spcAft>
          <a:spcPct val="0"/>
        </a:spcAft>
        <a:defRPr sz="2500" b="1">
          <a:solidFill>
            <a:schemeClr val="tx2"/>
          </a:solidFill>
          <a:latin typeface="News Gothic MT" pitchFamily="34" charset="0"/>
          <a:cs typeface="Arial" charset="0"/>
        </a:defRPr>
      </a:lvl7pPr>
      <a:lvl8pPr marL="1368668" algn="l" rtl="0" fontAlgn="base">
        <a:spcBef>
          <a:spcPct val="0"/>
        </a:spcBef>
        <a:spcAft>
          <a:spcPct val="0"/>
        </a:spcAft>
        <a:defRPr sz="2500" b="1">
          <a:solidFill>
            <a:schemeClr val="tx2"/>
          </a:solidFill>
          <a:latin typeface="News Gothic MT" pitchFamily="34" charset="0"/>
          <a:cs typeface="Arial" charset="0"/>
        </a:defRPr>
      </a:lvl8pPr>
      <a:lvl9pPr marL="1824886" algn="l" rtl="0" fontAlgn="base">
        <a:spcBef>
          <a:spcPct val="0"/>
        </a:spcBef>
        <a:spcAft>
          <a:spcPct val="0"/>
        </a:spcAft>
        <a:defRPr sz="2500" b="1">
          <a:solidFill>
            <a:schemeClr val="tx2"/>
          </a:solidFill>
          <a:latin typeface="News Gothic MT" pitchFamily="34" charset="0"/>
          <a:cs typeface="Arial" charset="0"/>
        </a:defRPr>
      </a:lvl9pPr>
    </p:titleStyle>
    <p:bodyStyle>
      <a:lvl1pPr marL="342167" indent="-342167" algn="l" rtl="0" eaLnBrk="0" fontAlgn="base" hangingPunct="0">
        <a:spcBef>
          <a:spcPct val="0"/>
        </a:spcBef>
        <a:spcAft>
          <a:spcPct val="40000"/>
        </a:spcAft>
        <a:buFont typeface="Symbol" pitchFamily="18" charset="2"/>
        <a:buChar char="•"/>
        <a:defRPr sz="2000" b="1">
          <a:solidFill>
            <a:schemeClr val="tx1"/>
          </a:solidFill>
          <a:latin typeface="+mn-lt"/>
          <a:ea typeface="+mn-ea"/>
          <a:cs typeface="+mn-cs"/>
        </a:defRPr>
      </a:lvl1pPr>
      <a:lvl2pPr marL="286722" indent="-285136" algn="l" rtl="0" eaLnBrk="0" fontAlgn="base" hangingPunct="0">
        <a:spcBef>
          <a:spcPct val="0"/>
        </a:spcBef>
        <a:spcAft>
          <a:spcPct val="40000"/>
        </a:spcAft>
        <a:buFont typeface="Symbol" pitchFamily="18" charset="2"/>
        <a:buChar char="·"/>
        <a:defRPr sz="2800" b="1">
          <a:solidFill>
            <a:schemeClr val="tx1"/>
          </a:solidFill>
          <a:latin typeface="+mn-lt"/>
          <a:cs typeface="+mn-cs"/>
        </a:defRPr>
      </a:lvl2pPr>
      <a:lvl3pPr marL="565528" indent="-277219" algn="l" rtl="0" eaLnBrk="0" fontAlgn="base" hangingPunct="0">
        <a:spcBef>
          <a:spcPct val="0"/>
        </a:spcBef>
        <a:spcAft>
          <a:spcPct val="40000"/>
        </a:spcAft>
        <a:buFont typeface="Symbol" pitchFamily="18" charset="2"/>
        <a:buChar char="-"/>
        <a:defRPr sz="2400" b="1">
          <a:solidFill>
            <a:schemeClr val="tx1"/>
          </a:solidFill>
          <a:latin typeface="+mn-lt"/>
          <a:cs typeface="+mn-cs"/>
        </a:defRPr>
      </a:lvl3pPr>
      <a:lvl4pPr marL="852249" indent="-285136" algn="l" rtl="0" eaLnBrk="0" fontAlgn="base" hangingPunct="0">
        <a:spcBef>
          <a:spcPct val="0"/>
        </a:spcBef>
        <a:spcAft>
          <a:spcPct val="40000"/>
        </a:spcAft>
        <a:buChar char="•"/>
        <a:defRPr sz="1600" b="1">
          <a:solidFill>
            <a:schemeClr val="tx1"/>
          </a:solidFill>
          <a:latin typeface="+mn-lt"/>
          <a:cs typeface="+mn-cs"/>
        </a:defRPr>
      </a:lvl4pPr>
      <a:lvl5pPr marL="2450612" indent="-283551" algn="l" rtl="0" eaLnBrk="0" fontAlgn="base" hangingPunct="0">
        <a:spcBef>
          <a:spcPct val="0"/>
        </a:spcBef>
        <a:spcAft>
          <a:spcPct val="50000"/>
        </a:spcAft>
        <a:buFont typeface="Symbol" pitchFamily="18" charset="2"/>
        <a:buChar char="·"/>
        <a:defRPr sz="2200" b="1">
          <a:solidFill>
            <a:schemeClr val="tx1"/>
          </a:solidFill>
          <a:latin typeface="+mn-lt"/>
          <a:cs typeface="+mn-cs"/>
        </a:defRPr>
      </a:lvl5pPr>
      <a:lvl6pPr marL="2906834" indent="-283551" algn="l" rtl="0" fontAlgn="base">
        <a:spcBef>
          <a:spcPct val="0"/>
        </a:spcBef>
        <a:spcAft>
          <a:spcPct val="50000"/>
        </a:spcAft>
        <a:buFont typeface="Symbol" pitchFamily="18" charset="2"/>
        <a:buChar char="·"/>
        <a:defRPr sz="2200" b="1">
          <a:solidFill>
            <a:schemeClr val="tx1"/>
          </a:solidFill>
          <a:latin typeface="+mn-lt"/>
          <a:cs typeface="+mn-cs"/>
        </a:defRPr>
      </a:lvl6pPr>
      <a:lvl7pPr marL="3363058" indent="-283551" algn="l" rtl="0" fontAlgn="base">
        <a:spcBef>
          <a:spcPct val="0"/>
        </a:spcBef>
        <a:spcAft>
          <a:spcPct val="50000"/>
        </a:spcAft>
        <a:buFont typeface="Symbol" pitchFamily="18" charset="2"/>
        <a:buChar char="·"/>
        <a:defRPr sz="2200" b="1">
          <a:solidFill>
            <a:schemeClr val="tx1"/>
          </a:solidFill>
          <a:latin typeface="+mn-lt"/>
          <a:cs typeface="+mn-cs"/>
        </a:defRPr>
      </a:lvl7pPr>
      <a:lvl8pPr marL="3819279" indent="-283551" algn="l" rtl="0" fontAlgn="base">
        <a:spcBef>
          <a:spcPct val="0"/>
        </a:spcBef>
        <a:spcAft>
          <a:spcPct val="50000"/>
        </a:spcAft>
        <a:buFont typeface="Symbol" pitchFamily="18" charset="2"/>
        <a:buChar char="·"/>
        <a:defRPr sz="2200" b="1">
          <a:solidFill>
            <a:schemeClr val="tx1"/>
          </a:solidFill>
          <a:latin typeface="+mn-lt"/>
          <a:cs typeface="+mn-cs"/>
        </a:defRPr>
      </a:lvl8pPr>
      <a:lvl9pPr marL="4275502" indent="-283551" algn="l" rtl="0" fontAlgn="base">
        <a:spcBef>
          <a:spcPct val="0"/>
        </a:spcBef>
        <a:spcAft>
          <a:spcPct val="50000"/>
        </a:spcAft>
        <a:buFont typeface="Symbol" pitchFamily="18" charset="2"/>
        <a:buChar char="·"/>
        <a:defRPr sz="2200" b="1">
          <a:solidFill>
            <a:schemeClr val="tx1"/>
          </a:solidFill>
          <a:latin typeface="+mn-lt"/>
          <a:cs typeface="+mn-cs"/>
        </a:defRPr>
      </a:lvl9pPr>
    </p:bodyStyle>
    <p:otherStyle>
      <a:defPPr>
        <a:defRPr lang="en-US"/>
      </a:defPPr>
      <a:lvl1pPr marL="0" algn="l" defTabSz="912442" rtl="0" eaLnBrk="1" latinLnBrk="0" hangingPunct="1">
        <a:defRPr sz="1800" kern="1200">
          <a:solidFill>
            <a:schemeClr val="tx1"/>
          </a:solidFill>
          <a:latin typeface="+mn-lt"/>
          <a:ea typeface="+mn-ea"/>
          <a:cs typeface="+mn-cs"/>
        </a:defRPr>
      </a:lvl1pPr>
      <a:lvl2pPr marL="456224" algn="l" defTabSz="912442" rtl="0" eaLnBrk="1" latinLnBrk="0" hangingPunct="1">
        <a:defRPr sz="1800" kern="1200">
          <a:solidFill>
            <a:schemeClr val="tx1"/>
          </a:solidFill>
          <a:latin typeface="+mn-lt"/>
          <a:ea typeface="+mn-ea"/>
          <a:cs typeface="+mn-cs"/>
        </a:defRPr>
      </a:lvl2pPr>
      <a:lvl3pPr marL="912442" algn="l" defTabSz="912442" rtl="0" eaLnBrk="1" latinLnBrk="0" hangingPunct="1">
        <a:defRPr sz="1800" kern="1200">
          <a:solidFill>
            <a:schemeClr val="tx1"/>
          </a:solidFill>
          <a:latin typeface="+mn-lt"/>
          <a:ea typeface="+mn-ea"/>
          <a:cs typeface="+mn-cs"/>
        </a:defRPr>
      </a:lvl3pPr>
      <a:lvl4pPr marL="1368668" algn="l" defTabSz="912442" rtl="0" eaLnBrk="1" latinLnBrk="0" hangingPunct="1">
        <a:defRPr sz="1800" kern="1200">
          <a:solidFill>
            <a:schemeClr val="tx1"/>
          </a:solidFill>
          <a:latin typeface="+mn-lt"/>
          <a:ea typeface="+mn-ea"/>
          <a:cs typeface="+mn-cs"/>
        </a:defRPr>
      </a:lvl4pPr>
      <a:lvl5pPr marL="1824886" algn="l" defTabSz="912442" rtl="0" eaLnBrk="1" latinLnBrk="0" hangingPunct="1">
        <a:defRPr sz="1800" kern="1200">
          <a:solidFill>
            <a:schemeClr val="tx1"/>
          </a:solidFill>
          <a:latin typeface="+mn-lt"/>
          <a:ea typeface="+mn-ea"/>
          <a:cs typeface="+mn-cs"/>
        </a:defRPr>
      </a:lvl5pPr>
      <a:lvl6pPr marL="2281113" algn="l" defTabSz="912442" rtl="0" eaLnBrk="1" latinLnBrk="0" hangingPunct="1">
        <a:defRPr sz="1800" kern="1200">
          <a:solidFill>
            <a:schemeClr val="tx1"/>
          </a:solidFill>
          <a:latin typeface="+mn-lt"/>
          <a:ea typeface="+mn-ea"/>
          <a:cs typeface="+mn-cs"/>
        </a:defRPr>
      </a:lvl6pPr>
      <a:lvl7pPr marL="2737332" algn="l" defTabSz="912442" rtl="0" eaLnBrk="1" latinLnBrk="0" hangingPunct="1">
        <a:defRPr sz="1800" kern="1200">
          <a:solidFill>
            <a:schemeClr val="tx1"/>
          </a:solidFill>
          <a:latin typeface="+mn-lt"/>
          <a:ea typeface="+mn-ea"/>
          <a:cs typeface="+mn-cs"/>
        </a:defRPr>
      </a:lvl7pPr>
      <a:lvl8pPr marL="3193558" algn="l" defTabSz="912442" rtl="0" eaLnBrk="1" latinLnBrk="0" hangingPunct="1">
        <a:defRPr sz="1800" kern="1200">
          <a:solidFill>
            <a:schemeClr val="tx1"/>
          </a:solidFill>
          <a:latin typeface="+mn-lt"/>
          <a:ea typeface="+mn-ea"/>
          <a:cs typeface="+mn-cs"/>
        </a:defRPr>
      </a:lvl8pPr>
      <a:lvl9pPr marL="3649771" algn="l" defTabSz="91244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extLst>
              <p:ext uri="{D42A27DB-BD31-4B8C-83A1-F6EECF244321}">
                <p14:modId xmlns:p14="http://schemas.microsoft.com/office/powerpoint/2010/main" val="81047314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2" name="Object 1" hidden="1"/>
                      <p:cNvPicPr/>
                      <p:nvPr/>
                    </p:nvPicPr>
                    <p:blipFill>
                      <a:blip r:embed="rId18"/>
                      <a:stretch>
                        <a:fillRect/>
                      </a:stretch>
                    </p:blipFill>
                    <p:spPr>
                      <a:xfrm>
                        <a:off x="2118" y="1589"/>
                        <a:ext cx="2116"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3" tIns="45618" rIns="91243" bIns="45618"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2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3" tIns="45618" rIns="91243" bIns="456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1"/>
            <a:ext cx="2844800" cy="365125"/>
          </a:xfrm>
          <a:prstGeom prst="rect">
            <a:avLst/>
          </a:prstGeom>
        </p:spPr>
        <p:txBody>
          <a:bodyPr vert="horz" lIns="91243" tIns="45618" rIns="91243" bIns="45618"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5FB41E7-A451-4A92-977C-0DB66D43DF35}" type="datetimeFigureOut">
              <a:rPr lang="en-US">
                <a:solidFill>
                  <a:prstClr val="white">
                    <a:tint val="75000"/>
                  </a:prstClr>
                </a:solidFill>
              </a:rPr>
              <a:pPr>
                <a:defRPr/>
              </a:pPr>
              <a:t>12/7/23</a:t>
            </a:fld>
            <a:endParaRPr lang="en-US">
              <a:solidFill>
                <a:prstClr val="white">
                  <a:tint val="75000"/>
                </a:prstClr>
              </a:solidFill>
            </a:endParaRPr>
          </a:p>
        </p:txBody>
      </p:sp>
      <p:sp>
        <p:nvSpPr>
          <p:cNvPr id="5" name="Footer Placeholder 4"/>
          <p:cNvSpPr>
            <a:spLocks noGrp="1"/>
          </p:cNvSpPr>
          <p:nvPr>
            <p:ph type="ftr" sz="quarter" idx="3"/>
          </p:nvPr>
        </p:nvSpPr>
        <p:spPr>
          <a:xfrm>
            <a:off x="4165604" y="6356351"/>
            <a:ext cx="3860800" cy="365125"/>
          </a:xfrm>
          <a:prstGeom prst="rect">
            <a:avLst/>
          </a:prstGeom>
        </p:spPr>
        <p:txBody>
          <a:bodyPr vert="horz" lIns="91243" tIns="45618" rIns="91243" bIns="45618"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243" tIns="45618" rIns="91243" bIns="45618"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E3A8AC1-A08B-41BA-BD06-495059FF516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643104430"/>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224" algn="ctr" rtl="0" fontAlgn="base">
        <a:spcBef>
          <a:spcPct val="0"/>
        </a:spcBef>
        <a:spcAft>
          <a:spcPct val="0"/>
        </a:spcAft>
        <a:defRPr sz="4400">
          <a:solidFill>
            <a:schemeClr val="tx1"/>
          </a:solidFill>
          <a:latin typeface="Calibri" pitchFamily="34" charset="0"/>
        </a:defRPr>
      </a:lvl6pPr>
      <a:lvl7pPr marL="912442" algn="ctr" rtl="0" fontAlgn="base">
        <a:spcBef>
          <a:spcPct val="0"/>
        </a:spcBef>
        <a:spcAft>
          <a:spcPct val="0"/>
        </a:spcAft>
        <a:defRPr sz="4400">
          <a:solidFill>
            <a:schemeClr val="tx1"/>
          </a:solidFill>
          <a:latin typeface="Calibri" pitchFamily="34" charset="0"/>
        </a:defRPr>
      </a:lvl7pPr>
      <a:lvl8pPr marL="1368668" algn="ctr" rtl="0" fontAlgn="base">
        <a:spcBef>
          <a:spcPct val="0"/>
        </a:spcBef>
        <a:spcAft>
          <a:spcPct val="0"/>
        </a:spcAft>
        <a:defRPr sz="4400">
          <a:solidFill>
            <a:schemeClr val="tx1"/>
          </a:solidFill>
          <a:latin typeface="Calibri" pitchFamily="34" charset="0"/>
        </a:defRPr>
      </a:lvl8pPr>
      <a:lvl9pPr marL="1824886" algn="ctr" rtl="0" fontAlgn="base">
        <a:spcBef>
          <a:spcPct val="0"/>
        </a:spcBef>
        <a:spcAft>
          <a:spcPct val="0"/>
        </a:spcAft>
        <a:defRPr sz="4400">
          <a:solidFill>
            <a:schemeClr val="tx1"/>
          </a:solidFill>
          <a:latin typeface="Calibri" pitchFamily="34" charset="0"/>
        </a:defRPr>
      </a:lvl9pPr>
    </p:titleStyle>
    <p:bodyStyle>
      <a:lvl1pPr marL="342167" indent="-342167"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4" indent="-285136"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0557" indent="-2281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776" indent="-2281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3004" indent="-2281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09227" indent="-228113" algn="l" defTabSz="9124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447" indent="-228113" algn="l" defTabSz="9124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667" indent="-228113" algn="l" defTabSz="9124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894" indent="-228113" algn="l" defTabSz="9124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442" rtl="0" eaLnBrk="1" latinLnBrk="0" hangingPunct="1">
        <a:defRPr sz="1800" kern="1200">
          <a:solidFill>
            <a:schemeClr val="tx1"/>
          </a:solidFill>
          <a:latin typeface="+mn-lt"/>
          <a:ea typeface="+mn-ea"/>
          <a:cs typeface="+mn-cs"/>
        </a:defRPr>
      </a:lvl1pPr>
      <a:lvl2pPr marL="456224" algn="l" defTabSz="912442" rtl="0" eaLnBrk="1" latinLnBrk="0" hangingPunct="1">
        <a:defRPr sz="1800" kern="1200">
          <a:solidFill>
            <a:schemeClr val="tx1"/>
          </a:solidFill>
          <a:latin typeface="+mn-lt"/>
          <a:ea typeface="+mn-ea"/>
          <a:cs typeface="+mn-cs"/>
        </a:defRPr>
      </a:lvl2pPr>
      <a:lvl3pPr marL="912442" algn="l" defTabSz="912442" rtl="0" eaLnBrk="1" latinLnBrk="0" hangingPunct="1">
        <a:defRPr sz="1800" kern="1200">
          <a:solidFill>
            <a:schemeClr val="tx1"/>
          </a:solidFill>
          <a:latin typeface="+mn-lt"/>
          <a:ea typeface="+mn-ea"/>
          <a:cs typeface="+mn-cs"/>
        </a:defRPr>
      </a:lvl3pPr>
      <a:lvl4pPr marL="1368668" algn="l" defTabSz="912442" rtl="0" eaLnBrk="1" latinLnBrk="0" hangingPunct="1">
        <a:defRPr sz="1800" kern="1200">
          <a:solidFill>
            <a:schemeClr val="tx1"/>
          </a:solidFill>
          <a:latin typeface="+mn-lt"/>
          <a:ea typeface="+mn-ea"/>
          <a:cs typeface="+mn-cs"/>
        </a:defRPr>
      </a:lvl4pPr>
      <a:lvl5pPr marL="1824886" algn="l" defTabSz="912442" rtl="0" eaLnBrk="1" latinLnBrk="0" hangingPunct="1">
        <a:defRPr sz="1800" kern="1200">
          <a:solidFill>
            <a:schemeClr val="tx1"/>
          </a:solidFill>
          <a:latin typeface="+mn-lt"/>
          <a:ea typeface="+mn-ea"/>
          <a:cs typeface="+mn-cs"/>
        </a:defRPr>
      </a:lvl5pPr>
      <a:lvl6pPr marL="2281113" algn="l" defTabSz="912442" rtl="0" eaLnBrk="1" latinLnBrk="0" hangingPunct="1">
        <a:defRPr sz="1800" kern="1200">
          <a:solidFill>
            <a:schemeClr val="tx1"/>
          </a:solidFill>
          <a:latin typeface="+mn-lt"/>
          <a:ea typeface="+mn-ea"/>
          <a:cs typeface="+mn-cs"/>
        </a:defRPr>
      </a:lvl6pPr>
      <a:lvl7pPr marL="2737332" algn="l" defTabSz="912442" rtl="0" eaLnBrk="1" latinLnBrk="0" hangingPunct="1">
        <a:defRPr sz="1800" kern="1200">
          <a:solidFill>
            <a:schemeClr val="tx1"/>
          </a:solidFill>
          <a:latin typeface="+mn-lt"/>
          <a:ea typeface="+mn-ea"/>
          <a:cs typeface="+mn-cs"/>
        </a:defRPr>
      </a:lvl7pPr>
      <a:lvl8pPr marL="3193558" algn="l" defTabSz="912442" rtl="0" eaLnBrk="1" latinLnBrk="0" hangingPunct="1">
        <a:defRPr sz="1800" kern="1200">
          <a:solidFill>
            <a:schemeClr val="tx1"/>
          </a:solidFill>
          <a:latin typeface="+mn-lt"/>
          <a:ea typeface="+mn-ea"/>
          <a:cs typeface="+mn-cs"/>
        </a:defRPr>
      </a:lvl8pPr>
      <a:lvl9pPr marL="3649771" algn="l" defTabSz="91244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134" y="39790"/>
            <a:ext cx="11686117"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44" tIns="45258" rIns="90544" bIns="45258" numCol="1" anchor="ctr" anchorCtr="0" compatLnSpc="1">
            <a:prstTxWarp prst="textNoShape">
              <a:avLst/>
            </a:prstTxWarp>
          </a:bodyPr>
          <a:lstStyle/>
          <a:p>
            <a:pPr lvl="0"/>
            <a:r>
              <a:rPr lang="en-US"/>
              <a:t>Click to edit title</a:t>
            </a:r>
          </a:p>
        </p:txBody>
      </p:sp>
      <p:sp>
        <p:nvSpPr>
          <p:cNvPr id="1027" name="Line 3"/>
          <p:cNvSpPr>
            <a:spLocks noChangeShapeType="1"/>
          </p:cNvSpPr>
          <p:nvPr userDrawn="1"/>
        </p:nvSpPr>
        <p:spPr bwMode="auto">
          <a:xfrm>
            <a:off x="0" y="1060450"/>
            <a:ext cx="11804651"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lIns="90544" tIns="45258" rIns="90544" bIns="45258" anchor="ctr"/>
          <a:lstStyle/>
          <a:p>
            <a:endParaRPr lang="en-US" sz="1800">
              <a:solidFill>
                <a:srgbClr val="FFFFFF"/>
              </a:solidFill>
              <a:latin typeface="Arial" pitchFamily="34" charset="0"/>
              <a:cs typeface="Arial" pitchFamily="34" charset="0"/>
            </a:endParaRPr>
          </a:p>
        </p:txBody>
      </p:sp>
      <p:sp>
        <p:nvSpPr>
          <p:cNvPr id="1028" name="Text Box 4"/>
          <p:cNvSpPr txBox="1">
            <a:spLocks noChangeArrowheads="1"/>
          </p:cNvSpPr>
          <p:nvPr/>
        </p:nvSpPr>
        <p:spPr bwMode="auto">
          <a:xfrm>
            <a:off x="11535901" y="6451640"/>
            <a:ext cx="339951" cy="24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544" tIns="45258" rIns="90544" bIns="4525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A4C7964-D3BF-4AF2-A22F-3C40A75A63C8}" type="slidenum">
              <a:rPr lang="en-US" altLang="de-CH" sz="1000" smtClean="0">
                <a:solidFill>
                  <a:srgbClr val="FFFFFF"/>
                </a:solidFill>
              </a:rPr>
              <a:pPr/>
              <a:t>‹#›</a:t>
            </a:fld>
            <a:endParaRPr lang="en-US" altLang="de-CH" sz="1000">
              <a:solidFill>
                <a:srgbClr val="FFFFFF"/>
              </a:solidFill>
            </a:endParaRPr>
          </a:p>
        </p:txBody>
      </p:sp>
      <p:sp>
        <p:nvSpPr>
          <p:cNvPr id="1029" name="Rectangle 5"/>
          <p:cNvSpPr>
            <a:spLocks noGrp="1" noChangeArrowheads="1"/>
          </p:cNvSpPr>
          <p:nvPr>
            <p:ph type="body" idx="1"/>
          </p:nvPr>
        </p:nvSpPr>
        <p:spPr bwMode="auto">
          <a:xfrm>
            <a:off x="220133" y="1343071"/>
            <a:ext cx="11719984" cy="169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44" tIns="45258" rIns="90544" bIns="45258" numCol="1" anchor="t" anchorCtr="0" compatLnSpc="1">
            <a:prstTxWarp prst="textNoShape">
              <a:avLst/>
            </a:prstTxWarp>
            <a:spAutoFit/>
          </a:bodyPr>
          <a:lstStyle/>
          <a:p>
            <a:pPr lvl="0"/>
            <a:r>
              <a:rPr lang="en-US"/>
              <a:t>Normal Text</a:t>
            </a:r>
          </a:p>
          <a:p>
            <a:pPr lvl="1"/>
            <a:r>
              <a:rPr lang="en-US"/>
              <a:t>First level</a:t>
            </a:r>
          </a:p>
          <a:p>
            <a:pPr lvl="2"/>
            <a:r>
              <a:rPr lang="en-US"/>
              <a:t>Second level</a:t>
            </a:r>
          </a:p>
          <a:p>
            <a:pPr lvl="3"/>
            <a:r>
              <a:rPr lang="en-US"/>
              <a:t>Third level</a:t>
            </a:r>
          </a:p>
        </p:txBody>
      </p:sp>
    </p:spTree>
    <p:extLst>
      <p:ext uri="{BB962C8B-B14F-4D97-AF65-F5344CB8AC3E}">
        <p14:creationId xmlns:p14="http://schemas.microsoft.com/office/powerpoint/2010/main" val="3662576389"/>
      </p:ext>
    </p:extLst>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ransition/>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2736" algn="l" rtl="0" eaLnBrk="0" fontAlgn="base" hangingPunct="0">
        <a:spcBef>
          <a:spcPct val="0"/>
        </a:spcBef>
        <a:spcAft>
          <a:spcPct val="0"/>
        </a:spcAft>
        <a:defRPr sz="3200" b="1">
          <a:solidFill>
            <a:schemeClr val="tx2"/>
          </a:solidFill>
          <a:latin typeface="Arial" charset="0"/>
        </a:defRPr>
      </a:lvl6pPr>
      <a:lvl7pPr marL="905446" algn="l" rtl="0" eaLnBrk="0" fontAlgn="base" hangingPunct="0">
        <a:spcBef>
          <a:spcPct val="0"/>
        </a:spcBef>
        <a:spcAft>
          <a:spcPct val="0"/>
        </a:spcAft>
        <a:defRPr sz="3200" b="1">
          <a:solidFill>
            <a:schemeClr val="tx2"/>
          </a:solidFill>
          <a:latin typeface="Arial" charset="0"/>
        </a:defRPr>
      </a:lvl7pPr>
      <a:lvl8pPr marL="1358191" algn="l" rtl="0" eaLnBrk="0" fontAlgn="base" hangingPunct="0">
        <a:spcBef>
          <a:spcPct val="0"/>
        </a:spcBef>
        <a:spcAft>
          <a:spcPct val="0"/>
        </a:spcAft>
        <a:defRPr sz="3200" b="1">
          <a:solidFill>
            <a:schemeClr val="tx2"/>
          </a:solidFill>
          <a:latin typeface="Arial" charset="0"/>
        </a:defRPr>
      </a:lvl8pPr>
      <a:lvl9pPr marL="1810896" algn="l" rtl="0" eaLnBrk="0" fontAlgn="base" hangingPunct="0">
        <a:spcBef>
          <a:spcPct val="0"/>
        </a:spcBef>
        <a:spcAft>
          <a:spcPct val="0"/>
        </a:spcAft>
        <a:defRPr sz="3200" b="1">
          <a:solidFill>
            <a:schemeClr val="tx2"/>
          </a:solidFill>
          <a:latin typeface="Arial" charset="0"/>
        </a:defRPr>
      </a:lvl9pPr>
    </p:titleStyle>
    <p:bodyStyle>
      <a:lvl1pPr marL="339545" indent="-339545" algn="l" rtl="0" eaLnBrk="0" fontAlgn="base" hangingPunct="0">
        <a:spcBef>
          <a:spcPct val="0"/>
        </a:spcBef>
        <a:spcAft>
          <a:spcPct val="40000"/>
        </a:spcAft>
        <a:buFont typeface="Symbol" pitchFamily="18" charset="2"/>
        <a:buChar char="•"/>
        <a:defRPr sz="2000" b="1">
          <a:solidFill>
            <a:schemeClr val="tx1"/>
          </a:solidFill>
          <a:latin typeface="+mn-lt"/>
          <a:ea typeface="+mn-ea"/>
          <a:cs typeface="+mn-cs"/>
        </a:defRPr>
      </a:lvl1pPr>
      <a:lvl2pPr marL="284518" indent="-282940" algn="l" rtl="0" eaLnBrk="0" fontAlgn="base" hangingPunct="0">
        <a:spcBef>
          <a:spcPct val="0"/>
        </a:spcBef>
        <a:spcAft>
          <a:spcPct val="40000"/>
        </a:spcAft>
        <a:buFont typeface="Symbol" pitchFamily="18" charset="2"/>
        <a:buChar char="·"/>
        <a:defRPr sz="2000" b="1">
          <a:solidFill>
            <a:schemeClr val="tx1"/>
          </a:solidFill>
          <a:latin typeface="+mn-lt"/>
        </a:defRPr>
      </a:lvl2pPr>
      <a:lvl3pPr marL="561197" indent="-275096" algn="l" rtl="0" eaLnBrk="0" fontAlgn="base" hangingPunct="0">
        <a:spcBef>
          <a:spcPct val="0"/>
        </a:spcBef>
        <a:spcAft>
          <a:spcPct val="40000"/>
        </a:spcAft>
        <a:buFont typeface="Symbol" pitchFamily="18" charset="2"/>
        <a:buChar char="-"/>
        <a:defRPr sz="2000" b="1">
          <a:solidFill>
            <a:schemeClr val="tx1"/>
          </a:solidFill>
          <a:latin typeface="+mn-lt"/>
        </a:defRPr>
      </a:lvl3pPr>
      <a:lvl4pPr marL="845723" indent="-282940" algn="l" rtl="0" eaLnBrk="0" fontAlgn="base" hangingPunct="0">
        <a:spcBef>
          <a:spcPct val="0"/>
        </a:spcBef>
        <a:spcAft>
          <a:spcPct val="40000"/>
        </a:spcAft>
        <a:buChar char="•"/>
        <a:defRPr sz="2000" b="1">
          <a:solidFill>
            <a:schemeClr val="tx1"/>
          </a:solidFill>
          <a:latin typeface="+mn-lt"/>
        </a:defRPr>
      </a:lvl4pPr>
      <a:lvl5pPr marL="2431848" indent="-281363" algn="l" rtl="0" eaLnBrk="0" fontAlgn="base" hangingPunct="0">
        <a:spcBef>
          <a:spcPct val="0"/>
        </a:spcBef>
        <a:spcAft>
          <a:spcPct val="50000"/>
        </a:spcAft>
        <a:buFont typeface="Symbol" pitchFamily="18" charset="2"/>
        <a:buChar char="·"/>
        <a:defRPr sz="2200" b="1">
          <a:solidFill>
            <a:schemeClr val="tx1"/>
          </a:solidFill>
          <a:latin typeface="+mn-lt"/>
        </a:defRPr>
      </a:lvl5pPr>
      <a:lvl6pPr marL="2884580" indent="-281363" algn="l" rtl="0" eaLnBrk="0" fontAlgn="base" hangingPunct="0">
        <a:spcBef>
          <a:spcPct val="0"/>
        </a:spcBef>
        <a:spcAft>
          <a:spcPct val="50000"/>
        </a:spcAft>
        <a:buFont typeface="Symbol" pitchFamily="18" charset="2"/>
        <a:buChar char="·"/>
        <a:defRPr sz="2200" b="1">
          <a:solidFill>
            <a:schemeClr val="tx1"/>
          </a:solidFill>
          <a:latin typeface="+mn-lt"/>
        </a:defRPr>
      </a:lvl6pPr>
      <a:lvl7pPr marL="3337302" indent="-281363" algn="l" rtl="0" eaLnBrk="0" fontAlgn="base" hangingPunct="0">
        <a:spcBef>
          <a:spcPct val="0"/>
        </a:spcBef>
        <a:spcAft>
          <a:spcPct val="50000"/>
        </a:spcAft>
        <a:buFont typeface="Symbol" pitchFamily="18" charset="2"/>
        <a:buChar char="·"/>
        <a:defRPr sz="2200" b="1">
          <a:solidFill>
            <a:schemeClr val="tx1"/>
          </a:solidFill>
          <a:latin typeface="+mn-lt"/>
        </a:defRPr>
      </a:lvl7pPr>
      <a:lvl8pPr marL="3790040" indent="-281363" algn="l" rtl="0" eaLnBrk="0" fontAlgn="base" hangingPunct="0">
        <a:spcBef>
          <a:spcPct val="0"/>
        </a:spcBef>
        <a:spcAft>
          <a:spcPct val="50000"/>
        </a:spcAft>
        <a:buFont typeface="Symbol" pitchFamily="18" charset="2"/>
        <a:buChar char="·"/>
        <a:defRPr sz="2200" b="1">
          <a:solidFill>
            <a:schemeClr val="tx1"/>
          </a:solidFill>
          <a:latin typeface="+mn-lt"/>
        </a:defRPr>
      </a:lvl8pPr>
      <a:lvl9pPr marL="4242771" indent="-281363" algn="l" rtl="0" eaLnBrk="0" fontAlgn="base" hangingPunct="0">
        <a:spcBef>
          <a:spcPct val="0"/>
        </a:spcBef>
        <a:spcAft>
          <a:spcPct val="50000"/>
        </a:spcAft>
        <a:buFont typeface="Symbol" pitchFamily="18" charset="2"/>
        <a:buChar char="·"/>
        <a:defRPr sz="2200" b="1">
          <a:solidFill>
            <a:schemeClr val="tx1"/>
          </a:solidFill>
          <a:latin typeface="+mn-lt"/>
        </a:defRPr>
      </a:lvl9pPr>
    </p:bodyStyle>
    <p:otherStyle>
      <a:defPPr>
        <a:defRPr lang="en-US"/>
      </a:defPPr>
      <a:lvl1pPr marL="0" algn="l" defTabSz="905446" rtl="0" eaLnBrk="1" latinLnBrk="0" hangingPunct="1">
        <a:defRPr sz="1800" kern="1200">
          <a:solidFill>
            <a:schemeClr val="tx1"/>
          </a:solidFill>
          <a:latin typeface="+mn-lt"/>
          <a:ea typeface="+mn-ea"/>
          <a:cs typeface="+mn-cs"/>
        </a:defRPr>
      </a:lvl1pPr>
      <a:lvl2pPr marL="452736" algn="l" defTabSz="905446" rtl="0" eaLnBrk="1" latinLnBrk="0" hangingPunct="1">
        <a:defRPr sz="1800" kern="1200">
          <a:solidFill>
            <a:schemeClr val="tx1"/>
          </a:solidFill>
          <a:latin typeface="+mn-lt"/>
          <a:ea typeface="+mn-ea"/>
          <a:cs typeface="+mn-cs"/>
        </a:defRPr>
      </a:lvl2pPr>
      <a:lvl3pPr marL="905446" algn="l" defTabSz="905446" rtl="0" eaLnBrk="1" latinLnBrk="0" hangingPunct="1">
        <a:defRPr sz="1800" kern="1200">
          <a:solidFill>
            <a:schemeClr val="tx1"/>
          </a:solidFill>
          <a:latin typeface="+mn-lt"/>
          <a:ea typeface="+mn-ea"/>
          <a:cs typeface="+mn-cs"/>
        </a:defRPr>
      </a:lvl3pPr>
      <a:lvl4pPr marL="1358191" algn="l" defTabSz="905446" rtl="0" eaLnBrk="1" latinLnBrk="0" hangingPunct="1">
        <a:defRPr sz="1800" kern="1200">
          <a:solidFill>
            <a:schemeClr val="tx1"/>
          </a:solidFill>
          <a:latin typeface="+mn-lt"/>
          <a:ea typeface="+mn-ea"/>
          <a:cs typeface="+mn-cs"/>
        </a:defRPr>
      </a:lvl4pPr>
      <a:lvl5pPr marL="1810896" algn="l" defTabSz="905446" rtl="0" eaLnBrk="1" latinLnBrk="0" hangingPunct="1">
        <a:defRPr sz="1800" kern="1200">
          <a:solidFill>
            <a:schemeClr val="tx1"/>
          </a:solidFill>
          <a:latin typeface="+mn-lt"/>
          <a:ea typeface="+mn-ea"/>
          <a:cs typeface="+mn-cs"/>
        </a:defRPr>
      </a:lvl5pPr>
      <a:lvl6pPr marL="2263649" algn="l" defTabSz="905446" rtl="0" eaLnBrk="1" latinLnBrk="0" hangingPunct="1">
        <a:defRPr sz="1800" kern="1200">
          <a:solidFill>
            <a:schemeClr val="tx1"/>
          </a:solidFill>
          <a:latin typeface="+mn-lt"/>
          <a:ea typeface="+mn-ea"/>
          <a:cs typeface="+mn-cs"/>
        </a:defRPr>
      </a:lvl6pPr>
      <a:lvl7pPr marL="2716376" algn="l" defTabSz="905446" rtl="0" eaLnBrk="1" latinLnBrk="0" hangingPunct="1">
        <a:defRPr sz="1800" kern="1200">
          <a:solidFill>
            <a:schemeClr val="tx1"/>
          </a:solidFill>
          <a:latin typeface="+mn-lt"/>
          <a:ea typeface="+mn-ea"/>
          <a:cs typeface="+mn-cs"/>
        </a:defRPr>
      </a:lvl7pPr>
      <a:lvl8pPr marL="3169112" algn="l" defTabSz="905446" rtl="0" eaLnBrk="1" latinLnBrk="0" hangingPunct="1">
        <a:defRPr sz="1800" kern="1200">
          <a:solidFill>
            <a:schemeClr val="tx1"/>
          </a:solidFill>
          <a:latin typeface="+mn-lt"/>
          <a:ea typeface="+mn-ea"/>
          <a:cs typeface="+mn-cs"/>
        </a:defRPr>
      </a:lvl8pPr>
      <a:lvl9pPr marL="3621826" algn="l" defTabSz="90544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2" name="Object 1" hidden="1"/>
                      <p:cNvPicPr/>
                      <p:nvPr/>
                    </p:nvPicPr>
                    <p:blipFill>
                      <a:blip r:embed="rId18"/>
                      <a:stretch>
                        <a:fillRect/>
                      </a:stretch>
                    </p:blipFill>
                    <p:spPr>
                      <a:xfrm>
                        <a:off x="2118" y="1589"/>
                        <a:ext cx="2116"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3" tIns="45618" rIns="91243" bIns="45618"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2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3" tIns="45618" rIns="91243" bIns="456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1"/>
            <a:ext cx="2844800" cy="365125"/>
          </a:xfrm>
          <a:prstGeom prst="rect">
            <a:avLst/>
          </a:prstGeom>
        </p:spPr>
        <p:txBody>
          <a:bodyPr vert="horz" lIns="91243" tIns="45618" rIns="91243" bIns="45618"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5FB41E7-A451-4A92-977C-0DB66D43DF35}" type="datetimeFigureOut">
              <a:rPr lang="en-US">
                <a:solidFill>
                  <a:prstClr val="white">
                    <a:tint val="75000"/>
                  </a:prstClr>
                </a:solidFill>
              </a:rPr>
              <a:pPr>
                <a:defRPr/>
              </a:pPr>
              <a:t>12/7/23</a:t>
            </a:fld>
            <a:endParaRPr lang="en-US">
              <a:solidFill>
                <a:prstClr val="white">
                  <a:tint val="75000"/>
                </a:prstClr>
              </a:solidFill>
            </a:endParaRPr>
          </a:p>
        </p:txBody>
      </p:sp>
      <p:sp>
        <p:nvSpPr>
          <p:cNvPr id="5" name="Footer Placeholder 4"/>
          <p:cNvSpPr>
            <a:spLocks noGrp="1"/>
          </p:cNvSpPr>
          <p:nvPr>
            <p:ph type="ftr" sz="quarter" idx="3"/>
          </p:nvPr>
        </p:nvSpPr>
        <p:spPr>
          <a:xfrm>
            <a:off x="4165604" y="6356351"/>
            <a:ext cx="3860800" cy="365125"/>
          </a:xfrm>
          <a:prstGeom prst="rect">
            <a:avLst/>
          </a:prstGeom>
        </p:spPr>
        <p:txBody>
          <a:bodyPr vert="horz" lIns="91243" tIns="45618" rIns="91243" bIns="45618"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243" tIns="45618" rIns="91243" bIns="45618"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E3A8AC1-A08B-41BA-BD06-495059FF516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673769046"/>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224" algn="ctr" rtl="0" fontAlgn="base">
        <a:spcBef>
          <a:spcPct val="0"/>
        </a:spcBef>
        <a:spcAft>
          <a:spcPct val="0"/>
        </a:spcAft>
        <a:defRPr sz="4400">
          <a:solidFill>
            <a:schemeClr val="tx1"/>
          </a:solidFill>
          <a:latin typeface="Calibri" pitchFamily="34" charset="0"/>
        </a:defRPr>
      </a:lvl6pPr>
      <a:lvl7pPr marL="912442" algn="ctr" rtl="0" fontAlgn="base">
        <a:spcBef>
          <a:spcPct val="0"/>
        </a:spcBef>
        <a:spcAft>
          <a:spcPct val="0"/>
        </a:spcAft>
        <a:defRPr sz="4400">
          <a:solidFill>
            <a:schemeClr val="tx1"/>
          </a:solidFill>
          <a:latin typeface="Calibri" pitchFamily="34" charset="0"/>
        </a:defRPr>
      </a:lvl7pPr>
      <a:lvl8pPr marL="1368668" algn="ctr" rtl="0" fontAlgn="base">
        <a:spcBef>
          <a:spcPct val="0"/>
        </a:spcBef>
        <a:spcAft>
          <a:spcPct val="0"/>
        </a:spcAft>
        <a:defRPr sz="4400">
          <a:solidFill>
            <a:schemeClr val="tx1"/>
          </a:solidFill>
          <a:latin typeface="Calibri" pitchFamily="34" charset="0"/>
        </a:defRPr>
      </a:lvl8pPr>
      <a:lvl9pPr marL="1824886" algn="ctr" rtl="0" fontAlgn="base">
        <a:spcBef>
          <a:spcPct val="0"/>
        </a:spcBef>
        <a:spcAft>
          <a:spcPct val="0"/>
        </a:spcAft>
        <a:defRPr sz="4400">
          <a:solidFill>
            <a:schemeClr val="tx1"/>
          </a:solidFill>
          <a:latin typeface="Calibri" pitchFamily="34" charset="0"/>
        </a:defRPr>
      </a:lvl9pPr>
    </p:titleStyle>
    <p:bodyStyle>
      <a:lvl1pPr marL="342167" indent="-342167"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4" indent="-285136"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0557" indent="-2281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776" indent="-2281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3004" indent="-2281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09227" indent="-228113" algn="l" defTabSz="9124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447" indent="-228113" algn="l" defTabSz="9124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667" indent="-228113" algn="l" defTabSz="9124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894" indent="-228113" algn="l" defTabSz="9124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442" rtl="0" eaLnBrk="1" latinLnBrk="0" hangingPunct="1">
        <a:defRPr sz="1800" kern="1200">
          <a:solidFill>
            <a:schemeClr val="tx1"/>
          </a:solidFill>
          <a:latin typeface="+mn-lt"/>
          <a:ea typeface="+mn-ea"/>
          <a:cs typeface="+mn-cs"/>
        </a:defRPr>
      </a:lvl1pPr>
      <a:lvl2pPr marL="456224" algn="l" defTabSz="912442" rtl="0" eaLnBrk="1" latinLnBrk="0" hangingPunct="1">
        <a:defRPr sz="1800" kern="1200">
          <a:solidFill>
            <a:schemeClr val="tx1"/>
          </a:solidFill>
          <a:latin typeface="+mn-lt"/>
          <a:ea typeface="+mn-ea"/>
          <a:cs typeface="+mn-cs"/>
        </a:defRPr>
      </a:lvl2pPr>
      <a:lvl3pPr marL="912442" algn="l" defTabSz="912442" rtl="0" eaLnBrk="1" latinLnBrk="0" hangingPunct="1">
        <a:defRPr sz="1800" kern="1200">
          <a:solidFill>
            <a:schemeClr val="tx1"/>
          </a:solidFill>
          <a:latin typeface="+mn-lt"/>
          <a:ea typeface="+mn-ea"/>
          <a:cs typeface="+mn-cs"/>
        </a:defRPr>
      </a:lvl3pPr>
      <a:lvl4pPr marL="1368668" algn="l" defTabSz="912442" rtl="0" eaLnBrk="1" latinLnBrk="0" hangingPunct="1">
        <a:defRPr sz="1800" kern="1200">
          <a:solidFill>
            <a:schemeClr val="tx1"/>
          </a:solidFill>
          <a:latin typeface="+mn-lt"/>
          <a:ea typeface="+mn-ea"/>
          <a:cs typeface="+mn-cs"/>
        </a:defRPr>
      </a:lvl4pPr>
      <a:lvl5pPr marL="1824886" algn="l" defTabSz="912442" rtl="0" eaLnBrk="1" latinLnBrk="0" hangingPunct="1">
        <a:defRPr sz="1800" kern="1200">
          <a:solidFill>
            <a:schemeClr val="tx1"/>
          </a:solidFill>
          <a:latin typeface="+mn-lt"/>
          <a:ea typeface="+mn-ea"/>
          <a:cs typeface="+mn-cs"/>
        </a:defRPr>
      </a:lvl5pPr>
      <a:lvl6pPr marL="2281113" algn="l" defTabSz="912442" rtl="0" eaLnBrk="1" latinLnBrk="0" hangingPunct="1">
        <a:defRPr sz="1800" kern="1200">
          <a:solidFill>
            <a:schemeClr val="tx1"/>
          </a:solidFill>
          <a:latin typeface="+mn-lt"/>
          <a:ea typeface="+mn-ea"/>
          <a:cs typeface="+mn-cs"/>
        </a:defRPr>
      </a:lvl6pPr>
      <a:lvl7pPr marL="2737332" algn="l" defTabSz="912442" rtl="0" eaLnBrk="1" latinLnBrk="0" hangingPunct="1">
        <a:defRPr sz="1800" kern="1200">
          <a:solidFill>
            <a:schemeClr val="tx1"/>
          </a:solidFill>
          <a:latin typeface="+mn-lt"/>
          <a:ea typeface="+mn-ea"/>
          <a:cs typeface="+mn-cs"/>
        </a:defRPr>
      </a:lvl7pPr>
      <a:lvl8pPr marL="3193558" algn="l" defTabSz="912442" rtl="0" eaLnBrk="1" latinLnBrk="0" hangingPunct="1">
        <a:defRPr sz="1800" kern="1200">
          <a:solidFill>
            <a:schemeClr val="tx1"/>
          </a:solidFill>
          <a:latin typeface="+mn-lt"/>
          <a:ea typeface="+mn-ea"/>
          <a:cs typeface="+mn-cs"/>
        </a:defRPr>
      </a:lvl8pPr>
      <a:lvl9pPr marL="3649771" algn="l" defTabSz="91244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3"/>
            </p:custDataLst>
            <p:extLst>
              <p:ext uri="{D42A27DB-BD31-4B8C-83A1-F6EECF244321}">
                <p14:modId xmlns:p14="http://schemas.microsoft.com/office/powerpoint/2010/main" val="2037191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16" imgH="416" progId="TCLayout.ActiveDocument.1">
                  <p:embed/>
                </p:oleObj>
              </mc:Choice>
              <mc:Fallback>
                <p:oleObj name="think-cell Slide" r:id="rId14" imgW="416" imgH="416" progId="TCLayout.ActiveDocument.1">
                  <p:embed/>
                  <p:pic>
                    <p:nvPicPr>
                      <p:cNvPr id="8" name="Object 7" hidden="1"/>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088">
                <a:solidFill>
                  <a:schemeClr val="tx1">
                    <a:tint val="75000"/>
                  </a:schemeClr>
                </a:solidFill>
              </a:defRPr>
            </a:lvl1pPr>
          </a:lstStyle>
          <a:p>
            <a:fld id="{C3FA417D-CE9E-4EBF-9898-6882974D9181}" type="datetimeFigureOut">
              <a:rPr lang="en-US" smtClean="0"/>
              <a:t>12/7/23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8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088">
                <a:solidFill>
                  <a:schemeClr val="tx1">
                    <a:tint val="75000"/>
                  </a:schemeClr>
                </a:solidFill>
              </a:defRPr>
            </a:lvl1pPr>
          </a:lstStyle>
          <a:p>
            <a:fld id="{DB74DE30-9CED-4813-A60C-D35CDEC2AF0F}" type="slidenum">
              <a:rPr lang="en-US" smtClean="0"/>
              <a:t>‹#›</a:t>
            </a:fld>
            <a:endParaRPr lang="en-US"/>
          </a:p>
        </p:txBody>
      </p:sp>
    </p:spTree>
    <p:extLst>
      <p:ext uri="{BB962C8B-B14F-4D97-AF65-F5344CB8AC3E}">
        <p14:creationId xmlns:p14="http://schemas.microsoft.com/office/powerpoint/2010/main" val="272660477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829178" rtl="0" eaLnBrk="1" latinLnBrk="0" hangingPunct="1">
        <a:lnSpc>
          <a:spcPct val="90000"/>
        </a:lnSpc>
        <a:spcBef>
          <a:spcPct val="0"/>
        </a:spcBef>
        <a:buNone/>
        <a:defRPr sz="3990" kern="1200">
          <a:solidFill>
            <a:schemeClr val="tx1"/>
          </a:solidFill>
          <a:latin typeface="+mj-lt"/>
          <a:ea typeface="+mj-ea"/>
          <a:cs typeface="+mj-cs"/>
        </a:defRPr>
      </a:lvl1pPr>
    </p:titleStyle>
    <p:bodyStyle>
      <a:lvl1pPr marL="207294" indent="-207294" algn="l" defTabSz="829178" rtl="0" eaLnBrk="1" latinLnBrk="0" hangingPunct="1">
        <a:lnSpc>
          <a:spcPct val="90000"/>
        </a:lnSpc>
        <a:spcBef>
          <a:spcPts val="907"/>
        </a:spcBef>
        <a:buFont typeface="Arial" panose="020B0604020202020204" pitchFamily="34" charset="0"/>
        <a:buChar char="•"/>
        <a:defRPr sz="2539" kern="1200">
          <a:solidFill>
            <a:schemeClr val="tx1"/>
          </a:solidFill>
          <a:latin typeface="+mn-lt"/>
          <a:ea typeface="+mn-ea"/>
          <a:cs typeface="+mn-cs"/>
        </a:defRPr>
      </a:lvl1pPr>
      <a:lvl2pPr marL="621883" indent="-207294" algn="l" defTabSz="829178" rtl="0" eaLnBrk="1" latinLnBrk="0" hangingPunct="1">
        <a:lnSpc>
          <a:spcPct val="90000"/>
        </a:lnSpc>
        <a:spcBef>
          <a:spcPts val="453"/>
        </a:spcBef>
        <a:buFont typeface="Arial" panose="020B0604020202020204" pitchFamily="34" charset="0"/>
        <a:buChar char="•"/>
        <a:defRPr sz="2176" kern="1200">
          <a:solidFill>
            <a:schemeClr val="tx1"/>
          </a:solidFill>
          <a:latin typeface="+mn-lt"/>
          <a:ea typeface="+mn-ea"/>
          <a:cs typeface="+mn-cs"/>
        </a:defRPr>
      </a:lvl2pPr>
      <a:lvl3pPr marL="1036472" indent="-207294" algn="l" defTabSz="829178" rtl="0" eaLnBrk="1" latinLnBrk="0" hangingPunct="1">
        <a:lnSpc>
          <a:spcPct val="90000"/>
        </a:lnSpc>
        <a:spcBef>
          <a:spcPts val="453"/>
        </a:spcBef>
        <a:buFont typeface="Arial" panose="020B0604020202020204" pitchFamily="34" charset="0"/>
        <a:buChar char="•"/>
        <a:defRPr sz="1814" kern="1200">
          <a:solidFill>
            <a:schemeClr val="tx1"/>
          </a:solidFill>
          <a:latin typeface="+mn-lt"/>
          <a:ea typeface="+mn-ea"/>
          <a:cs typeface="+mn-cs"/>
        </a:defRPr>
      </a:lvl3pPr>
      <a:lvl4pPr marL="1451061"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4pPr>
      <a:lvl5pPr marL="1865650"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5pPr>
      <a:lvl6pPr marL="2280239"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6pPr>
      <a:lvl7pPr marL="2694828"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7pPr>
      <a:lvl8pPr marL="3109417"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8pPr>
      <a:lvl9pPr marL="3524006"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9pPr>
    </p:bodyStyle>
    <p:otherStyle>
      <a:defPPr>
        <a:defRPr lang="en-US"/>
      </a:defPPr>
      <a:lvl1pPr marL="0" algn="l" defTabSz="829178" rtl="0" eaLnBrk="1" latinLnBrk="0" hangingPunct="1">
        <a:defRPr sz="1632" kern="1200">
          <a:solidFill>
            <a:schemeClr val="tx1"/>
          </a:solidFill>
          <a:latin typeface="+mn-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notesSlide" Target="../notesSlides/notesSlide1.xml"/><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7.xml"/><Relationship Id="rId6" Type="http://schemas.openxmlformats.org/officeDocument/2006/relationships/image" Target="../media/image44.jpeg"/><Relationship Id="rId5" Type="http://schemas.openxmlformats.org/officeDocument/2006/relationships/image" Target="../media/image20.png"/><Relationship Id="rId4" Type="http://schemas.openxmlformats.org/officeDocument/2006/relationships/image" Target="../media/image48.emf"/></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0.jpeg"/><Relationship Id="rId7" Type="http://schemas.openxmlformats.org/officeDocument/2006/relationships/image" Target="../media/image44.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jpeg"/><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0.jpeg"/><Relationship Id="rId7" Type="http://schemas.openxmlformats.org/officeDocument/2006/relationships/image" Target="../media/image44.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54.jpe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Layout" Target="../slideLayouts/slideLayout25.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slide" Target="slide16.xml"/><Relationship Id="rId7" Type="http://schemas.openxmlformats.org/officeDocument/2006/relationships/image" Target="../media/image20.png"/><Relationship Id="rId2" Type="http://schemas.openxmlformats.org/officeDocument/2006/relationships/image" Target="../media/image56.png"/><Relationship Id="rId1" Type="http://schemas.openxmlformats.org/officeDocument/2006/relationships/slideLayout" Target="../slideLayouts/slideLayout27.xml"/><Relationship Id="rId6" Type="http://schemas.openxmlformats.org/officeDocument/2006/relationships/image" Target="../media/image59.emf"/><Relationship Id="rId5" Type="http://schemas.openxmlformats.org/officeDocument/2006/relationships/image" Target="../media/image58.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 Target="slide41.xml"/><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27.xml"/><Relationship Id="rId6" Type="http://schemas.openxmlformats.org/officeDocument/2006/relationships/image" Target="../media/image63.png"/><Relationship Id="rId11" Type="http://schemas.openxmlformats.org/officeDocument/2006/relationships/image" Target="../media/image44.jpeg"/><Relationship Id="rId5" Type="http://schemas.openxmlformats.org/officeDocument/2006/relationships/image" Target="../media/image62.png"/><Relationship Id="rId10" Type="http://schemas.openxmlformats.org/officeDocument/2006/relationships/image" Target="../media/image20.png"/><Relationship Id="rId4" Type="http://schemas.openxmlformats.org/officeDocument/2006/relationships/image" Target="../media/image61.png"/><Relationship Id="rId9"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png"/><Relationship Id="rId1" Type="http://schemas.openxmlformats.org/officeDocument/2006/relationships/slideLayout" Target="../slideLayouts/slideLayout27.xml"/><Relationship Id="rId5" Type="http://schemas.openxmlformats.org/officeDocument/2006/relationships/image" Target="../media/image44.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png"/><Relationship Id="rId1" Type="http://schemas.openxmlformats.org/officeDocument/2006/relationships/slideLayout" Target="../slideLayouts/slideLayout28.xml"/><Relationship Id="rId5" Type="http://schemas.openxmlformats.org/officeDocument/2006/relationships/image" Target="../media/image44.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ags" Target="../tags/tag18.xml"/><Relationship Id="rId5" Type="http://schemas.openxmlformats.org/officeDocument/2006/relationships/slide" Target="slide13.xml"/><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8" Type="http://schemas.openxmlformats.org/officeDocument/2006/relationships/slide" Target="slide13.xml"/><Relationship Id="rId3" Type="http://schemas.microsoft.com/office/2007/relationships/hdphoto" Target="../media/hdphoto1.wdp"/><Relationship Id="rId7"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20.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48.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6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73.xml"/><Relationship Id="rId6" Type="http://schemas.openxmlformats.org/officeDocument/2006/relationships/image" Target="../media/image78.png"/><Relationship Id="rId5" Type="http://schemas.openxmlformats.org/officeDocument/2006/relationships/image" Target="../media/image81.png"/><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86.emf"/><Relationship Id="rId3" Type="http://schemas.openxmlformats.org/officeDocument/2006/relationships/notesSlide" Target="../notesSlides/notesSlide14.xml"/><Relationship Id="rId7" Type="http://schemas.openxmlformats.org/officeDocument/2006/relationships/image" Target="../media/image83.emf"/><Relationship Id="rId12" Type="http://schemas.openxmlformats.org/officeDocument/2006/relationships/oleObject" Target="../embeddings/oleObject9.bin"/><Relationship Id="rId2" Type="http://schemas.openxmlformats.org/officeDocument/2006/relationships/slideLayout" Target="../slideLayouts/slideLayout60.xml"/><Relationship Id="rId1" Type="http://schemas.openxmlformats.org/officeDocument/2006/relationships/tags" Target="../tags/tag19.xml"/><Relationship Id="rId6" Type="http://schemas.openxmlformats.org/officeDocument/2006/relationships/oleObject" Target="../embeddings/oleObject6.bin"/><Relationship Id="rId11" Type="http://schemas.openxmlformats.org/officeDocument/2006/relationships/image" Target="../media/image85.emf"/><Relationship Id="rId5" Type="http://schemas.openxmlformats.org/officeDocument/2006/relationships/image" Target="../media/image82.emf"/><Relationship Id="rId15" Type="http://schemas.microsoft.com/office/2007/relationships/hdphoto" Target="../media/hdphoto2.wdp"/><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4.emf"/><Relationship Id="rId1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67.xml"/><Relationship Id="rId6" Type="http://schemas.microsoft.com/office/2007/relationships/hdphoto" Target="../media/hdphoto2.wdp"/><Relationship Id="rId5" Type="http://schemas.openxmlformats.org/officeDocument/2006/relationships/image" Target="../media/image78.png"/><Relationship Id="rId4" Type="http://schemas.openxmlformats.org/officeDocument/2006/relationships/image" Target="../media/image8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fif"/><Relationship Id="rId1" Type="http://schemas.openxmlformats.org/officeDocument/2006/relationships/slideLayout" Target="../slideLayouts/slideLayout13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20.png"/><Relationship Id="rId2" Type="http://schemas.openxmlformats.org/officeDocument/2006/relationships/slideLayout" Target="../slideLayouts/slideLayout105.xml"/><Relationship Id="rId1" Type="http://schemas.openxmlformats.org/officeDocument/2006/relationships/tags" Target="../tags/tag20.xml"/><Relationship Id="rId6" Type="http://schemas.openxmlformats.org/officeDocument/2006/relationships/image" Target="../media/image95.jpg"/><Relationship Id="rId5" Type="http://schemas.openxmlformats.org/officeDocument/2006/relationships/image" Target="../media/image94.png"/><Relationship Id="rId4" Type="http://schemas.openxmlformats.org/officeDocument/2006/relationships/image" Target="../media/image8.emf"/></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Layout" Target="../slideLayouts/slideLayout20.xml"/><Relationship Id="rId1" Type="http://schemas.openxmlformats.org/officeDocument/2006/relationships/tags" Target="../tags/tag2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8.png"/><Relationship Id="rId7" Type="http://schemas.openxmlformats.org/officeDocument/2006/relationships/image" Target="../media/image101.wm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oleObject" Target="../embeddings/oleObject11.bin"/><Relationship Id="rId5" Type="http://schemas.openxmlformats.org/officeDocument/2006/relationships/image" Target="../media/image100.wmf"/><Relationship Id="rId4" Type="http://schemas.openxmlformats.org/officeDocument/2006/relationships/image" Target="../media/image99.png"/></Relationships>
</file>

<file path=ppt/slides/_rels/slide4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openxmlformats.org/officeDocument/2006/relationships/image" Target="../media/image103.emf"/><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png"/><Relationship Id="rId1" Type="http://schemas.openxmlformats.org/officeDocument/2006/relationships/slideLayout" Target="../slideLayouts/slideLayout27.xml"/><Relationship Id="rId5" Type="http://schemas.openxmlformats.org/officeDocument/2006/relationships/image" Target="../media/image44.jpe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tags" Target="../tags/tag22.xml"/><Relationship Id="rId4" Type="http://schemas.openxmlformats.org/officeDocument/2006/relationships/slide" Target="slide13.xml"/></Relationships>
</file>

<file path=ppt/slides/_rels/slide4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0.xml"/><Relationship Id="rId4" Type="http://schemas.openxmlformats.org/officeDocument/2006/relationships/slide" Target="slide13.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25.xml"/><Relationship Id="rId1" Type="http://schemas.openxmlformats.org/officeDocument/2006/relationships/tags" Target="../tags/tag23.xml"/><Relationship Id="rId4" Type="http://schemas.openxmlformats.org/officeDocument/2006/relationships/slide" Target="slide54.xml"/></Relationships>
</file>

<file path=ppt/slides/_rels/slide4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 Target="slide3.xml"/><Relationship Id="rId1" Type="http://schemas.openxmlformats.org/officeDocument/2006/relationships/slideLayout" Target="../slideLayouts/slideLayout123.xml"/><Relationship Id="rId6" Type="http://schemas.openxmlformats.org/officeDocument/2006/relationships/image" Target="../media/image111.svg"/><Relationship Id="rId5" Type="http://schemas.openxmlformats.org/officeDocument/2006/relationships/image" Target="../media/image110.png"/><Relationship Id="rId4" Type="http://schemas.openxmlformats.org/officeDocument/2006/relationships/image" Target="../media/image109.svg"/></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3.xml"/></Relationships>
</file>

<file path=ppt/slides/_rels/slide4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slide" Target="slide3.xml"/><Relationship Id="rId1" Type="http://schemas.openxmlformats.org/officeDocument/2006/relationships/slideLayout" Target="../slideLayouts/slideLayout123.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slide" Target="slide3.xml"/><Relationship Id="rId1" Type="http://schemas.openxmlformats.org/officeDocument/2006/relationships/slideLayout" Target="../slideLayouts/slideLayout123.xml"/></Relationships>
</file>

<file path=ppt/slides/_rels/slide5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slide" Target="slide3.xml"/><Relationship Id="rId1" Type="http://schemas.openxmlformats.org/officeDocument/2006/relationships/slideLayout" Target="../slideLayouts/slideLayout123.xml"/></Relationships>
</file>

<file path=ppt/slides/_rels/slide5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3.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1.xml"/><Relationship Id="rId1" Type="http://schemas.openxmlformats.org/officeDocument/2006/relationships/slideLayout" Target="../slideLayouts/slideLayout54.xml"/><Relationship Id="rId6" Type="http://schemas.microsoft.com/office/2007/relationships/hdphoto" Target="../media/hdphoto2.wdp"/><Relationship Id="rId5" Type="http://schemas.openxmlformats.org/officeDocument/2006/relationships/image" Target="../media/image78.png"/><Relationship Id="rId4" Type="http://schemas.openxmlformats.org/officeDocument/2006/relationships/image" Target="../media/image115.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2.xml"/><Relationship Id="rId1" Type="http://schemas.openxmlformats.org/officeDocument/2006/relationships/slideLayout" Target="../slideLayouts/slideLayout60.xml"/><Relationship Id="rId6" Type="http://schemas.microsoft.com/office/2007/relationships/hdphoto" Target="../media/hdphoto2.wdp"/><Relationship Id="rId5" Type="http://schemas.openxmlformats.org/officeDocument/2006/relationships/image" Target="../media/image78.png"/><Relationship Id="rId4" Type="http://schemas.openxmlformats.org/officeDocument/2006/relationships/image" Target="../media/image116.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66.xml"/><Relationship Id="rId4" Type="http://schemas.microsoft.com/office/2007/relationships/hdphoto" Target="../media/hdphoto2.wdp"/></Relationships>
</file>

<file path=ppt/slides/_rels/slide56.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image" Target="../media/image117.jpg"/><Relationship Id="rId1" Type="http://schemas.openxmlformats.org/officeDocument/2006/relationships/slideLayout" Target="../slideLayouts/slideLayout62.xml"/><Relationship Id="rId5" Type="http://schemas.microsoft.com/office/2007/relationships/hdphoto" Target="../media/hdphoto2.wdp"/><Relationship Id="rId4" Type="http://schemas.openxmlformats.org/officeDocument/2006/relationships/image" Target="../media/image78.png"/></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19.png"/><Relationship Id="rId1" Type="http://schemas.openxmlformats.org/officeDocument/2006/relationships/slideLayout" Target="../slideLayouts/slideLayout67.xml"/><Relationship Id="rId4" Type="http://schemas.microsoft.com/office/2007/relationships/hdphoto" Target="../media/hdphoto2.wdp"/></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20.png"/><Relationship Id="rId1" Type="http://schemas.openxmlformats.org/officeDocument/2006/relationships/slideLayout" Target="../slideLayouts/slideLayout67.xml"/><Relationship Id="rId4" Type="http://schemas.microsoft.com/office/2007/relationships/hdphoto" Target="../media/hdphoto2.wdp"/></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21.png"/><Relationship Id="rId1" Type="http://schemas.openxmlformats.org/officeDocument/2006/relationships/slideLayout" Target="../slideLayouts/slideLayout6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24.xml"/><Relationship Id="rId7" Type="http://schemas.openxmlformats.org/officeDocument/2006/relationships/image" Target="../media/image14.jpeg"/><Relationship Id="rId12" Type="http://schemas.openxmlformats.org/officeDocument/2006/relationships/image" Target="../media/image126.png"/><Relationship Id="rId2" Type="http://schemas.openxmlformats.org/officeDocument/2006/relationships/slideLayout" Target="../slideLayouts/slideLayout61.xml"/><Relationship Id="rId1" Type="http://schemas.openxmlformats.org/officeDocument/2006/relationships/tags" Target="../tags/tag24.xml"/><Relationship Id="rId6" Type="http://schemas.openxmlformats.org/officeDocument/2006/relationships/image" Target="../media/image123.jpg"/><Relationship Id="rId11" Type="http://schemas.openxmlformats.org/officeDocument/2006/relationships/image" Target="../media/image125.jpeg"/><Relationship Id="rId5" Type="http://schemas.openxmlformats.org/officeDocument/2006/relationships/image" Target="../media/image12.jpeg"/><Relationship Id="rId10" Type="http://schemas.openxmlformats.org/officeDocument/2006/relationships/image" Target="../media/image124.jpg"/><Relationship Id="rId4" Type="http://schemas.openxmlformats.org/officeDocument/2006/relationships/image" Target="../media/image122.jpeg"/><Relationship Id="rId9" Type="http://schemas.openxmlformats.org/officeDocument/2006/relationships/image" Target="../media/image16.jpeg"/></Relationships>
</file>

<file path=ppt/slides/_rels/slide61.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62.xml"/></Relationships>
</file>

<file path=ppt/slides/_rels/slide6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chart" Target="../charts/chart2.xml"/><Relationship Id="rId1" Type="http://schemas.openxmlformats.org/officeDocument/2006/relationships/slideLayout" Target="../slideLayouts/slideLayout62.xml"/></Relationships>
</file>

<file path=ppt/slides/_rels/slide6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chart" Target="../charts/chart3.xml"/><Relationship Id="rId1" Type="http://schemas.openxmlformats.org/officeDocument/2006/relationships/slideLayout" Target="../slideLayouts/slideLayout62.xml"/></Relationships>
</file>

<file path=ppt/slides/_rels/slide64.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62.xml"/></Relationships>
</file>

<file path=ppt/slides/_rels/slide6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30.jpeg"/><Relationship Id="rId3" Type="http://schemas.openxmlformats.org/officeDocument/2006/relationships/notesSlide" Target="../notesSlides/notesSlide25.xml"/><Relationship Id="rId7" Type="http://schemas.openxmlformats.org/officeDocument/2006/relationships/image" Target="../media/image14.jpeg"/><Relationship Id="rId12" Type="http://schemas.openxmlformats.org/officeDocument/2006/relationships/image" Target="../media/image129.jpg"/><Relationship Id="rId2" Type="http://schemas.openxmlformats.org/officeDocument/2006/relationships/slideLayout" Target="../slideLayouts/slideLayout61.xml"/><Relationship Id="rId1" Type="http://schemas.openxmlformats.org/officeDocument/2006/relationships/tags" Target="../tags/tag25.xml"/><Relationship Id="rId6" Type="http://schemas.openxmlformats.org/officeDocument/2006/relationships/image" Target="../media/image123.jpg"/><Relationship Id="rId11" Type="http://schemas.openxmlformats.org/officeDocument/2006/relationships/image" Target="../media/image128.jpg"/><Relationship Id="rId5" Type="http://schemas.openxmlformats.org/officeDocument/2006/relationships/image" Target="../media/image12.jpeg"/><Relationship Id="rId10" Type="http://schemas.openxmlformats.org/officeDocument/2006/relationships/image" Target="../media/image124.jpg"/><Relationship Id="rId4" Type="http://schemas.openxmlformats.org/officeDocument/2006/relationships/image" Target="../media/image122.jpeg"/><Relationship Id="rId9" Type="http://schemas.openxmlformats.org/officeDocument/2006/relationships/image" Target="../media/image16.jpeg"/><Relationship Id="rId14" Type="http://schemas.openxmlformats.org/officeDocument/2006/relationships/image" Target="../media/image21.png"/></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1.png"/><Relationship Id="rId1" Type="http://schemas.openxmlformats.org/officeDocument/2006/relationships/slideLayout" Target="../slideLayouts/slideLayout66.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95.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4.xml"/></Relationships>
</file>

<file path=ppt/slides/_rels/slide6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notesSlide" Target="../notesSlides/notesSlide6.xml"/><Relationship Id="rId16"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7.xml"/><Relationship Id="rId6" Type="http://schemas.openxmlformats.org/officeDocument/2006/relationships/image" Target="../media/image44.jpeg"/><Relationship Id="rId5" Type="http://schemas.openxmlformats.org/officeDocument/2006/relationships/image" Target="../media/image20.png"/><Relationship Id="rId4" Type="http://schemas.openxmlformats.org/officeDocument/2006/relationships/image" Target="../media/image43.emf"/></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ividerColorBox"/>
          <p:cNvSpPr>
            <a:spLocks noChangeArrowheads="1"/>
          </p:cNvSpPr>
          <p:nvPr/>
        </p:nvSpPr>
        <p:spPr bwMode="auto">
          <a:xfrm>
            <a:off x="1524001" y="1128716"/>
            <a:ext cx="1497013" cy="2286000"/>
          </a:xfrm>
          <a:prstGeom prst="rect">
            <a:avLst/>
          </a:prstGeom>
          <a:solidFill>
            <a:srgbClr val="FCAF17"/>
          </a:solidFill>
          <a:ln w="12700" algn="ctr">
            <a:noFill/>
            <a:miter lim="800000"/>
            <a:headEnd/>
            <a:tailEnd/>
          </a:ln>
        </p:spPr>
        <p:txBody>
          <a:bodyPr wrap="none" lIns="91243" tIns="45618" rIns="91243" bIns="45618" anchor="ctr"/>
          <a:lstStyle/>
          <a:p>
            <a:pPr defTabSz="914417" fontAlgn="base">
              <a:spcBef>
                <a:spcPct val="0"/>
              </a:spcBef>
              <a:spcAft>
                <a:spcPct val="0"/>
              </a:spcAft>
            </a:pPr>
            <a:endParaRPr lang="en-US" sz="2400">
              <a:solidFill>
                <a:prstClr val="black"/>
              </a:solidFill>
              <a:latin typeface="Arial" charset="0"/>
            </a:endParaRPr>
          </a:p>
        </p:txBody>
      </p:sp>
      <p:sp>
        <p:nvSpPr>
          <p:cNvPr id="3076" name="Rectangle 34"/>
          <p:cNvSpPr>
            <a:spLocks noGrp="1" noChangeArrowheads="1"/>
          </p:cNvSpPr>
          <p:nvPr>
            <p:ph type="subTitle" idx="1"/>
          </p:nvPr>
        </p:nvSpPr>
        <p:spPr>
          <a:xfrm>
            <a:off x="1984977" y="2078632"/>
            <a:ext cx="8683022" cy="1405326"/>
          </a:xfrm>
        </p:spPr>
        <p:txBody>
          <a:bodyPr>
            <a:normAutofit lnSpcReduction="10000"/>
          </a:bodyPr>
          <a:lstStyle/>
          <a:p>
            <a:pPr algn="ctr"/>
            <a:r>
              <a:rPr lang="en-ZA" sz="4400">
                <a:solidFill>
                  <a:schemeClr val="accent2"/>
                </a:solidFill>
              </a:rPr>
              <a:t>Benefits of Early Treatment Intensification</a:t>
            </a:r>
          </a:p>
        </p:txBody>
      </p:sp>
      <p:pic>
        <p:nvPicPr>
          <p:cNvPr id="3077" name="DividerPicture" descr="NVS_P_00048_PP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4828" y="1126802"/>
            <a:ext cx="7623175" cy="2286000"/>
          </a:xfrm>
          <a:prstGeom prst="rect">
            <a:avLst/>
          </a:prstGeom>
          <a:noFill/>
          <a:ln w="12700">
            <a:noFill/>
            <a:miter lim="800000"/>
            <a:headEnd/>
            <a:tailEnd/>
          </a:ln>
        </p:spPr>
      </p:pic>
      <p:pic>
        <p:nvPicPr>
          <p:cNvPr id="9" name="Picture 8"/>
          <p:cNvPicPr>
            <a:picLocks/>
          </p:cNvPicPr>
          <p:nvPr/>
        </p:nvPicPr>
        <p:blipFill>
          <a:blip r:embed="rId5" cstate="email">
            <a:extLst>
              <a:ext uri="{28A0092B-C50C-407E-A947-70E740481C1C}">
                <a14:useLocalDpi xmlns:a14="http://schemas.microsoft.com/office/drawing/2010/main"/>
              </a:ext>
            </a:extLst>
          </a:blip>
          <a:stretch>
            <a:fillRect/>
          </a:stretch>
        </p:blipFill>
        <p:spPr>
          <a:xfrm>
            <a:off x="3044828" y="1126802"/>
            <a:ext cx="7623175" cy="2286000"/>
          </a:xfrm>
          <a:prstGeom prst="rect">
            <a:avLst/>
          </a:prstGeom>
        </p:spPr>
      </p:pic>
      <p:pic>
        <p:nvPicPr>
          <p:cNvPr id="2" name="Picture 1"/>
          <p:cNvPicPr>
            <a:picLocks/>
          </p:cNvPicPr>
          <p:nvPr/>
        </p:nvPicPr>
        <p:blipFill>
          <a:blip r:embed="rId6">
            <a:extLst>
              <a:ext uri="{28A0092B-C50C-407E-A947-70E740481C1C}">
                <a14:useLocalDpi xmlns:a14="http://schemas.microsoft.com/office/drawing/2010/main"/>
              </a:ext>
            </a:extLst>
          </a:blip>
          <a:stretch>
            <a:fillRect/>
          </a:stretch>
        </p:blipFill>
        <p:spPr>
          <a:xfrm>
            <a:off x="3044828" y="1126802"/>
            <a:ext cx="7623175" cy="2286000"/>
          </a:xfrm>
          <a:prstGeom prst="rect">
            <a:avLst/>
          </a:prstGeom>
        </p:spPr>
      </p:pic>
      <p:pic>
        <p:nvPicPr>
          <p:cNvPr id="4" name="Picture 3"/>
          <p:cNvPicPr>
            <a:picLocks/>
          </p:cNvPicPr>
          <p:nvPr/>
        </p:nvPicPr>
        <p:blipFill>
          <a:blip r:embed="rId7">
            <a:extLst>
              <a:ext uri="{28A0092B-C50C-407E-A947-70E740481C1C}">
                <a14:useLocalDpi xmlns:a14="http://schemas.microsoft.com/office/drawing/2010/main"/>
              </a:ext>
            </a:extLst>
          </a:blip>
          <a:stretch>
            <a:fillRect/>
          </a:stretch>
        </p:blipFill>
        <p:spPr>
          <a:xfrm>
            <a:off x="3044828" y="1126802"/>
            <a:ext cx="7623175" cy="2286000"/>
          </a:xfrm>
          <a:prstGeom prst="rect">
            <a:avLst/>
          </a:prstGeom>
        </p:spPr>
      </p:pic>
      <p:pic>
        <p:nvPicPr>
          <p:cNvPr id="5" name="Picture 4"/>
          <p:cNvPicPr>
            <a:picLocks/>
          </p:cNvPicPr>
          <p:nvPr/>
        </p:nvPicPr>
        <p:blipFill>
          <a:blip r:embed="rId7">
            <a:extLst>
              <a:ext uri="{28A0092B-C50C-407E-A947-70E740481C1C}">
                <a14:useLocalDpi xmlns:a14="http://schemas.microsoft.com/office/drawing/2010/main"/>
              </a:ext>
            </a:extLst>
          </a:blip>
          <a:stretch>
            <a:fillRect/>
          </a:stretch>
        </p:blipFill>
        <p:spPr>
          <a:xfrm>
            <a:off x="3044828" y="1126802"/>
            <a:ext cx="7623175" cy="2286000"/>
          </a:xfrm>
          <a:prstGeom prst="rect">
            <a:avLst/>
          </a:prstGeom>
        </p:spPr>
      </p:pic>
      <p:pic>
        <p:nvPicPr>
          <p:cNvPr id="6" name="Picture 5"/>
          <p:cNvPicPr>
            <a:picLocks/>
          </p:cNvPicPr>
          <p:nvPr/>
        </p:nvPicPr>
        <p:blipFill>
          <a:blip r:embed="rId7">
            <a:extLst>
              <a:ext uri="{28A0092B-C50C-407E-A947-70E740481C1C}">
                <a14:useLocalDpi xmlns:a14="http://schemas.microsoft.com/office/drawing/2010/main"/>
              </a:ext>
            </a:extLst>
          </a:blip>
          <a:stretch>
            <a:fillRect/>
          </a:stretch>
        </p:blipFill>
        <p:spPr>
          <a:xfrm>
            <a:off x="3044828" y="1126802"/>
            <a:ext cx="7623175" cy="2286000"/>
          </a:xfrm>
          <a:prstGeom prst="rect">
            <a:avLst/>
          </a:prstGeom>
        </p:spPr>
      </p:pic>
      <p:pic>
        <p:nvPicPr>
          <p:cNvPr id="7" name="Picture 6"/>
          <p:cNvPicPr>
            <a:picLocks/>
          </p:cNvPicPr>
          <p:nvPr/>
        </p:nvPicPr>
        <p:blipFill>
          <a:blip r:embed="rId8">
            <a:extLst>
              <a:ext uri="{28A0092B-C50C-407E-A947-70E740481C1C}">
                <a14:useLocalDpi xmlns:a14="http://schemas.microsoft.com/office/drawing/2010/main"/>
              </a:ext>
            </a:extLst>
          </a:blip>
          <a:stretch>
            <a:fillRect/>
          </a:stretch>
        </p:blipFill>
        <p:spPr>
          <a:xfrm>
            <a:off x="3652483" y="1126802"/>
            <a:ext cx="7623175" cy="228600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524001" y="1126802"/>
            <a:ext cx="2200275" cy="2286000"/>
          </a:xfrm>
          <a:prstGeom prst="rect">
            <a:avLst/>
          </a:prstGeom>
        </p:spPr>
      </p:pic>
      <p:sp>
        <p:nvSpPr>
          <p:cNvPr id="12" name="Rectangle 11"/>
          <p:cNvSpPr/>
          <p:nvPr/>
        </p:nvSpPr>
        <p:spPr bwMode="auto">
          <a:xfrm>
            <a:off x="1600828" y="5566770"/>
            <a:ext cx="4725660" cy="1077218"/>
          </a:xfrm>
          <a:prstGeom prst="rect">
            <a:avLst/>
          </a:prstGeom>
          <a:solidFill>
            <a:schemeClr val="tx1"/>
          </a:solidFill>
          <a:ln w="0" cap="flat" cmpd="sng" algn="ctr">
            <a:noFill/>
            <a:prstDash val="solid"/>
            <a:round/>
            <a:headEnd type="none" w="med" len="med"/>
            <a:tailEnd type="none" w="med" len="med"/>
          </a:ln>
          <a:effectLst/>
        </p:spPr>
        <p:txBody>
          <a:bodyPr vert="horz" wrap="none" lIns="89850" tIns="46720" rIns="89850" bIns="46720" numCol="1" rtlCol="0" anchor="t" anchorCtr="0" compatLnSpc="1">
            <a:prstTxWarp prst="textNoShape">
              <a:avLst/>
            </a:prstTxWarp>
          </a:bodyPr>
          <a:lstStyle/>
          <a:p>
            <a:pPr defTabSz="914417" eaLnBrk="0" fontAlgn="base" hangingPunct="0">
              <a:spcBef>
                <a:spcPct val="0"/>
              </a:spcBef>
              <a:spcAft>
                <a:spcPct val="0"/>
              </a:spcAft>
            </a:pPr>
            <a:r>
              <a:rPr lang="en-GB" sz="1600" b="1" dirty="0">
                <a:solidFill>
                  <a:srgbClr val="E9E5DC"/>
                </a:solidFill>
                <a:latin typeface="Arial" charset="0"/>
                <a:cs typeface="Arial" charset="0"/>
              </a:rPr>
              <a:t>NWADIOBI MICHAEL</a:t>
            </a:r>
            <a:r>
              <a:rPr lang="en-US" sz="1600" b="1" dirty="0">
                <a:solidFill>
                  <a:srgbClr val="E9E5DC"/>
                </a:solidFill>
                <a:latin typeface="Arial" charset="0"/>
                <a:cs typeface="Arial" charset="0"/>
              </a:rPr>
              <a:t> </a:t>
            </a:r>
          </a:p>
        </p:txBody>
      </p:sp>
      <p:pic>
        <p:nvPicPr>
          <p:cNvPr id="13" name="Picture 12"/>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579688" y="1197958"/>
            <a:ext cx="2846637" cy="1286862"/>
          </a:xfrm>
          <a:prstGeom prst="rect">
            <a:avLst/>
          </a:prstGeom>
        </p:spPr>
      </p:pic>
      <p:sp>
        <p:nvSpPr>
          <p:cNvPr id="15" name="object 3"/>
          <p:cNvSpPr/>
          <p:nvPr/>
        </p:nvSpPr>
        <p:spPr>
          <a:xfrm>
            <a:off x="8839255" y="480900"/>
            <a:ext cx="2436403" cy="392477"/>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Trebuchet MS" panose="020B0603020202020204"/>
            </a:endParaRPr>
          </a:p>
        </p:txBody>
      </p:sp>
      <p:pic>
        <p:nvPicPr>
          <p:cNvPr id="20" name="Picture 19"/>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0316411" y="6243996"/>
            <a:ext cx="1918494" cy="614004"/>
          </a:xfrm>
          <a:prstGeom prst="rect">
            <a:avLst/>
          </a:prstGeom>
        </p:spPr>
      </p:pic>
      <p:sp>
        <p:nvSpPr>
          <p:cNvPr id="8" name="TextBox 7">
            <a:extLst>
              <a:ext uri="{FF2B5EF4-FFF2-40B4-BE49-F238E27FC236}">
                <a16:creationId xmlns:a16="http://schemas.microsoft.com/office/drawing/2014/main" id="{5E6FA84F-CFE6-DAB0-FDF7-2CB27C0BF943}"/>
              </a:ext>
            </a:extLst>
          </p:cNvPr>
          <p:cNvSpPr txBox="1"/>
          <p:nvPr/>
        </p:nvSpPr>
        <p:spPr>
          <a:xfrm>
            <a:off x="1524001" y="3700678"/>
            <a:ext cx="9507390" cy="1938992"/>
          </a:xfrm>
          <a:prstGeom prst="rect">
            <a:avLst/>
          </a:prstGeom>
          <a:noFill/>
        </p:spPr>
        <p:txBody>
          <a:bodyPr wrap="square" rtlCol="0">
            <a:spAutoFit/>
          </a:bodyPr>
          <a:lstStyle/>
          <a:p>
            <a:r>
              <a:rPr lang="en-GB" sz="4000" b="1" dirty="0">
                <a:solidFill>
                  <a:schemeClr val="accent1"/>
                </a:solidFill>
                <a:latin typeface="Arial Black"/>
                <a:cs typeface="Arial Black" panose="020B0604020202020204" pitchFamily="34" charset="0"/>
              </a:rPr>
              <a:t>Overcome</a:t>
            </a:r>
            <a:r>
              <a:rPr lang="en-GB" sz="4000" b="1" dirty="0">
                <a:latin typeface="Arial Black"/>
                <a:cs typeface="Arial Black" panose="020B0604020202020204" pitchFamily="34" charset="0"/>
              </a:rPr>
              <a:t> Clinical Inertia-Bend the curve in type-2 diabetes (T2DM)</a:t>
            </a:r>
          </a:p>
        </p:txBody>
      </p:sp>
      <p:pic>
        <p:nvPicPr>
          <p:cNvPr id="11" name="Picture 10">
            <a:extLst>
              <a:ext uri="{FF2B5EF4-FFF2-40B4-BE49-F238E27FC236}">
                <a16:creationId xmlns:a16="http://schemas.microsoft.com/office/drawing/2014/main" id="{5579DAE2-FF97-7E4C-AFA0-DCBA894CEDF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515645" y="134818"/>
            <a:ext cx="1844261" cy="890006"/>
          </a:xfrm>
          <a:prstGeom prst="rect">
            <a:avLst/>
          </a:prstGeom>
        </p:spPr>
      </p:pic>
      <p:sp>
        <p:nvSpPr>
          <p:cNvPr id="3" name="TextBox 2">
            <a:extLst>
              <a:ext uri="{FF2B5EF4-FFF2-40B4-BE49-F238E27FC236}">
                <a16:creationId xmlns:a16="http://schemas.microsoft.com/office/drawing/2014/main" id="{6348A5B7-FB60-5A3E-D4DB-718DD9E67BEB}"/>
              </a:ext>
            </a:extLst>
          </p:cNvPr>
          <p:cNvSpPr txBox="1"/>
          <p:nvPr/>
        </p:nvSpPr>
        <p:spPr>
          <a:xfrm rot="16200000">
            <a:off x="9560825" y="4134972"/>
            <a:ext cx="3863083" cy="246221"/>
          </a:xfrm>
          <a:prstGeom prst="rect">
            <a:avLst/>
          </a:prstGeom>
          <a:noFill/>
        </p:spPr>
        <p:txBody>
          <a:bodyPr wrap="square" rtlCol="0">
            <a:spAutoFit/>
          </a:bodyPr>
          <a:lstStyle/>
          <a:p>
            <a:r>
              <a:rPr lang="en-US" sz="1000" dirty="0"/>
              <a:t>AWA/Reassurance Slides/2023/July</a:t>
            </a:r>
          </a:p>
        </p:txBody>
      </p:sp>
    </p:spTree>
    <p:custDataLst>
      <p:tags r:id="rId1"/>
    </p:custDataLst>
    <p:extLst>
      <p:ext uri="{BB962C8B-B14F-4D97-AF65-F5344CB8AC3E}">
        <p14:creationId xmlns:p14="http://schemas.microsoft.com/office/powerpoint/2010/main" val="2662710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708151" y="170931"/>
            <a:ext cx="6836326" cy="1710767"/>
          </a:xfrm>
        </p:spPr>
        <p:txBody>
          <a:bodyPr>
            <a:normAutofit fontScale="90000"/>
          </a:bodyPr>
          <a:lstStyle/>
          <a:p>
            <a:pPr eaLnBrk="1" hangingPunct="1"/>
            <a:r>
              <a:rPr lang="en-GB" altLang="en-US" b="1">
                <a:solidFill>
                  <a:schemeClr val="tx1"/>
                </a:solidFill>
              </a:rPr>
              <a:t>Legacy effect: early glycaemic control is key to long-term reduction in complications</a:t>
            </a:r>
            <a:endParaRPr lang="en-GB" altLang="en-US" b="1" baseline="30000">
              <a:solidFill>
                <a:schemeClr val="tx1"/>
              </a:solidFill>
            </a:endParaRPr>
          </a:p>
        </p:txBody>
      </p:sp>
      <p:sp>
        <p:nvSpPr>
          <p:cNvPr id="89091" name="AutoShape 4"/>
          <p:cNvSpPr>
            <a:spLocks noChangeArrowheads="1"/>
          </p:cNvSpPr>
          <p:nvPr/>
        </p:nvSpPr>
        <p:spPr bwMode="auto">
          <a:xfrm>
            <a:off x="2078040" y="3784602"/>
            <a:ext cx="8032750" cy="2309813"/>
          </a:xfrm>
          <a:prstGeom prst="roundRect">
            <a:avLst>
              <a:gd name="adj" fmla="val 16667"/>
            </a:avLst>
          </a:prstGeom>
          <a:solidFill>
            <a:srgbClr val="FF99CC"/>
          </a:solidFill>
          <a:ln w="12700">
            <a:solidFill>
              <a:schemeClr val="bg2"/>
            </a:solidFill>
            <a:round/>
            <a:headEnd/>
            <a:tailEnd/>
          </a:ln>
        </p:spPr>
        <p:txBody>
          <a:bodyPr lIns="89809" tIns="46698" rIns="89809" bIns="46698" anchor="ct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defTabSz="914417" fontAlgn="base">
              <a:spcBef>
                <a:spcPct val="0"/>
              </a:spcBef>
              <a:defRPr/>
            </a:pPr>
            <a:r>
              <a:rPr lang="en-GB" altLang="en-US">
                <a:solidFill>
                  <a:srgbClr val="FFFFFF"/>
                </a:solidFill>
                <a:latin typeface="Arial" charset="0"/>
                <a:ea typeface="Arial Unicode MS" pitchFamily="34" charset="-128"/>
                <a:cs typeface="Arial Unicode MS" pitchFamily="34" charset="-128"/>
              </a:rPr>
              <a:t>Bad legacy effect</a:t>
            </a:r>
          </a:p>
          <a:p>
            <a:pPr algn="ctr" defTabSz="914417" fontAlgn="base">
              <a:spcBef>
                <a:spcPct val="0"/>
              </a:spcBef>
              <a:defRPr/>
            </a:pPr>
            <a:r>
              <a:rPr lang="en-GB" altLang="en-US">
                <a:solidFill>
                  <a:srgbClr val="00236A"/>
                </a:solidFill>
                <a:latin typeface="Arial" charset="0"/>
                <a:ea typeface="Arial Unicode MS" pitchFamily="34" charset="-128"/>
                <a:cs typeface="Arial Unicode MS" pitchFamily="34" charset="-128"/>
              </a:rPr>
              <a:t>Achieving glycaemic control late in the disease, after a prolonged period of poor control, does not improve long-term risk of macrovascular complications</a:t>
            </a:r>
            <a:r>
              <a:rPr lang="en-GB" altLang="en-US" baseline="30000">
                <a:solidFill>
                  <a:srgbClr val="00236A"/>
                </a:solidFill>
                <a:latin typeface="Arial" charset="0"/>
                <a:ea typeface="Arial Unicode MS" pitchFamily="34" charset="-128"/>
                <a:cs typeface="Arial Unicode MS" pitchFamily="34" charset="-128"/>
              </a:rPr>
              <a:t>2</a:t>
            </a:r>
          </a:p>
          <a:p>
            <a:pPr algn="ctr" defTabSz="914417" fontAlgn="base">
              <a:spcBef>
                <a:spcPct val="0"/>
              </a:spcBef>
              <a:defRPr/>
            </a:pPr>
            <a:r>
              <a:rPr lang="en-GB" altLang="en-US">
                <a:solidFill>
                  <a:srgbClr val="00236A"/>
                </a:solidFill>
                <a:latin typeface="Arial" charset="0"/>
                <a:ea typeface="Arial Unicode MS" pitchFamily="34" charset="-128"/>
                <a:cs typeface="Arial Unicode MS" pitchFamily="34" charset="-128"/>
              </a:rPr>
              <a:t>Long-standing, preceding hyperglycaemia accounted for </a:t>
            </a:r>
            <a:br>
              <a:rPr lang="en-GB" altLang="en-US">
                <a:solidFill>
                  <a:srgbClr val="00236A"/>
                </a:solidFill>
                <a:latin typeface="Arial" charset="0"/>
                <a:ea typeface="Arial Unicode MS" pitchFamily="34" charset="-128"/>
                <a:cs typeface="Arial Unicode MS" pitchFamily="34" charset="-128"/>
              </a:rPr>
            </a:br>
            <a:r>
              <a:rPr lang="en-GB" altLang="en-US">
                <a:solidFill>
                  <a:srgbClr val="00236A"/>
                </a:solidFill>
                <a:latin typeface="Arial" charset="0"/>
                <a:ea typeface="Arial Unicode MS" pitchFamily="34" charset="-128"/>
                <a:cs typeface="Arial Unicode MS" pitchFamily="34" charset="-128"/>
              </a:rPr>
              <a:t>the high rate of complications at baseline in VADT</a:t>
            </a:r>
            <a:r>
              <a:rPr lang="en-GB" altLang="en-US" baseline="30000">
                <a:solidFill>
                  <a:srgbClr val="00236A"/>
                </a:solidFill>
                <a:latin typeface="Arial" charset="0"/>
                <a:ea typeface="Arial Unicode MS" pitchFamily="34" charset="-128"/>
                <a:cs typeface="Arial Unicode MS" pitchFamily="34" charset="-128"/>
              </a:rPr>
              <a:t>3</a:t>
            </a:r>
            <a:endParaRPr lang="en-GB" altLang="en-US">
              <a:solidFill>
                <a:srgbClr val="00236A"/>
              </a:solidFill>
              <a:latin typeface="Arial" charset="0"/>
              <a:ea typeface="Arial Unicode MS" pitchFamily="34" charset="-128"/>
              <a:cs typeface="Arial Unicode MS" pitchFamily="34" charset="-128"/>
            </a:endParaRPr>
          </a:p>
        </p:txBody>
      </p:sp>
      <p:sp>
        <p:nvSpPr>
          <p:cNvPr id="89092" name="Footer Placeholder 2"/>
          <p:cNvSpPr txBox="1">
            <a:spLocks noGrp="1"/>
          </p:cNvSpPr>
          <p:nvPr/>
        </p:nvSpPr>
        <p:spPr bwMode="auto">
          <a:xfrm>
            <a:off x="1708151" y="6176443"/>
            <a:ext cx="6524625" cy="70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3" tIns="45618" rIns="91243" bIns="45618" anchor="b">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defTabSz="914417" fontAlgn="base">
              <a:spcBef>
                <a:spcPct val="0"/>
              </a:spcBef>
              <a:spcAft>
                <a:spcPct val="0"/>
              </a:spcAft>
              <a:defRPr/>
            </a:pPr>
            <a:r>
              <a:rPr lang="en-US" altLang="en-US" sz="1000" b="0">
                <a:solidFill>
                  <a:prstClr val="black"/>
                </a:solidFill>
                <a:latin typeface="Arial" charset="0"/>
                <a:ea typeface="Arial Unicode MS" pitchFamily="34" charset="-128"/>
                <a:cs typeface="Arial Unicode MS" pitchFamily="34" charset="-128"/>
              </a:rPr>
              <a:t>UKPDS=UK Prospective Diabetes Study; VADT=Veterans Affairs Diabetes Trial.</a:t>
            </a:r>
            <a:br>
              <a:rPr lang="en-US" altLang="en-US" sz="1000" b="0">
                <a:solidFill>
                  <a:prstClr val="black"/>
                </a:solidFill>
                <a:latin typeface="Arial" charset="0"/>
                <a:ea typeface="Arial Unicode MS" pitchFamily="34" charset="-128"/>
                <a:cs typeface="Arial Unicode MS" pitchFamily="34" charset="-128"/>
              </a:rPr>
            </a:br>
            <a:r>
              <a:rPr lang="en-US" altLang="en-US" sz="1000" b="0" baseline="30000">
                <a:solidFill>
                  <a:prstClr val="black"/>
                </a:solidFill>
                <a:latin typeface="Arial" charset="0"/>
                <a:ea typeface="Arial Unicode MS" pitchFamily="34" charset="-128"/>
                <a:cs typeface="Arial Unicode MS" pitchFamily="34" charset="-128"/>
              </a:rPr>
              <a:t>1</a:t>
            </a:r>
            <a:r>
              <a:rPr lang="en-US" altLang="en-US" sz="1000" b="0">
                <a:solidFill>
                  <a:prstClr val="black"/>
                </a:solidFill>
                <a:latin typeface="Arial" charset="0"/>
                <a:ea typeface="Arial Unicode MS" pitchFamily="34" charset="-128"/>
                <a:cs typeface="Arial Unicode MS" pitchFamily="34" charset="-128"/>
              </a:rPr>
              <a:t>Holman RR, et al. </a:t>
            </a:r>
            <a:r>
              <a:rPr lang="en-US" altLang="en-US" sz="1000" b="0" i="1">
                <a:solidFill>
                  <a:prstClr val="black"/>
                </a:solidFill>
                <a:latin typeface="Arial" charset="0"/>
                <a:ea typeface="Arial Unicode MS" pitchFamily="34" charset="-128"/>
                <a:cs typeface="Arial Unicode MS" pitchFamily="34" charset="-128"/>
              </a:rPr>
              <a:t>N </a:t>
            </a:r>
            <a:r>
              <a:rPr lang="en-US" altLang="en-US" sz="1000" b="0" i="1" err="1">
                <a:solidFill>
                  <a:prstClr val="black"/>
                </a:solidFill>
                <a:latin typeface="Arial" charset="0"/>
                <a:ea typeface="Arial Unicode MS" pitchFamily="34" charset="-128"/>
                <a:cs typeface="Arial Unicode MS" pitchFamily="34" charset="-128"/>
              </a:rPr>
              <a:t>Engl</a:t>
            </a:r>
            <a:r>
              <a:rPr lang="en-US" altLang="en-US" sz="1000" b="0" i="1">
                <a:solidFill>
                  <a:prstClr val="black"/>
                </a:solidFill>
                <a:latin typeface="Arial" charset="0"/>
                <a:ea typeface="Arial Unicode MS" pitchFamily="34" charset="-128"/>
                <a:cs typeface="Arial Unicode MS" pitchFamily="34" charset="-128"/>
              </a:rPr>
              <a:t> J Med.</a:t>
            </a:r>
            <a:r>
              <a:rPr lang="en-US" altLang="en-US" sz="1000" b="0">
                <a:solidFill>
                  <a:prstClr val="black"/>
                </a:solidFill>
                <a:latin typeface="Arial" charset="0"/>
                <a:ea typeface="Arial Unicode MS" pitchFamily="34" charset="-128"/>
                <a:cs typeface="Arial Unicode MS" pitchFamily="34" charset="-128"/>
              </a:rPr>
              <a:t> 2008; 359: 1577–1589.  </a:t>
            </a:r>
            <a:br>
              <a:rPr lang="en-US" altLang="en-US" sz="1000" b="0">
                <a:solidFill>
                  <a:prstClr val="black"/>
                </a:solidFill>
                <a:latin typeface="Arial" charset="0"/>
                <a:ea typeface="Arial Unicode MS" pitchFamily="34" charset="-128"/>
                <a:cs typeface="Arial Unicode MS" pitchFamily="34" charset="-128"/>
              </a:rPr>
            </a:br>
            <a:r>
              <a:rPr lang="en-US" altLang="en-US" sz="1000" b="0" baseline="30000">
                <a:solidFill>
                  <a:prstClr val="black"/>
                </a:solidFill>
                <a:latin typeface="Arial" charset="0"/>
                <a:ea typeface="Arial Unicode MS" pitchFamily="34" charset="-128"/>
                <a:cs typeface="Arial Unicode MS" pitchFamily="34" charset="-128"/>
              </a:rPr>
              <a:t>2</a:t>
            </a:r>
            <a:r>
              <a:rPr lang="en-US" altLang="en-US" sz="1000" b="0">
                <a:solidFill>
                  <a:prstClr val="black"/>
                </a:solidFill>
                <a:latin typeface="Arial" charset="0"/>
                <a:ea typeface="Arial Unicode MS" pitchFamily="34" charset="-128"/>
                <a:cs typeface="Arial Unicode MS" pitchFamily="34" charset="-128"/>
              </a:rPr>
              <a:t>Duckworth W, et al. </a:t>
            </a:r>
            <a:r>
              <a:rPr lang="en-US" altLang="en-US" sz="1000" b="0" i="1">
                <a:solidFill>
                  <a:prstClr val="black"/>
                </a:solidFill>
                <a:latin typeface="Arial" charset="0"/>
                <a:ea typeface="Arial Unicode MS" pitchFamily="34" charset="-128"/>
                <a:cs typeface="Arial Unicode MS" pitchFamily="34" charset="-128"/>
              </a:rPr>
              <a:t>N </a:t>
            </a:r>
            <a:r>
              <a:rPr lang="en-US" altLang="en-US" sz="1000" b="0" i="1" err="1">
                <a:solidFill>
                  <a:prstClr val="black"/>
                </a:solidFill>
                <a:latin typeface="Arial" charset="0"/>
                <a:ea typeface="Arial Unicode MS" pitchFamily="34" charset="-128"/>
                <a:cs typeface="Arial Unicode MS" pitchFamily="34" charset="-128"/>
              </a:rPr>
              <a:t>Engl</a:t>
            </a:r>
            <a:r>
              <a:rPr lang="en-US" altLang="en-US" sz="1000" b="0" i="1">
                <a:solidFill>
                  <a:prstClr val="black"/>
                </a:solidFill>
                <a:latin typeface="Arial" charset="0"/>
                <a:ea typeface="Arial Unicode MS" pitchFamily="34" charset="-128"/>
                <a:cs typeface="Arial Unicode MS" pitchFamily="34" charset="-128"/>
              </a:rPr>
              <a:t> J Med.</a:t>
            </a:r>
            <a:r>
              <a:rPr lang="en-US" altLang="en-US" sz="1000" b="0">
                <a:solidFill>
                  <a:prstClr val="black"/>
                </a:solidFill>
                <a:latin typeface="Arial" charset="0"/>
                <a:ea typeface="Arial Unicode MS" pitchFamily="34" charset="-128"/>
                <a:cs typeface="Arial Unicode MS" pitchFamily="34" charset="-128"/>
              </a:rPr>
              <a:t> 2009; 360: 129–139;</a:t>
            </a:r>
            <a:br>
              <a:rPr lang="en-US" altLang="en-US" sz="1000" b="0">
                <a:solidFill>
                  <a:prstClr val="black"/>
                </a:solidFill>
                <a:latin typeface="Arial" charset="0"/>
                <a:ea typeface="Arial Unicode MS" pitchFamily="34" charset="-128"/>
                <a:cs typeface="Arial Unicode MS" pitchFamily="34" charset="-128"/>
              </a:rPr>
            </a:br>
            <a:r>
              <a:rPr lang="en-US" altLang="en-US" sz="1000" b="0" baseline="30000">
                <a:solidFill>
                  <a:prstClr val="black"/>
                </a:solidFill>
                <a:latin typeface="Arial" charset="0"/>
                <a:ea typeface="Arial Unicode MS" pitchFamily="34" charset="-128"/>
                <a:cs typeface="Arial Unicode MS" pitchFamily="34" charset="-128"/>
              </a:rPr>
              <a:t>3</a:t>
            </a:r>
            <a:r>
              <a:rPr lang="it-IT" altLang="en-US" sz="1000" b="0">
                <a:solidFill>
                  <a:prstClr val="black"/>
                </a:solidFill>
                <a:latin typeface="Arial" charset="0"/>
                <a:ea typeface="Arial Unicode MS" pitchFamily="34" charset="-128"/>
                <a:cs typeface="Arial Unicode MS" pitchFamily="34" charset="-128"/>
              </a:rPr>
              <a:t>Del Prato S. </a:t>
            </a:r>
            <a:r>
              <a:rPr lang="it-IT" altLang="en-US" sz="1000" b="0" i="1">
                <a:solidFill>
                  <a:prstClr val="black"/>
                </a:solidFill>
                <a:latin typeface="Arial" charset="0"/>
                <a:ea typeface="Arial Unicode MS" pitchFamily="34" charset="-128"/>
                <a:cs typeface="Arial Unicode MS" pitchFamily="34" charset="-128"/>
              </a:rPr>
              <a:t>Diabetologia.</a:t>
            </a:r>
            <a:r>
              <a:rPr lang="it-IT" altLang="en-US" sz="1000" b="0">
                <a:solidFill>
                  <a:prstClr val="black"/>
                </a:solidFill>
                <a:latin typeface="Arial" charset="0"/>
                <a:ea typeface="Arial Unicode MS" pitchFamily="34" charset="-128"/>
                <a:cs typeface="Arial Unicode MS" pitchFamily="34" charset="-128"/>
              </a:rPr>
              <a:t> 2009; 52: 1219–1226.</a:t>
            </a:r>
            <a:endParaRPr lang="en-US" altLang="en-US" sz="1000" b="0">
              <a:solidFill>
                <a:prstClr val="black"/>
              </a:solidFill>
              <a:latin typeface="Arial" charset="0"/>
              <a:ea typeface="Arial Unicode MS" pitchFamily="34" charset="-128"/>
              <a:cs typeface="Arial Unicode MS" pitchFamily="34" charset="-128"/>
            </a:endParaRPr>
          </a:p>
        </p:txBody>
      </p:sp>
      <p:sp>
        <p:nvSpPr>
          <p:cNvPr id="89093" name="AutoShape 6"/>
          <p:cNvSpPr>
            <a:spLocks noChangeArrowheads="1"/>
          </p:cNvSpPr>
          <p:nvPr/>
        </p:nvSpPr>
        <p:spPr bwMode="auto">
          <a:xfrm>
            <a:off x="2017714" y="2166939"/>
            <a:ext cx="8032750" cy="1552575"/>
          </a:xfrm>
          <a:prstGeom prst="roundRect">
            <a:avLst>
              <a:gd name="adj" fmla="val 16667"/>
            </a:avLst>
          </a:prstGeom>
          <a:solidFill>
            <a:srgbClr val="FF6600"/>
          </a:solidFill>
          <a:ln w="12700">
            <a:solidFill>
              <a:schemeClr val="bg2"/>
            </a:solidFill>
            <a:round/>
            <a:headEnd/>
            <a:tailEnd/>
          </a:ln>
        </p:spPr>
        <p:txBody>
          <a:bodyPr lIns="89809" tIns="46698" rIns="89809" bIns="46698" anchor="ct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defTabSz="914417" fontAlgn="base">
              <a:spcBef>
                <a:spcPct val="0"/>
              </a:spcBef>
              <a:defRPr/>
            </a:pPr>
            <a:r>
              <a:rPr lang="en-GB" altLang="en-US">
                <a:solidFill>
                  <a:srgbClr val="FFFFFF"/>
                </a:solidFill>
                <a:latin typeface="Arial" charset="0"/>
                <a:ea typeface="Arial Unicode MS" pitchFamily="34" charset="-128"/>
                <a:cs typeface="Arial Unicode MS" pitchFamily="34" charset="-128"/>
              </a:rPr>
              <a:t>Good legacy effect</a:t>
            </a:r>
          </a:p>
          <a:p>
            <a:pPr algn="ctr" defTabSz="914417" fontAlgn="base">
              <a:spcBef>
                <a:spcPct val="0"/>
              </a:spcBef>
              <a:defRPr/>
            </a:pPr>
            <a:r>
              <a:rPr lang="en-GB" altLang="en-US">
                <a:solidFill>
                  <a:srgbClr val="00236A"/>
                </a:solidFill>
                <a:latin typeface="Arial" charset="0"/>
                <a:ea typeface="Arial Unicode MS" pitchFamily="34" charset="-128"/>
                <a:cs typeface="Arial Unicode MS" pitchFamily="34" charset="-128"/>
              </a:rPr>
              <a:t>Early, strict glycaemic control brings benefits, </a:t>
            </a:r>
            <a:br>
              <a:rPr lang="en-GB" altLang="en-US">
                <a:solidFill>
                  <a:srgbClr val="00236A"/>
                </a:solidFill>
                <a:latin typeface="Arial" charset="0"/>
                <a:ea typeface="Arial Unicode MS" pitchFamily="34" charset="-128"/>
                <a:cs typeface="Arial Unicode MS" pitchFamily="34" charset="-128"/>
              </a:rPr>
            </a:br>
            <a:r>
              <a:rPr lang="en-GB" altLang="en-US">
                <a:solidFill>
                  <a:srgbClr val="00236A"/>
                </a:solidFill>
                <a:latin typeface="Arial" charset="0"/>
                <a:ea typeface="Arial Unicode MS" pitchFamily="34" charset="-128"/>
                <a:cs typeface="Arial Unicode MS" pitchFamily="34" charset="-128"/>
              </a:rPr>
              <a:t>reducing the long-term risk of microvascular and macrovascular complications (UKPDS</a:t>
            </a:r>
            <a:r>
              <a:rPr lang="en-GB" altLang="en-US" baseline="30000">
                <a:solidFill>
                  <a:srgbClr val="00236A"/>
                </a:solidFill>
                <a:latin typeface="Arial" charset="0"/>
                <a:ea typeface="Arial Unicode MS" pitchFamily="34" charset="-128"/>
                <a:cs typeface="Arial Unicode MS" pitchFamily="34" charset="-128"/>
              </a:rPr>
              <a:t>1</a:t>
            </a:r>
            <a:r>
              <a:rPr lang="en-GB" altLang="en-US">
                <a:solidFill>
                  <a:srgbClr val="00236A"/>
                </a:solidFill>
                <a:latin typeface="Arial" charset="0"/>
                <a:ea typeface="Arial Unicode MS" pitchFamily="34" charset="-128"/>
                <a:cs typeface="Arial Unicode MS" pitchFamily="34" charset="-128"/>
              </a:rPr>
              <a:t>)</a:t>
            </a:r>
          </a:p>
        </p:txBody>
      </p:sp>
      <p:sp>
        <p:nvSpPr>
          <p:cNvPr id="89094" name="Oval Callout 1"/>
          <p:cNvSpPr>
            <a:spLocks noChangeArrowheads="1"/>
          </p:cNvSpPr>
          <p:nvPr/>
        </p:nvSpPr>
        <p:spPr bwMode="auto">
          <a:xfrm>
            <a:off x="7961652" y="170932"/>
            <a:ext cx="2556635" cy="1845194"/>
          </a:xfrm>
          <a:prstGeom prst="wedgeEllipseCallout">
            <a:avLst>
              <a:gd name="adj1" fmla="val -27639"/>
              <a:gd name="adj2" fmla="val 91963"/>
            </a:avLst>
          </a:prstGeom>
          <a:solidFill>
            <a:srgbClr val="FFFF8B"/>
          </a:solidFill>
          <a:ln w="0" algn="ctr">
            <a:solidFill>
              <a:srgbClr val="000000"/>
            </a:solidFill>
            <a:round/>
            <a:headEnd/>
            <a:tailEnd/>
          </a:ln>
        </p:spPr>
        <p:txBody>
          <a:bodyPr wrap="none" lIns="89661" tIns="46618" rIns="89661" bIns="46618" anchor="ct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defTabSz="914417" fontAlgn="base">
              <a:spcBef>
                <a:spcPct val="0"/>
              </a:spcBef>
              <a:spcAft>
                <a:spcPct val="0"/>
              </a:spcAft>
              <a:defRPr/>
            </a:pPr>
            <a:r>
              <a:rPr lang="en-ZA" altLang="en-US" sz="1200">
                <a:solidFill>
                  <a:srgbClr val="FF0000"/>
                </a:solidFill>
                <a:latin typeface="Arial" charset="0"/>
              </a:rPr>
              <a:t>WITH GALVUS</a:t>
            </a:r>
          </a:p>
          <a:p>
            <a:pPr algn="ctr" defTabSz="914417" fontAlgn="base">
              <a:spcBef>
                <a:spcPct val="0"/>
              </a:spcBef>
              <a:spcAft>
                <a:spcPct val="0"/>
              </a:spcAft>
              <a:defRPr/>
            </a:pPr>
            <a:r>
              <a:rPr lang="en-ZA" altLang="en-US" sz="1200">
                <a:solidFill>
                  <a:srgbClr val="FF0000"/>
                </a:solidFill>
                <a:latin typeface="Arial" charset="0"/>
              </a:rPr>
              <a:t>YOU CAN OVERCOME </a:t>
            </a:r>
          </a:p>
          <a:p>
            <a:pPr algn="ctr" defTabSz="914417" fontAlgn="base">
              <a:spcBef>
                <a:spcPct val="0"/>
              </a:spcBef>
              <a:spcAft>
                <a:spcPct val="0"/>
              </a:spcAft>
              <a:defRPr/>
            </a:pPr>
            <a:r>
              <a:rPr lang="en-ZA" altLang="en-US" sz="1200">
                <a:solidFill>
                  <a:srgbClr val="FF0000"/>
                </a:solidFill>
                <a:latin typeface="Arial" charset="0"/>
              </a:rPr>
              <a:t>THE “EFFICACY BARRIERS” </a:t>
            </a:r>
          </a:p>
          <a:p>
            <a:pPr algn="ctr" defTabSz="914417" fontAlgn="base">
              <a:spcBef>
                <a:spcPct val="0"/>
              </a:spcBef>
              <a:spcAft>
                <a:spcPct val="0"/>
              </a:spcAft>
              <a:defRPr/>
            </a:pPr>
            <a:r>
              <a:rPr lang="en-ZA" altLang="en-US" sz="1200">
                <a:solidFill>
                  <a:srgbClr val="FF0000"/>
                </a:solidFill>
                <a:latin typeface="Arial" charset="0"/>
              </a:rPr>
              <a:t> </a:t>
            </a:r>
            <a:r>
              <a:rPr lang="en-ZA" altLang="en-US" sz="1200">
                <a:solidFill>
                  <a:prstClr val="white">
                    <a:lumMod val="75000"/>
                  </a:prstClr>
                </a:solidFill>
                <a:latin typeface="Arial" charset="0"/>
              </a:rPr>
              <a:t>ASSOCIATED WITH </a:t>
            </a:r>
            <a:r>
              <a:rPr lang="en-ZA" altLang="en-US" sz="1200">
                <a:solidFill>
                  <a:srgbClr val="FF0000"/>
                </a:solidFill>
                <a:latin typeface="Arial" charset="0"/>
              </a:rPr>
              <a:t>OTHER OADs</a:t>
            </a:r>
          </a:p>
          <a:p>
            <a:pPr algn="ctr" defTabSz="914417" fontAlgn="base">
              <a:spcBef>
                <a:spcPct val="0"/>
              </a:spcBef>
              <a:spcAft>
                <a:spcPct val="0"/>
              </a:spcAft>
              <a:defRPr/>
            </a:pPr>
            <a:r>
              <a:rPr lang="en-ZA" altLang="en-US" sz="1200">
                <a:solidFill>
                  <a:srgbClr val="FF0000"/>
                </a:solidFill>
                <a:latin typeface="Arial" charset="0"/>
              </a:rPr>
              <a:t>&amp; ACHIEVE GOOD LEGACY </a:t>
            </a:r>
          </a:p>
          <a:p>
            <a:pPr algn="ctr" defTabSz="914417" fontAlgn="base">
              <a:spcBef>
                <a:spcPct val="0"/>
              </a:spcBef>
              <a:spcAft>
                <a:spcPct val="0"/>
              </a:spcAft>
              <a:defRPr/>
            </a:pPr>
            <a:r>
              <a:rPr lang="en-ZA" altLang="en-US" sz="1200">
                <a:solidFill>
                  <a:srgbClr val="FF0000"/>
                </a:solidFill>
                <a:latin typeface="Arial" charset="0"/>
              </a:rPr>
              <a:t>EFFECT</a:t>
            </a:r>
            <a:endParaRPr lang="en-US" altLang="en-US" sz="4000">
              <a:solidFill>
                <a:srgbClr val="FF0000"/>
              </a:solidFill>
              <a:latin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24287" y="6243996"/>
            <a:ext cx="1918494" cy="614004"/>
          </a:xfrm>
          <a:prstGeom prst="rect">
            <a:avLst/>
          </a:prstGeom>
        </p:spPr>
      </p:pic>
    </p:spTree>
    <p:extLst>
      <p:ext uri="{BB962C8B-B14F-4D97-AF65-F5344CB8AC3E}">
        <p14:creationId xmlns:p14="http://schemas.microsoft.com/office/powerpoint/2010/main" val="72745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4615" y="2323428"/>
            <a:ext cx="7138999" cy="944489"/>
          </a:xfrm>
          <a:prstGeom prst="rect">
            <a:avLst/>
          </a:prstGeom>
        </p:spPr>
        <p:txBody>
          <a:bodyPr vert="horz" wrap="square" lIns="0" tIns="0" rIns="0" bIns="0" rtlCol="0" anchor="t">
            <a:spAutoFit/>
          </a:bodyPr>
          <a:lstStyle/>
          <a:p>
            <a:pPr algn="ctr">
              <a:lnSpc>
                <a:spcPct val="100000"/>
              </a:lnSpc>
            </a:pPr>
            <a:r>
              <a:rPr sz="2902" spc="-5" dirty="0">
                <a:solidFill>
                  <a:srgbClr val="034E88"/>
                </a:solidFill>
              </a:rPr>
              <a:t>V</a:t>
            </a:r>
            <a:r>
              <a:rPr sz="2902" spc="-5" dirty="0">
                <a:solidFill>
                  <a:srgbClr val="001F5F"/>
                </a:solidFill>
              </a:rPr>
              <a:t>ildagliptin </a:t>
            </a:r>
            <a:r>
              <a:rPr sz="2902" spc="-5" dirty="0">
                <a:solidFill>
                  <a:srgbClr val="034E88"/>
                </a:solidFill>
              </a:rPr>
              <a:t>E</a:t>
            </a:r>
            <a:r>
              <a:rPr sz="2902" spc="-5" dirty="0">
                <a:solidFill>
                  <a:srgbClr val="001F5F"/>
                </a:solidFill>
              </a:rPr>
              <a:t>fficacy </a:t>
            </a:r>
            <a:r>
              <a:rPr sz="2902" dirty="0">
                <a:solidFill>
                  <a:srgbClr val="001F5F"/>
                </a:solidFill>
              </a:rPr>
              <a:t>in Combination</a:t>
            </a:r>
            <a:r>
              <a:rPr sz="2902" spc="-86" dirty="0">
                <a:solidFill>
                  <a:srgbClr val="001F5F"/>
                </a:solidFill>
              </a:rPr>
              <a:t> </a:t>
            </a:r>
            <a:r>
              <a:rPr sz="2902" dirty="0">
                <a:solidFill>
                  <a:srgbClr val="001F5F"/>
                </a:solidFill>
              </a:rPr>
              <a:t>with</a:t>
            </a:r>
            <a:endParaRPr sz="2902" dirty="0"/>
          </a:p>
          <a:p>
            <a:pPr marL="1152" algn="ctr">
              <a:spcBef>
                <a:spcPts val="413"/>
              </a:spcBef>
            </a:pPr>
            <a:r>
              <a:rPr sz="2902" spc="-5" dirty="0">
                <a:solidFill>
                  <a:srgbClr val="001F5F"/>
                </a:solidFill>
              </a:rPr>
              <a:t>Metfo</a:t>
            </a:r>
            <a:r>
              <a:rPr sz="2902" spc="-5" dirty="0">
                <a:solidFill>
                  <a:srgbClr val="034E88"/>
                </a:solidFill>
              </a:rPr>
              <a:t>r</a:t>
            </a:r>
            <a:r>
              <a:rPr sz="2902" spc="-5" dirty="0">
                <a:solidFill>
                  <a:srgbClr val="001F5F"/>
                </a:solidFill>
              </a:rPr>
              <a:t>m</a:t>
            </a:r>
            <a:r>
              <a:rPr sz="2902" spc="-5" dirty="0">
                <a:solidFill>
                  <a:srgbClr val="034E88"/>
                </a:solidFill>
              </a:rPr>
              <a:t>i</a:t>
            </a:r>
            <a:r>
              <a:rPr sz="2902" spc="-5" dirty="0">
                <a:solidFill>
                  <a:srgbClr val="001F5F"/>
                </a:solidFill>
              </a:rPr>
              <a:t>n </a:t>
            </a:r>
            <a:r>
              <a:rPr sz="2902" dirty="0">
                <a:solidFill>
                  <a:srgbClr val="034E88"/>
                </a:solidFill>
              </a:rPr>
              <a:t>f</a:t>
            </a:r>
            <a:r>
              <a:rPr sz="2902" dirty="0">
                <a:solidFill>
                  <a:srgbClr val="001F5F"/>
                </a:solidFill>
              </a:rPr>
              <a:t>or </a:t>
            </a:r>
            <a:r>
              <a:rPr sz="2902" spc="-5" dirty="0">
                <a:solidFill>
                  <a:srgbClr val="001F5F"/>
                </a:solidFill>
              </a:rPr>
              <a:t>Earl</a:t>
            </a:r>
            <a:r>
              <a:rPr sz="2902" spc="-5" dirty="0">
                <a:solidFill>
                  <a:srgbClr val="034E88"/>
                </a:solidFill>
              </a:rPr>
              <a:t>y </a:t>
            </a:r>
            <a:r>
              <a:rPr sz="2902" dirty="0">
                <a:solidFill>
                  <a:srgbClr val="001F5F"/>
                </a:solidFill>
              </a:rPr>
              <a:t>Treatment of</a:t>
            </a:r>
            <a:r>
              <a:rPr sz="2902" spc="-95" dirty="0">
                <a:solidFill>
                  <a:srgbClr val="001F5F"/>
                </a:solidFill>
              </a:rPr>
              <a:t> </a:t>
            </a:r>
            <a:r>
              <a:rPr sz="2902" dirty="0">
                <a:solidFill>
                  <a:srgbClr val="001F5F"/>
                </a:solidFill>
              </a:rPr>
              <a:t>T2DM</a:t>
            </a:r>
            <a:endParaRPr sz="2902" dirty="0"/>
          </a:p>
        </p:txBody>
      </p:sp>
      <p:sp>
        <p:nvSpPr>
          <p:cNvPr id="3" name="object 3"/>
          <p:cNvSpPr/>
          <p:nvPr/>
        </p:nvSpPr>
        <p:spPr>
          <a:xfrm>
            <a:off x="1115400" y="895860"/>
            <a:ext cx="2436403" cy="39247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Trebuchet MS" panose="020B0603020202020204"/>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97320" y="3429000"/>
            <a:ext cx="7877199" cy="241843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17088" y="6233353"/>
            <a:ext cx="1918494" cy="614004"/>
          </a:xfrm>
          <a:prstGeom prst="rect">
            <a:avLst/>
          </a:prstGeom>
        </p:spPr>
      </p:pic>
    </p:spTree>
    <p:extLst>
      <p:ext uri="{BB962C8B-B14F-4D97-AF65-F5344CB8AC3E}">
        <p14:creationId xmlns:p14="http://schemas.microsoft.com/office/powerpoint/2010/main" val="62231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8141" y="0"/>
            <a:ext cx="11055718" cy="6130396"/>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3" name="object 3"/>
          <p:cNvSpPr/>
          <p:nvPr/>
        </p:nvSpPr>
        <p:spPr>
          <a:xfrm>
            <a:off x="568141" y="0"/>
            <a:ext cx="11055718" cy="6124983"/>
          </a:xfrm>
          <a:custGeom>
            <a:avLst/>
            <a:gdLst/>
            <a:ahLst/>
            <a:cxnLst/>
            <a:rect l="l" t="t" r="r" b="b"/>
            <a:pathLst>
              <a:path w="12192000" h="6754495">
                <a:moveTo>
                  <a:pt x="12191999" y="0"/>
                </a:moveTo>
                <a:lnTo>
                  <a:pt x="0" y="0"/>
                </a:lnTo>
                <a:lnTo>
                  <a:pt x="0" y="6754368"/>
                </a:lnTo>
                <a:lnTo>
                  <a:pt x="12191999" y="6754368"/>
                </a:lnTo>
                <a:lnTo>
                  <a:pt x="12191999" y="0"/>
                </a:lnTo>
                <a:close/>
              </a:path>
            </a:pathLst>
          </a:custGeom>
          <a:solidFill>
            <a:srgbClr val="4D4D4D">
              <a:alpha val="9019"/>
            </a:srgbClr>
          </a:solidFill>
        </p:spPr>
        <p:txBody>
          <a:bodyPr wrap="square" lIns="0" tIns="0" rIns="0" bIns="0" rtlCol="0"/>
          <a:lstStyle/>
          <a:p>
            <a:pPr defTabSz="829178"/>
            <a:endParaRPr sz="1632">
              <a:solidFill>
                <a:prstClr val="black"/>
              </a:solidFill>
              <a:latin typeface="Calibri"/>
            </a:endParaRPr>
          </a:p>
        </p:txBody>
      </p:sp>
      <p:sp>
        <p:nvSpPr>
          <p:cNvPr id="4" name="object 4"/>
          <p:cNvSpPr/>
          <p:nvPr/>
        </p:nvSpPr>
        <p:spPr>
          <a:xfrm>
            <a:off x="4270425" y="3805758"/>
            <a:ext cx="5960298" cy="764687"/>
          </a:xfrm>
          <a:custGeom>
            <a:avLst/>
            <a:gdLst/>
            <a:ahLst/>
            <a:cxnLst/>
            <a:rect l="l" t="t" r="r" b="b"/>
            <a:pathLst>
              <a:path w="6572884" h="843279">
                <a:moveTo>
                  <a:pt x="0" y="842962"/>
                </a:moveTo>
                <a:lnTo>
                  <a:pt x="6572377" y="842962"/>
                </a:lnTo>
                <a:lnTo>
                  <a:pt x="6572377" y="0"/>
                </a:lnTo>
                <a:lnTo>
                  <a:pt x="0" y="0"/>
                </a:lnTo>
                <a:lnTo>
                  <a:pt x="0" y="842962"/>
                </a:lnTo>
                <a:close/>
              </a:path>
            </a:pathLst>
          </a:custGeom>
          <a:solidFill>
            <a:srgbClr val="BEBEBE"/>
          </a:solidFill>
        </p:spPr>
        <p:txBody>
          <a:bodyPr wrap="square" lIns="0" tIns="0" rIns="0" bIns="0" rtlCol="0"/>
          <a:lstStyle/>
          <a:p>
            <a:pPr defTabSz="829178"/>
            <a:endParaRPr sz="1632">
              <a:solidFill>
                <a:prstClr val="black"/>
              </a:solidFill>
              <a:latin typeface="Calibri"/>
            </a:endParaRPr>
          </a:p>
        </p:txBody>
      </p:sp>
      <p:sp>
        <p:nvSpPr>
          <p:cNvPr id="5" name="object 5"/>
          <p:cNvSpPr/>
          <p:nvPr/>
        </p:nvSpPr>
        <p:spPr>
          <a:xfrm>
            <a:off x="4270425" y="2596539"/>
            <a:ext cx="5960298" cy="764687"/>
          </a:xfrm>
          <a:custGeom>
            <a:avLst/>
            <a:gdLst/>
            <a:ahLst/>
            <a:cxnLst/>
            <a:rect l="l" t="t" r="r" b="b"/>
            <a:pathLst>
              <a:path w="6572884" h="843279">
                <a:moveTo>
                  <a:pt x="0" y="842962"/>
                </a:moveTo>
                <a:lnTo>
                  <a:pt x="6572377" y="842962"/>
                </a:lnTo>
                <a:lnTo>
                  <a:pt x="6572377" y="0"/>
                </a:lnTo>
                <a:lnTo>
                  <a:pt x="0" y="0"/>
                </a:lnTo>
                <a:lnTo>
                  <a:pt x="0" y="842962"/>
                </a:lnTo>
                <a:close/>
              </a:path>
            </a:pathLst>
          </a:custGeom>
          <a:solidFill>
            <a:srgbClr val="BEBEBE"/>
          </a:solidFill>
        </p:spPr>
        <p:txBody>
          <a:bodyPr wrap="square" lIns="0" tIns="0" rIns="0" bIns="0" rtlCol="0"/>
          <a:lstStyle/>
          <a:p>
            <a:pPr defTabSz="829178"/>
            <a:endParaRPr sz="1632">
              <a:solidFill>
                <a:prstClr val="black"/>
              </a:solidFill>
              <a:latin typeface="Calibri"/>
            </a:endParaRPr>
          </a:p>
        </p:txBody>
      </p:sp>
      <p:sp>
        <p:nvSpPr>
          <p:cNvPr id="6" name="object 6"/>
          <p:cNvSpPr/>
          <p:nvPr/>
        </p:nvSpPr>
        <p:spPr>
          <a:xfrm>
            <a:off x="3977448" y="2832682"/>
            <a:ext cx="293092" cy="1502887"/>
          </a:xfrm>
          <a:custGeom>
            <a:avLst/>
            <a:gdLst/>
            <a:ahLst/>
            <a:cxnLst/>
            <a:rect l="l" t="t" r="r" b="b"/>
            <a:pathLst>
              <a:path w="323214" h="1657350">
                <a:moveTo>
                  <a:pt x="0" y="1656969"/>
                </a:moveTo>
                <a:lnTo>
                  <a:pt x="322910" y="1656969"/>
                </a:lnTo>
                <a:lnTo>
                  <a:pt x="322910" y="0"/>
                </a:lnTo>
                <a:lnTo>
                  <a:pt x="0" y="0"/>
                </a:lnTo>
                <a:lnTo>
                  <a:pt x="0" y="1656969"/>
                </a:lnTo>
                <a:close/>
              </a:path>
            </a:pathLst>
          </a:custGeom>
          <a:solidFill>
            <a:srgbClr val="BEBEBE"/>
          </a:solidFill>
        </p:spPr>
        <p:txBody>
          <a:bodyPr wrap="square" lIns="0" tIns="0" rIns="0" bIns="0" rtlCol="0"/>
          <a:lstStyle/>
          <a:p>
            <a:pPr defTabSz="829178"/>
            <a:endParaRPr sz="1632">
              <a:solidFill>
                <a:prstClr val="black"/>
              </a:solidFill>
              <a:latin typeface="Calibri"/>
            </a:endParaRPr>
          </a:p>
        </p:txBody>
      </p:sp>
      <p:sp>
        <p:nvSpPr>
          <p:cNvPr id="7" name="object 7"/>
          <p:cNvSpPr txBox="1"/>
          <p:nvPr/>
        </p:nvSpPr>
        <p:spPr>
          <a:xfrm>
            <a:off x="4039598" y="3016668"/>
            <a:ext cx="166712" cy="1129180"/>
          </a:xfrm>
          <a:prstGeom prst="rect">
            <a:avLst/>
          </a:prstGeom>
        </p:spPr>
        <p:txBody>
          <a:bodyPr vert="vert270" wrap="square" lIns="0" tIns="0" rIns="0" bIns="0" rtlCol="0">
            <a:spAutoFit/>
          </a:bodyPr>
          <a:lstStyle/>
          <a:p>
            <a:pPr marL="11516" defTabSz="829178">
              <a:lnSpc>
                <a:spcPts val="1292"/>
              </a:lnSpc>
            </a:pPr>
            <a:r>
              <a:rPr sz="1088" b="1" spc="-36" dirty="0">
                <a:solidFill>
                  <a:srgbClr val="4D4D4D"/>
                </a:solidFill>
                <a:latin typeface="Arial"/>
                <a:cs typeface="Arial"/>
              </a:rPr>
              <a:t>R</a:t>
            </a:r>
            <a:r>
              <a:rPr sz="1088" b="1" spc="-68" dirty="0">
                <a:solidFill>
                  <a:srgbClr val="4D4D4D"/>
                </a:solidFill>
                <a:latin typeface="Arial"/>
                <a:cs typeface="Arial"/>
              </a:rPr>
              <a:t>A</a:t>
            </a:r>
            <a:r>
              <a:rPr sz="1088" b="1" spc="-36" dirty="0">
                <a:solidFill>
                  <a:srgbClr val="4D4D4D"/>
                </a:solidFill>
                <a:latin typeface="Arial"/>
                <a:cs typeface="Arial"/>
              </a:rPr>
              <a:t>ND</a:t>
            </a:r>
            <a:r>
              <a:rPr sz="1088" b="1" spc="-32" dirty="0">
                <a:solidFill>
                  <a:srgbClr val="4D4D4D"/>
                </a:solidFill>
                <a:latin typeface="Arial"/>
                <a:cs typeface="Arial"/>
              </a:rPr>
              <a:t>O</a:t>
            </a:r>
            <a:r>
              <a:rPr sz="1088" b="1" spc="-36" dirty="0">
                <a:solidFill>
                  <a:srgbClr val="4D4D4D"/>
                </a:solidFill>
                <a:latin typeface="Arial"/>
                <a:cs typeface="Arial"/>
              </a:rPr>
              <a:t>M</a:t>
            </a:r>
            <a:r>
              <a:rPr sz="1088" b="1" spc="-32" dirty="0">
                <a:solidFill>
                  <a:srgbClr val="4D4D4D"/>
                </a:solidFill>
                <a:latin typeface="Arial"/>
                <a:cs typeface="Arial"/>
              </a:rPr>
              <a:t>I</a:t>
            </a:r>
            <a:r>
              <a:rPr sz="1088" b="1" spc="-36" dirty="0">
                <a:solidFill>
                  <a:srgbClr val="4D4D4D"/>
                </a:solidFill>
                <a:latin typeface="Arial"/>
                <a:cs typeface="Arial"/>
              </a:rPr>
              <a:t>Z</a:t>
            </a:r>
            <a:r>
              <a:rPr sz="1088" b="1" spc="-145" dirty="0">
                <a:solidFill>
                  <a:srgbClr val="4D4D4D"/>
                </a:solidFill>
                <a:latin typeface="Arial"/>
                <a:cs typeface="Arial"/>
              </a:rPr>
              <a:t>A</a:t>
            </a:r>
            <a:r>
              <a:rPr sz="1088" b="1" spc="-36" dirty="0">
                <a:solidFill>
                  <a:srgbClr val="4D4D4D"/>
                </a:solidFill>
                <a:latin typeface="Arial"/>
                <a:cs typeface="Arial"/>
              </a:rPr>
              <a:t>T</a:t>
            </a:r>
            <a:r>
              <a:rPr sz="1088" b="1" spc="-32" dirty="0">
                <a:solidFill>
                  <a:srgbClr val="4D4D4D"/>
                </a:solidFill>
                <a:latin typeface="Arial"/>
                <a:cs typeface="Arial"/>
              </a:rPr>
              <a:t>IO</a:t>
            </a:r>
            <a:r>
              <a:rPr sz="1088" b="1" dirty="0">
                <a:solidFill>
                  <a:srgbClr val="4D4D4D"/>
                </a:solidFill>
                <a:latin typeface="Arial"/>
                <a:cs typeface="Arial"/>
              </a:rPr>
              <a:t>N</a:t>
            </a:r>
            <a:endParaRPr sz="1088">
              <a:solidFill>
                <a:prstClr val="black"/>
              </a:solidFill>
              <a:latin typeface="Arial"/>
              <a:cs typeface="Arial"/>
            </a:endParaRPr>
          </a:p>
        </p:txBody>
      </p:sp>
      <p:sp>
        <p:nvSpPr>
          <p:cNvPr id="8" name="object 8"/>
          <p:cNvSpPr txBox="1"/>
          <p:nvPr/>
        </p:nvSpPr>
        <p:spPr>
          <a:xfrm>
            <a:off x="4453190" y="2372718"/>
            <a:ext cx="645493" cy="195438"/>
          </a:xfrm>
          <a:prstGeom prst="rect">
            <a:avLst/>
          </a:prstGeom>
        </p:spPr>
        <p:txBody>
          <a:bodyPr vert="horz" wrap="square" lIns="0" tIns="0" rIns="0" bIns="0" rtlCol="0">
            <a:spAutoFit/>
          </a:bodyPr>
          <a:lstStyle/>
          <a:p>
            <a:pPr marL="11516" defTabSz="829178"/>
            <a:r>
              <a:rPr sz="1270" b="1" dirty="0">
                <a:solidFill>
                  <a:prstClr val="black"/>
                </a:solidFill>
                <a:latin typeface="Arial"/>
                <a:cs typeface="Arial"/>
              </a:rPr>
              <a:t>Period</a:t>
            </a:r>
            <a:r>
              <a:rPr sz="1270" b="1" spc="-218" dirty="0">
                <a:solidFill>
                  <a:prstClr val="black"/>
                </a:solidFill>
                <a:latin typeface="Arial"/>
                <a:cs typeface="Arial"/>
              </a:rPr>
              <a:t> </a:t>
            </a:r>
            <a:r>
              <a:rPr sz="1270" b="1" dirty="0">
                <a:solidFill>
                  <a:prstClr val="black"/>
                </a:solidFill>
                <a:latin typeface="Arial"/>
                <a:cs typeface="Arial"/>
              </a:rPr>
              <a:t>1</a:t>
            </a:r>
            <a:endParaRPr sz="1270">
              <a:solidFill>
                <a:prstClr val="black"/>
              </a:solidFill>
              <a:latin typeface="Arial"/>
              <a:cs typeface="Arial"/>
            </a:endParaRPr>
          </a:p>
        </p:txBody>
      </p:sp>
      <p:sp>
        <p:nvSpPr>
          <p:cNvPr id="9" name="object 9"/>
          <p:cNvSpPr/>
          <p:nvPr/>
        </p:nvSpPr>
        <p:spPr>
          <a:xfrm>
            <a:off x="4273188" y="2830264"/>
            <a:ext cx="2182353" cy="533784"/>
          </a:xfrm>
          <a:custGeom>
            <a:avLst/>
            <a:gdLst/>
            <a:ahLst/>
            <a:cxnLst/>
            <a:rect l="l" t="t" r="r" b="b"/>
            <a:pathLst>
              <a:path w="2406650" h="588645">
                <a:moveTo>
                  <a:pt x="2126488" y="0"/>
                </a:moveTo>
                <a:lnTo>
                  <a:pt x="0" y="0"/>
                </a:lnTo>
                <a:lnTo>
                  <a:pt x="0" y="588137"/>
                </a:lnTo>
                <a:lnTo>
                  <a:pt x="2126488" y="588137"/>
                </a:lnTo>
                <a:lnTo>
                  <a:pt x="2406395" y="294132"/>
                </a:lnTo>
                <a:lnTo>
                  <a:pt x="2126488" y="0"/>
                </a:lnTo>
                <a:close/>
              </a:path>
            </a:pathLst>
          </a:custGeom>
          <a:solidFill>
            <a:srgbClr val="AA0000"/>
          </a:solidFill>
        </p:spPr>
        <p:txBody>
          <a:bodyPr wrap="square" lIns="0" tIns="0" rIns="0" bIns="0" rtlCol="0"/>
          <a:lstStyle/>
          <a:p>
            <a:pPr defTabSz="829178"/>
            <a:endParaRPr sz="1632">
              <a:solidFill>
                <a:prstClr val="black"/>
              </a:solidFill>
              <a:latin typeface="Calibri"/>
            </a:endParaRPr>
          </a:p>
        </p:txBody>
      </p:sp>
      <p:sp>
        <p:nvSpPr>
          <p:cNvPr id="10" name="object 10"/>
          <p:cNvSpPr txBox="1"/>
          <p:nvPr/>
        </p:nvSpPr>
        <p:spPr>
          <a:xfrm>
            <a:off x="4453765" y="2925389"/>
            <a:ext cx="1437819" cy="334835"/>
          </a:xfrm>
          <a:prstGeom prst="rect">
            <a:avLst/>
          </a:prstGeom>
        </p:spPr>
        <p:txBody>
          <a:bodyPr vert="horz" wrap="square" lIns="0" tIns="0" rIns="0" bIns="0" rtlCol="0">
            <a:spAutoFit/>
          </a:bodyPr>
          <a:lstStyle/>
          <a:p>
            <a:pPr marL="11516" defTabSz="829178"/>
            <a:r>
              <a:rPr sz="1088" spc="-9" dirty="0">
                <a:solidFill>
                  <a:srgbClr val="FFFFFF"/>
                </a:solidFill>
                <a:latin typeface="Arial"/>
                <a:cs typeface="Arial"/>
              </a:rPr>
              <a:t>Vilda </a:t>
            </a:r>
            <a:r>
              <a:rPr sz="1088" spc="-5" dirty="0">
                <a:solidFill>
                  <a:srgbClr val="FFFFFF"/>
                </a:solidFill>
                <a:latin typeface="Arial"/>
                <a:cs typeface="Arial"/>
              </a:rPr>
              <a:t>50 </a:t>
            </a:r>
            <a:r>
              <a:rPr sz="1088" dirty="0">
                <a:solidFill>
                  <a:srgbClr val="FFFFFF"/>
                </a:solidFill>
                <a:latin typeface="Arial"/>
                <a:cs typeface="Arial"/>
              </a:rPr>
              <a:t>mg </a:t>
            </a:r>
            <a:r>
              <a:rPr sz="1088" spc="-5" dirty="0">
                <a:solidFill>
                  <a:srgbClr val="FFFFFF"/>
                </a:solidFill>
                <a:latin typeface="Arial"/>
                <a:cs typeface="Arial"/>
              </a:rPr>
              <a:t>bid</a:t>
            </a:r>
            <a:r>
              <a:rPr sz="1088" spc="-163" dirty="0">
                <a:solidFill>
                  <a:srgbClr val="FFFFFF"/>
                </a:solidFill>
                <a:latin typeface="Arial"/>
                <a:cs typeface="Arial"/>
              </a:rPr>
              <a:t> </a:t>
            </a:r>
            <a:r>
              <a:rPr sz="1088" dirty="0">
                <a:solidFill>
                  <a:srgbClr val="FFFFFF"/>
                </a:solidFill>
                <a:latin typeface="Arial"/>
                <a:cs typeface="Arial"/>
              </a:rPr>
              <a:t>+</a:t>
            </a:r>
            <a:endParaRPr sz="1088">
              <a:solidFill>
                <a:prstClr val="black"/>
              </a:solidFill>
              <a:latin typeface="Arial"/>
              <a:cs typeface="Arial"/>
            </a:endParaRPr>
          </a:p>
          <a:p>
            <a:pPr marL="11516" defTabSz="829178"/>
            <a:r>
              <a:rPr sz="1088" spc="-5" dirty="0">
                <a:solidFill>
                  <a:srgbClr val="FFFFFF"/>
                </a:solidFill>
                <a:latin typeface="Arial"/>
                <a:cs typeface="Arial"/>
              </a:rPr>
              <a:t>MET up </a:t>
            </a:r>
            <a:r>
              <a:rPr sz="1088" dirty="0">
                <a:solidFill>
                  <a:srgbClr val="FFFFFF"/>
                </a:solidFill>
                <a:latin typeface="Arial"/>
                <a:cs typeface="Arial"/>
              </a:rPr>
              <a:t>to </a:t>
            </a:r>
            <a:r>
              <a:rPr sz="1088" spc="-5" dirty="0">
                <a:solidFill>
                  <a:srgbClr val="FFFFFF"/>
                </a:solidFill>
                <a:latin typeface="Arial"/>
                <a:cs typeface="Arial"/>
              </a:rPr>
              <a:t>1000 </a:t>
            </a:r>
            <a:r>
              <a:rPr sz="1088" dirty="0">
                <a:solidFill>
                  <a:srgbClr val="FFFFFF"/>
                </a:solidFill>
                <a:latin typeface="Arial"/>
                <a:cs typeface="Arial"/>
              </a:rPr>
              <a:t>mg</a:t>
            </a:r>
            <a:r>
              <a:rPr sz="1088" spc="-227" dirty="0">
                <a:solidFill>
                  <a:srgbClr val="FFFFFF"/>
                </a:solidFill>
                <a:latin typeface="Arial"/>
                <a:cs typeface="Arial"/>
              </a:rPr>
              <a:t> </a:t>
            </a:r>
            <a:r>
              <a:rPr sz="1088" spc="-5" dirty="0">
                <a:solidFill>
                  <a:srgbClr val="FFFFFF"/>
                </a:solidFill>
                <a:latin typeface="Arial"/>
                <a:cs typeface="Arial"/>
              </a:rPr>
              <a:t>bid</a:t>
            </a:r>
            <a:endParaRPr sz="1088">
              <a:solidFill>
                <a:prstClr val="black"/>
              </a:solidFill>
              <a:latin typeface="Arial"/>
              <a:cs typeface="Arial"/>
            </a:endParaRPr>
          </a:p>
        </p:txBody>
      </p:sp>
      <p:sp>
        <p:nvSpPr>
          <p:cNvPr id="11" name="object 11"/>
          <p:cNvSpPr/>
          <p:nvPr/>
        </p:nvSpPr>
        <p:spPr>
          <a:xfrm>
            <a:off x="4273189" y="3803167"/>
            <a:ext cx="2180625" cy="533784"/>
          </a:xfrm>
          <a:custGeom>
            <a:avLst/>
            <a:gdLst/>
            <a:ahLst/>
            <a:cxnLst/>
            <a:rect l="l" t="t" r="r" b="b"/>
            <a:pathLst>
              <a:path w="2404745" h="588645">
                <a:moveTo>
                  <a:pt x="2124836" y="0"/>
                </a:moveTo>
                <a:lnTo>
                  <a:pt x="0" y="0"/>
                </a:lnTo>
                <a:lnTo>
                  <a:pt x="0" y="588136"/>
                </a:lnTo>
                <a:lnTo>
                  <a:pt x="2124836" y="588136"/>
                </a:lnTo>
                <a:lnTo>
                  <a:pt x="2404744" y="294004"/>
                </a:lnTo>
                <a:lnTo>
                  <a:pt x="2124836" y="0"/>
                </a:lnTo>
                <a:close/>
              </a:path>
            </a:pathLst>
          </a:custGeom>
          <a:solidFill>
            <a:srgbClr val="AA0000"/>
          </a:solidFill>
        </p:spPr>
        <p:txBody>
          <a:bodyPr wrap="square" lIns="0" tIns="0" rIns="0" bIns="0" rtlCol="0"/>
          <a:lstStyle/>
          <a:p>
            <a:pPr defTabSz="829178"/>
            <a:endParaRPr sz="1632">
              <a:solidFill>
                <a:prstClr val="black"/>
              </a:solidFill>
              <a:latin typeface="Calibri"/>
            </a:endParaRPr>
          </a:p>
        </p:txBody>
      </p:sp>
      <p:sp>
        <p:nvSpPr>
          <p:cNvPr id="12" name="object 12"/>
          <p:cNvSpPr txBox="1"/>
          <p:nvPr/>
        </p:nvSpPr>
        <p:spPr>
          <a:xfrm>
            <a:off x="4453764" y="3892995"/>
            <a:ext cx="1445305" cy="334835"/>
          </a:xfrm>
          <a:prstGeom prst="rect">
            <a:avLst/>
          </a:prstGeom>
        </p:spPr>
        <p:txBody>
          <a:bodyPr vert="horz" wrap="square" lIns="0" tIns="0" rIns="0" bIns="0" rtlCol="0">
            <a:spAutoFit/>
          </a:bodyPr>
          <a:lstStyle/>
          <a:p>
            <a:pPr marL="11516" defTabSz="829178"/>
            <a:r>
              <a:rPr sz="1088" spc="-5" dirty="0">
                <a:solidFill>
                  <a:srgbClr val="FFFFFF"/>
                </a:solidFill>
                <a:latin typeface="Arial"/>
                <a:cs typeface="Arial"/>
              </a:rPr>
              <a:t>Placebo bid</a:t>
            </a:r>
            <a:r>
              <a:rPr sz="1088" spc="-141" dirty="0">
                <a:solidFill>
                  <a:srgbClr val="FFFFFF"/>
                </a:solidFill>
                <a:latin typeface="Arial"/>
                <a:cs typeface="Arial"/>
              </a:rPr>
              <a:t> </a:t>
            </a:r>
            <a:r>
              <a:rPr sz="1088" dirty="0">
                <a:solidFill>
                  <a:srgbClr val="FFFFFF"/>
                </a:solidFill>
                <a:latin typeface="Arial"/>
                <a:cs typeface="Arial"/>
              </a:rPr>
              <a:t>+</a:t>
            </a:r>
            <a:endParaRPr sz="1088">
              <a:solidFill>
                <a:prstClr val="black"/>
              </a:solidFill>
              <a:latin typeface="Arial"/>
              <a:cs typeface="Arial"/>
            </a:endParaRPr>
          </a:p>
          <a:p>
            <a:pPr marL="11516" defTabSz="829178"/>
            <a:r>
              <a:rPr sz="1088" spc="-5" dirty="0">
                <a:solidFill>
                  <a:srgbClr val="FFFFFF"/>
                </a:solidFill>
                <a:latin typeface="Arial"/>
                <a:cs typeface="Arial"/>
              </a:rPr>
              <a:t>MET up </a:t>
            </a:r>
            <a:r>
              <a:rPr sz="1088" dirty="0">
                <a:solidFill>
                  <a:srgbClr val="FFFFFF"/>
                </a:solidFill>
                <a:latin typeface="Arial"/>
                <a:cs typeface="Arial"/>
              </a:rPr>
              <a:t>to </a:t>
            </a:r>
            <a:r>
              <a:rPr sz="1088" spc="-5" dirty="0">
                <a:solidFill>
                  <a:srgbClr val="FFFFFF"/>
                </a:solidFill>
                <a:latin typeface="Arial"/>
                <a:cs typeface="Arial"/>
              </a:rPr>
              <a:t>1000 </a:t>
            </a:r>
            <a:r>
              <a:rPr sz="1088" dirty="0">
                <a:solidFill>
                  <a:srgbClr val="FFFFFF"/>
                </a:solidFill>
                <a:latin typeface="Arial"/>
                <a:cs typeface="Arial"/>
              </a:rPr>
              <a:t>mg</a:t>
            </a:r>
            <a:r>
              <a:rPr sz="1088" spc="-168" dirty="0">
                <a:solidFill>
                  <a:srgbClr val="FFFFFF"/>
                </a:solidFill>
                <a:latin typeface="Arial"/>
                <a:cs typeface="Arial"/>
              </a:rPr>
              <a:t> </a:t>
            </a:r>
            <a:r>
              <a:rPr sz="1088" spc="-5" dirty="0">
                <a:solidFill>
                  <a:srgbClr val="FFFFFF"/>
                </a:solidFill>
                <a:latin typeface="Arial"/>
                <a:cs typeface="Arial"/>
              </a:rPr>
              <a:t>bid</a:t>
            </a:r>
            <a:endParaRPr sz="1088">
              <a:solidFill>
                <a:prstClr val="black"/>
              </a:solidFill>
              <a:latin typeface="Arial"/>
              <a:cs typeface="Arial"/>
            </a:endParaRPr>
          </a:p>
        </p:txBody>
      </p:sp>
      <p:sp>
        <p:nvSpPr>
          <p:cNvPr id="13" name="object 13"/>
          <p:cNvSpPr txBox="1"/>
          <p:nvPr/>
        </p:nvSpPr>
        <p:spPr>
          <a:xfrm>
            <a:off x="5735423" y="4697068"/>
            <a:ext cx="1463155" cy="167418"/>
          </a:xfrm>
          <a:prstGeom prst="rect">
            <a:avLst/>
          </a:prstGeom>
        </p:spPr>
        <p:txBody>
          <a:bodyPr vert="horz" wrap="square" lIns="0" tIns="0" rIns="0" bIns="0" rtlCol="0">
            <a:spAutoFit/>
          </a:bodyPr>
          <a:lstStyle/>
          <a:p>
            <a:pPr marL="11516" defTabSz="829178"/>
            <a:r>
              <a:rPr sz="1088" b="1" spc="-5" dirty="0">
                <a:solidFill>
                  <a:prstClr val="black"/>
                </a:solidFill>
                <a:latin typeface="Arial"/>
                <a:cs typeface="Arial"/>
              </a:rPr>
              <a:t>Visits  every 3</a:t>
            </a:r>
            <a:r>
              <a:rPr sz="1088" b="1" spc="-172" dirty="0">
                <a:solidFill>
                  <a:prstClr val="black"/>
                </a:solidFill>
                <a:latin typeface="Arial"/>
                <a:cs typeface="Arial"/>
              </a:rPr>
              <a:t> </a:t>
            </a:r>
            <a:r>
              <a:rPr sz="1088" b="1" spc="-5" dirty="0">
                <a:solidFill>
                  <a:prstClr val="black"/>
                </a:solidFill>
                <a:latin typeface="Arial"/>
                <a:cs typeface="Arial"/>
              </a:rPr>
              <a:t>months</a:t>
            </a:r>
            <a:endParaRPr sz="1088">
              <a:solidFill>
                <a:prstClr val="black"/>
              </a:solidFill>
              <a:latin typeface="Arial"/>
              <a:cs typeface="Arial"/>
            </a:endParaRPr>
          </a:p>
        </p:txBody>
      </p:sp>
      <p:sp>
        <p:nvSpPr>
          <p:cNvPr id="14" name="object 14"/>
          <p:cNvSpPr/>
          <p:nvPr/>
        </p:nvSpPr>
        <p:spPr>
          <a:xfrm>
            <a:off x="4007851" y="4585359"/>
            <a:ext cx="6428439" cy="69098"/>
          </a:xfrm>
          <a:custGeom>
            <a:avLst/>
            <a:gdLst/>
            <a:ahLst/>
            <a:cxnLst/>
            <a:rect l="l" t="t" r="r" b="b"/>
            <a:pathLst>
              <a:path w="7089140" h="76200">
                <a:moveTo>
                  <a:pt x="38100" y="31749"/>
                </a:moveTo>
                <a:lnTo>
                  <a:pt x="0" y="31749"/>
                </a:lnTo>
                <a:lnTo>
                  <a:pt x="0" y="44449"/>
                </a:lnTo>
                <a:lnTo>
                  <a:pt x="38100" y="44449"/>
                </a:lnTo>
                <a:lnTo>
                  <a:pt x="38100" y="31749"/>
                </a:lnTo>
                <a:close/>
              </a:path>
              <a:path w="7089140" h="76200">
                <a:moveTo>
                  <a:pt x="88900" y="31749"/>
                </a:moveTo>
                <a:lnTo>
                  <a:pt x="50800" y="31749"/>
                </a:lnTo>
                <a:lnTo>
                  <a:pt x="50800" y="44449"/>
                </a:lnTo>
                <a:lnTo>
                  <a:pt x="88900" y="44449"/>
                </a:lnTo>
                <a:lnTo>
                  <a:pt x="88900" y="31749"/>
                </a:lnTo>
                <a:close/>
              </a:path>
              <a:path w="7089140" h="76200">
                <a:moveTo>
                  <a:pt x="139700" y="31749"/>
                </a:moveTo>
                <a:lnTo>
                  <a:pt x="101600" y="31749"/>
                </a:lnTo>
                <a:lnTo>
                  <a:pt x="101600" y="44449"/>
                </a:lnTo>
                <a:lnTo>
                  <a:pt x="139700" y="44449"/>
                </a:lnTo>
                <a:lnTo>
                  <a:pt x="139700" y="31749"/>
                </a:lnTo>
                <a:close/>
              </a:path>
              <a:path w="7089140" h="76200">
                <a:moveTo>
                  <a:pt x="190500" y="31749"/>
                </a:moveTo>
                <a:lnTo>
                  <a:pt x="152400" y="31749"/>
                </a:lnTo>
                <a:lnTo>
                  <a:pt x="152400" y="44449"/>
                </a:lnTo>
                <a:lnTo>
                  <a:pt x="190500" y="44449"/>
                </a:lnTo>
                <a:lnTo>
                  <a:pt x="190500" y="31749"/>
                </a:lnTo>
                <a:close/>
              </a:path>
              <a:path w="7089140" h="76200">
                <a:moveTo>
                  <a:pt x="241300" y="31749"/>
                </a:moveTo>
                <a:lnTo>
                  <a:pt x="203200" y="31749"/>
                </a:lnTo>
                <a:lnTo>
                  <a:pt x="203200" y="44449"/>
                </a:lnTo>
                <a:lnTo>
                  <a:pt x="241300" y="44449"/>
                </a:lnTo>
                <a:lnTo>
                  <a:pt x="241300" y="31749"/>
                </a:lnTo>
                <a:close/>
              </a:path>
              <a:path w="7089140" h="76200">
                <a:moveTo>
                  <a:pt x="292100" y="31749"/>
                </a:moveTo>
                <a:lnTo>
                  <a:pt x="254000" y="31749"/>
                </a:lnTo>
                <a:lnTo>
                  <a:pt x="254000" y="44449"/>
                </a:lnTo>
                <a:lnTo>
                  <a:pt x="292100" y="44449"/>
                </a:lnTo>
                <a:lnTo>
                  <a:pt x="292100" y="31749"/>
                </a:lnTo>
                <a:close/>
              </a:path>
              <a:path w="7089140" h="76200">
                <a:moveTo>
                  <a:pt x="342900" y="31749"/>
                </a:moveTo>
                <a:lnTo>
                  <a:pt x="304800" y="31749"/>
                </a:lnTo>
                <a:lnTo>
                  <a:pt x="304800" y="44449"/>
                </a:lnTo>
                <a:lnTo>
                  <a:pt x="342900" y="44449"/>
                </a:lnTo>
                <a:lnTo>
                  <a:pt x="342900" y="31749"/>
                </a:lnTo>
                <a:close/>
              </a:path>
              <a:path w="7089140" h="76200">
                <a:moveTo>
                  <a:pt x="393700" y="31749"/>
                </a:moveTo>
                <a:lnTo>
                  <a:pt x="355600" y="31749"/>
                </a:lnTo>
                <a:lnTo>
                  <a:pt x="355600" y="44449"/>
                </a:lnTo>
                <a:lnTo>
                  <a:pt x="393700" y="44449"/>
                </a:lnTo>
                <a:lnTo>
                  <a:pt x="393700" y="31749"/>
                </a:lnTo>
                <a:close/>
              </a:path>
              <a:path w="7089140" h="76200">
                <a:moveTo>
                  <a:pt x="444500" y="31749"/>
                </a:moveTo>
                <a:lnTo>
                  <a:pt x="406400" y="31749"/>
                </a:lnTo>
                <a:lnTo>
                  <a:pt x="406400" y="44449"/>
                </a:lnTo>
                <a:lnTo>
                  <a:pt x="444500" y="44449"/>
                </a:lnTo>
                <a:lnTo>
                  <a:pt x="444500" y="31749"/>
                </a:lnTo>
                <a:close/>
              </a:path>
              <a:path w="7089140" h="76200">
                <a:moveTo>
                  <a:pt x="495300" y="31749"/>
                </a:moveTo>
                <a:lnTo>
                  <a:pt x="457200" y="31749"/>
                </a:lnTo>
                <a:lnTo>
                  <a:pt x="457200" y="44449"/>
                </a:lnTo>
                <a:lnTo>
                  <a:pt x="495300" y="44449"/>
                </a:lnTo>
                <a:lnTo>
                  <a:pt x="495300" y="31749"/>
                </a:lnTo>
                <a:close/>
              </a:path>
              <a:path w="7089140" h="76200">
                <a:moveTo>
                  <a:pt x="546100" y="31749"/>
                </a:moveTo>
                <a:lnTo>
                  <a:pt x="508000" y="31749"/>
                </a:lnTo>
                <a:lnTo>
                  <a:pt x="508000" y="44449"/>
                </a:lnTo>
                <a:lnTo>
                  <a:pt x="546100" y="44449"/>
                </a:lnTo>
                <a:lnTo>
                  <a:pt x="546100" y="31749"/>
                </a:lnTo>
                <a:close/>
              </a:path>
              <a:path w="7089140" h="76200">
                <a:moveTo>
                  <a:pt x="596900" y="31749"/>
                </a:moveTo>
                <a:lnTo>
                  <a:pt x="558800" y="31749"/>
                </a:lnTo>
                <a:lnTo>
                  <a:pt x="558800" y="44449"/>
                </a:lnTo>
                <a:lnTo>
                  <a:pt x="596900" y="44449"/>
                </a:lnTo>
                <a:lnTo>
                  <a:pt x="596900" y="31749"/>
                </a:lnTo>
                <a:close/>
              </a:path>
              <a:path w="7089140" h="76200">
                <a:moveTo>
                  <a:pt x="647700" y="31749"/>
                </a:moveTo>
                <a:lnTo>
                  <a:pt x="609600" y="31749"/>
                </a:lnTo>
                <a:lnTo>
                  <a:pt x="609600" y="44449"/>
                </a:lnTo>
                <a:lnTo>
                  <a:pt x="647700" y="44449"/>
                </a:lnTo>
                <a:lnTo>
                  <a:pt x="647700" y="31749"/>
                </a:lnTo>
                <a:close/>
              </a:path>
              <a:path w="7089140" h="76200">
                <a:moveTo>
                  <a:pt x="698500" y="31749"/>
                </a:moveTo>
                <a:lnTo>
                  <a:pt x="660400" y="31749"/>
                </a:lnTo>
                <a:lnTo>
                  <a:pt x="660400" y="44449"/>
                </a:lnTo>
                <a:lnTo>
                  <a:pt x="698500" y="44449"/>
                </a:lnTo>
                <a:lnTo>
                  <a:pt x="698500" y="31749"/>
                </a:lnTo>
                <a:close/>
              </a:path>
              <a:path w="7089140" h="76200">
                <a:moveTo>
                  <a:pt x="749300" y="31749"/>
                </a:moveTo>
                <a:lnTo>
                  <a:pt x="711200" y="31749"/>
                </a:lnTo>
                <a:lnTo>
                  <a:pt x="711200" y="44449"/>
                </a:lnTo>
                <a:lnTo>
                  <a:pt x="749300" y="44449"/>
                </a:lnTo>
                <a:lnTo>
                  <a:pt x="749300" y="31749"/>
                </a:lnTo>
                <a:close/>
              </a:path>
              <a:path w="7089140" h="76200">
                <a:moveTo>
                  <a:pt x="800100" y="31749"/>
                </a:moveTo>
                <a:lnTo>
                  <a:pt x="762000" y="31749"/>
                </a:lnTo>
                <a:lnTo>
                  <a:pt x="762000" y="44449"/>
                </a:lnTo>
                <a:lnTo>
                  <a:pt x="800100" y="44449"/>
                </a:lnTo>
                <a:lnTo>
                  <a:pt x="800100" y="31749"/>
                </a:lnTo>
                <a:close/>
              </a:path>
              <a:path w="7089140" h="76200">
                <a:moveTo>
                  <a:pt x="850900" y="31749"/>
                </a:moveTo>
                <a:lnTo>
                  <a:pt x="812800" y="31749"/>
                </a:lnTo>
                <a:lnTo>
                  <a:pt x="812800" y="44449"/>
                </a:lnTo>
                <a:lnTo>
                  <a:pt x="850900" y="44449"/>
                </a:lnTo>
                <a:lnTo>
                  <a:pt x="850900" y="31749"/>
                </a:lnTo>
                <a:close/>
              </a:path>
              <a:path w="7089140" h="76200">
                <a:moveTo>
                  <a:pt x="901700" y="31749"/>
                </a:moveTo>
                <a:lnTo>
                  <a:pt x="863600" y="31749"/>
                </a:lnTo>
                <a:lnTo>
                  <a:pt x="863600" y="44449"/>
                </a:lnTo>
                <a:lnTo>
                  <a:pt x="901700" y="44449"/>
                </a:lnTo>
                <a:lnTo>
                  <a:pt x="901700" y="31749"/>
                </a:lnTo>
                <a:close/>
              </a:path>
              <a:path w="7089140" h="76200">
                <a:moveTo>
                  <a:pt x="952500" y="31749"/>
                </a:moveTo>
                <a:lnTo>
                  <a:pt x="914400" y="31749"/>
                </a:lnTo>
                <a:lnTo>
                  <a:pt x="914400" y="44449"/>
                </a:lnTo>
                <a:lnTo>
                  <a:pt x="952500" y="44449"/>
                </a:lnTo>
                <a:lnTo>
                  <a:pt x="952500" y="31749"/>
                </a:lnTo>
                <a:close/>
              </a:path>
              <a:path w="7089140" h="76200">
                <a:moveTo>
                  <a:pt x="1003300" y="31749"/>
                </a:moveTo>
                <a:lnTo>
                  <a:pt x="965200" y="31749"/>
                </a:lnTo>
                <a:lnTo>
                  <a:pt x="965200" y="44449"/>
                </a:lnTo>
                <a:lnTo>
                  <a:pt x="1003300" y="44449"/>
                </a:lnTo>
                <a:lnTo>
                  <a:pt x="1003300" y="31749"/>
                </a:lnTo>
                <a:close/>
              </a:path>
              <a:path w="7089140" h="76200">
                <a:moveTo>
                  <a:pt x="1054100" y="31749"/>
                </a:moveTo>
                <a:lnTo>
                  <a:pt x="1016000" y="31749"/>
                </a:lnTo>
                <a:lnTo>
                  <a:pt x="1016000" y="44449"/>
                </a:lnTo>
                <a:lnTo>
                  <a:pt x="1054100" y="44449"/>
                </a:lnTo>
                <a:lnTo>
                  <a:pt x="1054100" y="31749"/>
                </a:lnTo>
                <a:close/>
              </a:path>
              <a:path w="7089140" h="76200">
                <a:moveTo>
                  <a:pt x="1104900" y="31749"/>
                </a:moveTo>
                <a:lnTo>
                  <a:pt x="1066800" y="31749"/>
                </a:lnTo>
                <a:lnTo>
                  <a:pt x="1066800" y="44449"/>
                </a:lnTo>
                <a:lnTo>
                  <a:pt x="1104900" y="44449"/>
                </a:lnTo>
                <a:lnTo>
                  <a:pt x="1104900" y="31749"/>
                </a:lnTo>
                <a:close/>
              </a:path>
              <a:path w="7089140" h="76200">
                <a:moveTo>
                  <a:pt x="1155700" y="31749"/>
                </a:moveTo>
                <a:lnTo>
                  <a:pt x="1117600" y="31749"/>
                </a:lnTo>
                <a:lnTo>
                  <a:pt x="1117600" y="44449"/>
                </a:lnTo>
                <a:lnTo>
                  <a:pt x="1155700" y="44449"/>
                </a:lnTo>
                <a:lnTo>
                  <a:pt x="1155700" y="31749"/>
                </a:lnTo>
                <a:close/>
              </a:path>
              <a:path w="7089140" h="76200">
                <a:moveTo>
                  <a:pt x="1206500" y="31749"/>
                </a:moveTo>
                <a:lnTo>
                  <a:pt x="1168400" y="31749"/>
                </a:lnTo>
                <a:lnTo>
                  <a:pt x="1168400" y="44449"/>
                </a:lnTo>
                <a:lnTo>
                  <a:pt x="1206500" y="44449"/>
                </a:lnTo>
                <a:lnTo>
                  <a:pt x="1206500" y="31749"/>
                </a:lnTo>
                <a:close/>
              </a:path>
              <a:path w="7089140" h="76200">
                <a:moveTo>
                  <a:pt x="1257300" y="31749"/>
                </a:moveTo>
                <a:lnTo>
                  <a:pt x="1219200" y="31749"/>
                </a:lnTo>
                <a:lnTo>
                  <a:pt x="1219200" y="44449"/>
                </a:lnTo>
                <a:lnTo>
                  <a:pt x="1257300" y="44449"/>
                </a:lnTo>
                <a:lnTo>
                  <a:pt x="1257300" y="31749"/>
                </a:lnTo>
                <a:close/>
              </a:path>
              <a:path w="7089140" h="76200">
                <a:moveTo>
                  <a:pt x="1308100" y="31749"/>
                </a:moveTo>
                <a:lnTo>
                  <a:pt x="1270000" y="31749"/>
                </a:lnTo>
                <a:lnTo>
                  <a:pt x="1270000" y="44449"/>
                </a:lnTo>
                <a:lnTo>
                  <a:pt x="1308100" y="44449"/>
                </a:lnTo>
                <a:lnTo>
                  <a:pt x="1308100" y="31749"/>
                </a:lnTo>
                <a:close/>
              </a:path>
              <a:path w="7089140" h="76200">
                <a:moveTo>
                  <a:pt x="1358900" y="31749"/>
                </a:moveTo>
                <a:lnTo>
                  <a:pt x="1320800" y="31749"/>
                </a:lnTo>
                <a:lnTo>
                  <a:pt x="1320800" y="44449"/>
                </a:lnTo>
                <a:lnTo>
                  <a:pt x="1358900" y="44449"/>
                </a:lnTo>
                <a:lnTo>
                  <a:pt x="1358900" y="31749"/>
                </a:lnTo>
                <a:close/>
              </a:path>
              <a:path w="7089140" h="76200">
                <a:moveTo>
                  <a:pt x="1409700" y="31749"/>
                </a:moveTo>
                <a:lnTo>
                  <a:pt x="1371600" y="31749"/>
                </a:lnTo>
                <a:lnTo>
                  <a:pt x="1371600" y="44449"/>
                </a:lnTo>
                <a:lnTo>
                  <a:pt x="1409700" y="44449"/>
                </a:lnTo>
                <a:lnTo>
                  <a:pt x="1409700" y="31749"/>
                </a:lnTo>
                <a:close/>
              </a:path>
              <a:path w="7089140" h="76200">
                <a:moveTo>
                  <a:pt x="1460500" y="31749"/>
                </a:moveTo>
                <a:lnTo>
                  <a:pt x="1422400" y="31749"/>
                </a:lnTo>
                <a:lnTo>
                  <a:pt x="1422400" y="44449"/>
                </a:lnTo>
                <a:lnTo>
                  <a:pt x="1460500" y="44449"/>
                </a:lnTo>
                <a:lnTo>
                  <a:pt x="1460500" y="31749"/>
                </a:lnTo>
                <a:close/>
              </a:path>
              <a:path w="7089140" h="76200">
                <a:moveTo>
                  <a:pt x="1511300" y="31749"/>
                </a:moveTo>
                <a:lnTo>
                  <a:pt x="1473200" y="31749"/>
                </a:lnTo>
                <a:lnTo>
                  <a:pt x="1473200" y="44449"/>
                </a:lnTo>
                <a:lnTo>
                  <a:pt x="1511300" y="44449"/>
                </a:lnTo>
                <a:lnTo>
                  <a:pt x="1511300" y="31749"/>
                </a:lnTo>
                <a:close/>
              </a:path>
              <a:path w="7089140" h="76200">
                <a:moveTo>
                  <a:pt x="1562100" y="31749"/>
                </a:moveTo>
                <a:lnTo>
                  <a:pt x="1524000" y="31749"/>
                </a:lnTo>
                <a:lnTo>
                  <a:pt x="1524000" y="44449"/>
                </a:lnTo>
                <a:lnTo>
                  <a:pt x="1562100" y="44449"/>
                </a:lnTo>
                <a:lnTo>
                  <a:pt x="1562100" y="31749"/>
                </a:lnTo>
                <a:close/>
              </a:path>
              <a:path w="7089140" h="76200">
                <a:moveTo>
                  <a:pt x="1612900" y="31749"/>
                </a:moveTo>
                <a:lnTo>
                  <a:pt x="1574800" y="31749"/>
                </a:lnTo>
                <a:lnTo>
                  <a:pt x="1574800" y="44449"/>
                </a:lnTo>
                <a:lnTo>
                  <a:pt x="1612900" y="44449"/>
                </a:lnTo>
                <a:lnTo>
                  <a:pt x="1612900" y="31749"/>
                </a:lnTo>
                <a:close/>
              </a:path>
              <a:path w="7089140" h="76200">
                <a:moveTo>
                  <a:pt x="1663700" y="31749"/>
                </a:moveTo>
                <a:lnTo>
                  <a:pt x="1625600" y="31749"/>
                </a:lnTo>
                <a:lnTo>
                  <a:pt x="1625600" y="44449"/>
                </a:lnTo>
                <a:lnTo>
                  <a:pt x="1663700" y="44449"/>
                </a:lnTo>
                <a:lnTo>
                  <a:pt x="1663700" y="31749"/>
                </a:lnTo>
                <a:close/>
              </a:path>
              <a:path w="7089140" h="76200">
                <a:moveTo>
                  <a:pt x="1714500" y="31749"/>
                </a:moveTo>
                <a:lnTo>
                  <a:pt x="1676400" y="31749"/>
                </a:lnTo>
                <a:lnTo>
                  <a:pt x="1676400" y="44449"/>
                </a:lnTo>
                <a:lnTo>
                  <a:pt x="1714500" y="44449"/>
                </a:lnTo>
                <a:lnTo>
                  <a:pt x="1714500" y="31749"/>
                </a:lnTo>
                <a:close/>
              </a:path>
              <a:path w="7089140" h="76200">
                <a:moveTo>
                  <a:pt x="1765300" y="31749"/>
                </a:moveTo>
                <a:lnTo>
                  <a:pt x="1727200" y="31749"/>
                </a:lnTo>
                <a:lnTo>
                  <a:pt x="1727200" y="44449"/>
                </a:lnTo>
                <a:lnTo>
                  <a:pt x="1765300" y="44449"/>
                </a:lnTo>
                <a:lnTo>
                  <a:pt x="1765300" y="31749"/>
                </a:lnTo>
                <a:close/>
              </a:path>
              <a:path w="7089140" h="76200">
                <a:moveTo>
                  <a:pt x="1816100" y="31749"/>
                </a:moveTo>
                <a:lnTo>
                  <a:pt x="1778000" y="31749"/>
                </a:lnTo>
                <a:lnTo>
                  <a:pt x="1778000" y="44449"/>
                </a:lnTo>
                <a:lnTo>
                  <a:pt x="1816100" y="44449"/>
                </a:lnTo>
                <a:lnTo>
                  <a:pt x="1816100" y="31749"/>
                </a:lnTo>
                <a:close/>
              </a:path>
              <a:path w="7089140" h="76200">
                <a:moveTo>
                  <a:pt x="1866900" y="31749"/>
                </a:moveTo>
                <a:lnTo>
                  <a:pt x="1828800" y="31749"/>
                </a:lnTo>
                <a:lnTo>
                  <a:pt x="1828800" y="44449"/>
                </a:lnTo>
                <a:lnTo>
                  <a:pt x="1866900" y="44449"/>
                </a:lnTo>
                <a:lnTo>
                  <a:pt x="1866900" y="31749"/>
                </a:lnTo>
                <a:close/>
              </a:path>
              <a:path w="7089140" h="76200">
                <a:moveTo>
                  <a:pt x="1917700" y="31749"/>
                </a:moveTo>
                <a:lnTo>
                  <a:pt x="1879600" y="31749"/>
                </a:lnTo>
                <a:lnTo>
                  <a:pt x="1879600" y="44449"/>
                </a:lnTo>
                <a:lnTo>
                  <a:pt x="1917700" y="44449"/>
                </a:lnTo>
                <a:lnTo>
                  <a:pt x="1917700" y="31749"/>
                </a:lnTo>
                <a:close/>
              </a:path>
              <a:path w="7089140" h="76200">
                <a:moveTo>
                  <a:pt x="1968500" y="31749"/>
                </a:moveTo>
                <a:lnTo>
                  <a:pt x="1930400" y="31749"/>
                </a:lnTo>
                <a:lnTo>
                  <a:pt x="1930400" y="44449"/>
                </a:lnTo>
                <a:lnTo>
                  <a:pt x="1968500" y="44449"/>
                </a:lnTo>
                <a:lnTo>
                  <a:pt x="1968500" y="31749"/>
                </a:lnTo>
                <a:close/>
              </a:path>
              <a:path w="7089140" h="76200">
                <a:moveTo>
                  <a:pt x="2019300" y="31749"/>
                </a:moveTo>
                <a:lnTo>
                  <a:pt x="1981200" y="31749"/>
                </a:lnTo>
                <a:lnTo>
                  <a:pt x="1981200" y="44449"/>
                </a:lnTo>
                <a:lnTo>
                  <a:pt x="2019300" y="44449"/>
                </a:lnTo>
                <a:lnTo>
                  <a:pt x="2019300" y="31749"/>
                </a:lnTo>
                <a:close/>
              </a:path>
              <a:path w="7089140" h="76200">
                <a:moveTo>
                  <a:pt x="2070100" y="31749"/>
                </a:moveTo>
                <a:lnTo>
                  <a:pt x="2032000" y="31749"/>
                </a:lnTo>
                <a:lnTo>
                  <a:pt x="2032000" y="44449"/>
                </a:lnTo>
                <a:lnTo>
                  <a:pt x="2070100" y="44449"/>
                </a:lnTo>
                <a:lnTo>
                  <a:pt x="2070100" y="31749"/>
                </a:lnTo>
                <a:close/>
              </a:path>
              <a:path w="7089140" h="76200">
                <a:moveTo>
                  <a:pt x="2120900" y="31749"/>
                </a:moveTo>
                <a:lnTo>
                  <a:pt x="2082800" y="31749"/>
                </a:lnTo>
                <a:lnTo>
                  <a:pt x="2082800" y="44449"/>
                </a:lnTo>
                <a:lnTo>
                  <a:pt x="2120900" y="44449"/>
                </a:lnTo>
                <a:lnTo>
                  <a:pt x="2120900" y="31749"/>
                </a:lnTo>
                <a:close/>
              </a:path>
              <a:path w="7089140" h="76200">
                <a:moveTo>
                  <a:pt x="2171700" y="31749"/>
                </a:moveTo>
                <a:lnTo>
                  <a:pt x="2133600" y="31749"/>
                </a:lnTo>
                <a:lnTo>
                  <a:pt x="2133600" y="44449"/>
                </a:lnTo>
                <a:lnTo>
                  <a:pt x="2171700" y="44449"/>
                </a:lnTo>
                <a:lnTo>
                  <a:pt x="2171700" y="31749"/>
                </a:lnTo>
                <a:close/>
              </a:path>
              <a:path w="7089140" h="76200">
                <a:moveTo>
                  <a:pt x="2222500" y="31749"/>
                </a:moveTo>
                <a:lnTo>
                  <a:pt x="2184400" y="31749"/>
                </a:lnTo>
                <a:lnTo>
                  <a:pt x="2184400" y="44449"/>
                </a:lnTo>
                <a:lnTo>
                  <a:pt x="2222500" y="44449"/>
                </a:lnTo>
                <a:lnTo>
                  <a:pt x="2222500" y="31749"/>
                </a:lnTo>
                <a:close/>
              </a:path>
              <a:path w="7089140" h="76200">
                <a:moveTo>
                  <a:pt x="2273300" y="31749"/>
                </a:moveTo>
                <a:lnTo>
                  <a:pt x="2235200" y="31749"/>
                </a:lnTo>
                <a:lnTo>
                  <a:pt x="2235200" y="44449"/>
                </a:lnTo>
                <a:lnTo>
                  <a:pt x="2273300" y="44449"/>
                </a:lnTo>
                <a:lnTo>
                  <a:pt x="2273300" y="31749"/>
                </a:lnTo>
                <a:close/>
              </a:path>
              <a:path w="7089140" h="76200">
                <a:moveTo>
                  <a:pt x="2324100" y="31749"/>
                </a:moveTo>
                <a:lnTo>
                  <a:pt x="2286000" y="31749"/>
                </a:lnTo>
                <a:lnTo>
                  <a:pt x="2286000" y="44449"/>
                </a:lnTo>
                <a:lnTo>
                  <a:pt x="2324100" y="44449"/>
                </a:lnTo>
                <a:lnTo>
                  <a:pt x="2324100" y="31749"/>
                </a:lnTo>
                <a:close/>
              </a:path>
              <a:path w="7089140" h="76200">
                <a:moveTo>
                  <a:pt x="2374900" y="31749"/>
                </a:moveTo>
                <a:lnTo>
                  <a:pt x="2336800" y="31749"/>
                </a:lnTo>
                <a:lnTo>
                  <a:pt x="2336800" y="44449"/>
                </a:lnTo>
                <a:lnTo>
                  <a:pt x="2374900" y="44449"/>
                </a:lnTo>
                <a:lnTo>
                  <a:pt x="2374900" y="31749"/>
                </a:lnTo>
                <a:close/>
              </a:path>
              <a:path w="7089140" h="76200">
                <a:moveTo>
                  <a:pt x="2425700" y="31749"/>
                </a:moveTo>
                <a:lnTo>
                  <a:pt x="2387600" y="31749"/>
                </a:lnTo>
                <a:lnTo>
                  <a:pt x="2387600" y="44449"/>
                </a:lnTo>
                <a:lnTo>
                  <a:pt x="2425700" y="44449"/>
                </a:lnTo>
                <a:lnTo>
                  <a:pt x="2425700" y="31749"/>
                </a:lnTo>
                <a:close/>
              </a:path>
              <a:path w="7089140" h="76200">
                <a:moveTo>
                  <a:pt x="2476500" y="31749"/>
                </a:moveTo>
                <a:lnTo>
                  <a:pt x="2438400" y="31749"/>
                </a:lnTo>
                <a:lnTo>
                  <a:pt x="2438400" y="44449"/>
                </a:lnTo>
                <a:lnTo>
                  <a:pt x="2476500" y="44449"/>
                </a:lnTo>
                <a:lnTo>
                  <a:pt x="2476500" y="31749"/>
                </a:lnTo>
                <a:close/>
              </a:path>
              <a:path w="7089140" h="76200">
                <a:moveTo>
                  <a:pt x="2527300" y="31749"/>
                </a:moveTo>
                <a:lnTo>
                  <a:pt x="2489200" y="31749"/>
                </a:lnTo>
                <a:lnTo>
                  <a:pt x="2489200" y="44449"/>
                </a:lnTo>
                <a:lnTo>
                  <a:pt x="2527300" y="44449"/>
                </a:lnTo>
                <a:lnTo>
                  <a:pt x="2527300" y="31749"/>
                </a:lnTo>
                <a:close/>
              </a:path>
              <a:path w="7089140" h="76200">
                <a:moveTo>
                  <a:pt x="2578100" y="31749"/>
                </a:moveTo>
                <a:lnTo>
                  <a:pt x="2540000" y="31749"/>
                </a:lnTo>
                <a:lnTo>
                  <a:pt x="2540000" y="44449"/>
                </a:lnTo>
                <a:lnTo>
                  <a:pt x="2578100" y="44449"/>
                </a:lnTo>
                <a:lnTo>
                  <a:pt x="2578100" y="31749"/>
                </a:lnTo>
                <a:close/>
              </a:path>
              <a:path w="7089140" h="76200">
                <a:moveTo>
                  <a:pt x="2628900" y="31749"/>
                </a:moveTo>
                <a:lnTo>
                  <a:pt x="2590800" y="31749"/>
                </a:lnTo>
                <a:lnTo>
                  <a:pt x="2590800" y="44449"/>
                </a:lnTo>
                <a:lnTo>
                  <a:pt x="2628900" y="44449"/>
                </a:lnTo>
                <a:lnTo>
                  <a:pt x="2628900" y="31749"/>
                </a:lnTo>
                <a:close/>
              </a:path>
              <a:path w="7089140" h="76200">
                <a:moveTo>
                  <a:pt x="2679700" y="31749"/>
                </a:moveTo>
                <a:lnTo>
                  <a:pt x="2641600" y="31749"/>
                </a:lnTo>
                <a:lnTo>
                  <a:pt x="2641600" y="44449"/>
                </a:lnTo>
                <a:lnTo>
                  <a:pt x="2679700" y="44449"/>
                </a:lnTo>
                <a:lnTo>
                  <a:pt x="2679700" y="31749"/>
                </a:lnTo>
                <a:close/>
              </a:path>
              <a:path w="7089140" h="76200">
                <a:moveTo>
                  <a:pt x="2730499" y="31749"/>
                </a:moveTo>
                <a:lnTo>
                  <a:pt x="2692400" y="31749"/>
                </a:lnTo>
                <a:lnTo>
                  <a:pt x="2692400" y="44449"/>
                </a:lnTo>
                <a:lnTo>
                  <a:pt x="2730499" y="44449"/>
                </a:lnTo>
                <a:lnTo>
                  <a:pt x="2730499" y="31749"/>
                </a:lnTo>
                <a:close/>
              </a:path>
              <a:path w="7089140" h="76200">
                <a:moveTo>
                  <a:pt x="2781299" y="31749"/>
                </a:moveTo>
                <a:lnTo>
                  <a:pt x="2743199" y="31749"/>
                </a:lnTo>
                <a:lnTo>
                  <a:pt x="2743199" y="44449"/>
                </a:lnTo>
                <a:lnTo>
                  <a:pt x="2781299" y="44449"/>
                </a:lnTo>
                <a:lnTo>
                  <a:pt x="2781299" y="31749"/>
                </a:lnTo>
                <a:close/>
              </a:path>
              <a:path w="7089140" h="76200">
                <a:moveTo>
                  <a:pt x="2832099" y="31749"/>
                </a:moveTo>
                <a:lnTo>
                  <a:pt x="2793999" y="31749"/>
                </a:lnTo>
                <a:lnTo>
                  <a:pt x="2793999" y="44449"/>
                </a:lnTo>
                <a:lnTo>
                  <a:pt x="2832099" y="44449"/>
                </a:lnTo>
                <a:lnTo>
                  <a:pt x="2832099" y="31749"/>
                </a:lnTo>
                <a:close/>
              </a:path>
              <a:path w="7089140" h="76200">
                <a:moveTo>
                  <a:pt x="2882899" y="31749"/>
                </a:moveTo>
                <a:lnTo>
                  <a:pt x="2844799" y="31749"/>
                </a:lnTo>
                <a:lnTo>
                  <a:pt x="2844799" y="44449"/>
                </a:lnTo>
                <a:lnTo>
                  <a:pt x="2882899" y="44449"/>
                </a:lnTo>
                <a:lnTo>
                  <a:pt x="2882899" y="31749"/>
                </a:lnTo>
                <a:close/>
              </a:path>
              <a:path w="7089140" h="76200">
                <a:moveTo>
                  <a:pt x="2933699" y="31749"/>
                </a:moveTo>
                <a:lnTo>
                  <a:pt x="2895599" y="31749"/>
                </a:lnTo>
                <a:lnTo>
                  <a:pt x="2895599" y="44449"/>
                </a:lnTo>
                <a:lnTo>
                  <a:pt x="2933699" y="44449"/>
                </a:lnTo>
                <a:lnTo>
                  <a:pt x="2933699" y="31749"/>
                </a:lnTo>
                <a:close/>
              </a:path>
              <a:path w="7089140" h="76200">
                <a:moveTo>
                  <a:pt x="2984499" y="31749"/>
                </a:moveTo>
                <a:lnTo>
                  <a:pt x="2946399" y="31749"/>
                </a:lnTo>
                <a:lnTo>
                  <a:pt x="2946399" y="44449"/>
                </a:lnTo>
                <a:lnTo>
                  <a:pt x="2984499" y="44449"/>
                </a:lnTo>
                <a:lnTo>
                  <a:pt x="2984499" y="31749"/>
                </a:lnTo>
                <a:close/>
              </a:path>
              <a:path w="7089140" h="76200">
                <a:moveTo>
                  <a:pt x="3035299" y="31749"/>
                </a:moveTo>
                <a:lnTo>
                  <a:pt x="2997199" y="31749"/>
                </a:lnTo>
                <a:lnTo>
                  <a:pt x="2997199" y="44449"/>
                </a:lnTo>
                <a:lnTo>
                  <a:pt x="3035299" y="44449"/>
                </a:lnTo>
                <a:lnTo>
                  <a:pt x="3035299" y="31749"/>
                </a:lnTo>
                <a:close/>
              </a:path>
              <a:path w="7089140" h="76200">
                <a:moveTo>
                  <a:pt x="3086099" y="31749"/>
                </a:moveTo>
                <a:lnTo>
                  <a:pt x="3047999" y="31749"/>
                </a:lnTo>
                <a:lnTo>
                  <a:pt x="3047999" y="44449"/>
                </a:lnTo>
                <a:lnTo>
                  <a:pt x="3086099" y="44449"/>
                </a:lnTo>
                <a:lnTo>
                  <a:pt x="3086099" y="31749"/>
                </a:lnTo>
                <a:close/>
              </a:path>
              <a:path w="7089140" h="76200">
                <a:moveTo>
                  <a:pt x="3136899" y="31749"/>
                </a:moveTo>
                <a:lnTo>
                  <a:pt x="3098799" y="31749"/>
                </a:lnTo>
                <a:lnTo>
                  <a:pt x="3098799" y="44449"/>
                </a:lnTo>
                <a:lnTo>
                  <a:pt x="3136899" y="44449"/>
                </a:lnTo>
                <a:lnTo>
                  <a:pt x="3136899" y="31749"/>
                </a:lnTo>
                <a:close/>
              </a:path>
              <a:path w="7089140" h="76200">
                <a:moveTo>
                  <a:pt x="3187699" y="31749"/>
                </a:moveTo>
                <a:lnTo>
                  <a:pt x="3149599" y="31749"/>
                </a:lnTo>
                <a:lnTo>
                  <a:pt x="3149599" y="44449"/>
                </a:lnTo>
                <a:lnTo>
                  <a:pt x="3187699" y="44449"/>
                </a:lnTo>
                <a:lnTo>
                  <a:pt x="3187699" y="31749"/>
                </a:lnTo>
                <a:close/>
              </a:path>
              <a:path w="7089140" h="76200">
                <a:moveTo>
                  <a:pt x="3238499" y="31749"/>
                </a:moveTo>
                <a:lnTo>
                  <a:pt x="3200399" y="31749"/>
                </a:lnTo>
                <a:lnTo>
                  <a:pt x="3200399" y="44449"/>
                </a:lnTo>
                <a:lnTo>
                  <a:pt x="3238499" y="44449"/>
                </a:lnTo>
                <a:lnTo>
                  <a:pt x="3238499" y="31749"/>
                </a:lnTo>
                <a:close/>
              </a:path>
              <a:path w="7089140" h="76200">
                <a:moveTo>
                  <a:pt x="3289299" y="31749"/>
                </a:moveTo>
                <a:lnTo>
                  <a:pt x="3251199" y="31749"/>
                </a:lnTo>
                <a:lnTo>
                  <a:pt x="3251199" y="44449"/>
                </a:lnTo>
                <a:lnTo>
                  <a:pt x="3289299" y="44449"/>
                </a:lnTo>
                <a:lnTo>
                  <a:pt x="3289299" y="31749"/>
                </a:lnTo>
                <a:close/>
              </a:path>
              <a:path w="7089140" h="76200">
                <a:moveTo>
                  <a:pt x="3340099" y="31749"/>
                </a:moveTo>
                <a:lnTo>
                  <a:pt x="3301999" y="31749"/>
                </a:lnTo>
                <a:lnTo>
                  <a:pt x="3301999" y="44449"/>
                </a:lnTo>
                <a:lnTo>
                  <a:pt x="3340099" y="44449"/>
                </a:lnTo>
                <a:lnTo>
                  <a:pt x="3340099" y="31749"/>
                </a:lnTo>
                <a:close/>
              </a:path>
              <a:path w="7089140" h="76200">
                <a:moveTo>
                  <a:pt x="3390899" y="31749"/>
                </a:moveTo>
                <a:lnTo>
                  <a:pt x="3352799" y="31749"/>
                </a:lnTo>
                <a:lnTo>
                  <a:pt x="3352799" y="44449"/>
                </a:lnTo>
                <a:lnTo>
                  <a:pt x="3390899" y="44449"/>
                </a:lnTo>
                <a:lnTo>
                  <a:pt x="3390899" y="31749"/>
                </a:lnTo>
                <a:close/>
              </a:path>
              <a:path w="7089140" h="76200">
                <a:moveTo>
                  <a:pt x="3441699" y="31749"/>
                </a:moveTo>
                <a:lnTo>
                  <a:pt x="3403599" y="31749"/>
                </a:lnTo>
                <a:lnTo>
                  <a:pt x="3403599" y="44449"/>
                </a:lnTo>
                <a:lnTo>
                  <a:pt x="3441699" y="44449"/>
                </a:lnTo>
                <a:lnTo>
                  <a:pt x="3441699" y="31749"/>
                </a:lnTo>
                <a:close/>
              </a:path>
              <a:path w="7089140" h="76200">
                <a:moveTo>
                  <a:pt x="3492499" y="31749"/>
                </a:moveTo>
                <a:lnTo>
                  <a:pt x="3454399" y="31749"/>
                </a:lnTo>
                <a:lnTo>
                  <a:pt x="3454399" y="44449"/>
                </a:lnTo>
                <a:lnTo>
                  <a:pt x="3492499" y="44449"/>
                </a:lnTo>
                <a:lnTo>
                  <a:pt x="3492499" y="31749"/>
                </a:lnTo>
                <a:close/>
              </a:path>
              <a:path w="7089140" h="76200">
                <a:moveTo>
                  <a:pt x="3543299" y="31749"/>
                </a:moveTo>
                <a:lnTo>
                  <a:pt x="3505199" y="31749"/>
                </a:lnTo>
                <a:lnTo>
                  <a:pt x="3505199" y="44449"/>
                </a:lnTo>
                <a:lnTo>
                  <a:pt x="3543299" y="44449"/>
                </a:lnTo>
                <a:lnTo>
                  <a:pt x="3543299" y="31749"/>
                </a:lnTo>
                <a:close/>
              </a:path>
              <a:path w="7089140" h="76200">
                <a:moveTo>
                  <a:pt x="3594099" y="31749"/>
                </a:moveTo>
                <a:lnTo>
                  <a:pt x="3555999" y="31749"/>
                </a:lnTo>
                <a:lnTo>
                  <a:pt x="3555999" y="44449"/>
                </a:lnTo>
                <a:lnTo>
                  <a:pt x="3594099" y="44449"/>
                </a:lnTo>
                <a:lnTo>
                  <a:pt x="3594099" y="31749"/>
                </a:lnTo>
                <a:close/>
              </a:path>
              <a:path w="7089140" h="76200">
                <a:moveTo>
                  <a:pt x="3644899" y="31749"/>
                </a:moveTo>
                <a:lnTo>
                  <a:pt x="3606799" y="31749"/>
                </a:lnTo>
                <a:lnTo>
                  <a:pt x="3606799" y="44449"/>
                </a:lnTo>
                <a:lnTo>
                  <a:pt x="3644899" y="44449"/>
                </a:lnTo>
                <a:lnTo>
                  <a:pt x="3644899" y="31749"/>
                </a:lnTo>
                <a:close/>
              </a:path>
              <a:path w="7089140" h="76200">
                <a:moveTo>
                  <a:pt x="3695699" y="31749"/>
                </a:moveTo>
                <a:lnTo>
                  <a:pt x="3657599" y="31749"/>
                </a:lnTo>
                <a:lnTo>
                  <a:pt x="3657599" y="44449"/>
                </a:lnTo>
                <a:lnTo>
                  <a:pt x="3695699" y="44449"/>
                </a:lnTo>
                <a:lnTo>
                  <a:pt x="3695699" y="31749"/>
                </a:lnTo>
                <a:close/>
              </a:path>
              <a:path w="7089140" h="76200">
                <a:moveTo>
                  <a:pt x="3746499" y="31749"/>
                </a:moveTo>
                <a:lnTo>
                  <a:pt x="3708399" y="31749"/>
                </a:lnTo>
                <a:lnTo>
                  <a:pt x="3708399" y="44449"/>
                </a:lnTo>
                <a:lnTo>
                  <a:pt x="3746499" y="44449"/>
                </a:lnTo>
                <a:lnTo>
                  <a:pt x="3746499" y="31749"/>
                </a:lnTo>
                <a:close/>
              </a:path>
              <a:path w="7089140" h="76200">
                <a:moveTo>
                  <a:pt x="3797299" y="31749"/>
                </a:moveTo>
                <a:lnTo>
                  <a:pt x="3759199" y="31749"/>
                </a:lnTo>
                <a:lnTo>
                  <a:pt x="3759199" y="44449"/>
                </a:lnTo>
                <a:lnTo>
                  <a:pt x="3797299" y="44449"/>
                </a:lnTo>
                <a:lnTo>
                  <a:pt x="3797299" y="31749"/>
                </a:lnTo>
                <a:close/>
              </a:path>
              <a:path w="7089140" h="76200">
                <a:moveTo>
                  <a:pt x="3848099" y="31749"/>
                </a:moveTo>
                <a:lnTo>
                  <a:pt x="3809999" y="31749"/>
                </a:lnTo>
                <a:lnTo>
                  <a:pt x="3809999" y="44449"/>
                </a:lnTo>
                <a:lnTo>
                  <a:pt x="3848099" y="44449"/>
                </a:lnTo>
                <a:lnTo>
                  <a:pt x="3848099" y="31749"/>
                </a:lnTo>
                <a:close/>
              </a:path>
              <a:path w="7089140" h="76200">
                <a:moveTo>
                  <a:pt x="3898899" y="31749"/>
                </a:moveTo>
                <a:lnTo>
                  <a:pt x="3860799" y="31749"/>
                </a:lnTo>
                <a:lnTo>
                  <a:pt x="3860799" y="44449"/>
                </a:lnTo>
                <a:lnTo>
                  <a:pt x="3898899" y="44449"/>
                </a:lnTo>
                <a:lnTo>
                  <a:pt x="3898899" y="31749"/>
                </a:lnTo>
                <a:close/>
              </a:path>
              <a:path w="7089140" h="76200">
                <a:moveTo>
                  <a:pt x="3949699" y="31749"/>
                </a:moveTo>
                <a:lnTo>
                  <a:pt x="3911599" y="31749"/>
                </a:lnTo>
                <a:lnTo>
                  <a:pt x="3911599" y="44449"/>
                </a:lnTo>
                <a:lnTo>
                  <a:pt x="3949699" y="44449"/>
                </a:lnTo>
                <a:lnTo>
                  <a:pt x="3949699" y="31749"/>
                </a:lnTo>
                <a:close/>
              </a:path>
              <a:path w="7089140" h="76200">
                <a:moveTo>
                  <a:pt x="4000499" y="31749"/>
                </a:moveTo>
                <a:lnTo>
                  <a:pt x="3962399" y="31749"/>
                </a:lnTo>
                <a:lnTo>
                  <a:pt x="3962399" y="44449"/>
                </a:lnTo>
                <a:lnTo>
                  <a:pt x="4000499" y="44449"/>
                </a:lnTo>
                <a:lnTo>
                  <a:pt x="4000499" y="31749"/>
                </a:lnTo>
                <a:close/>
              </a:path>
              <a:path w="7089140" h="76200">
                <a:moveTo>
                  <a:pt x="4051299" y="31749"/>
                </a:moveTo>
                <a:lnTo>
                  <a:pt x="4013199" y="31749"/>
                </a:lnTo>
                <a:lnTo>
                  <a:pt x="4013199" y="44449"/>
                </a:lnTo>
                <a:lnTo>
                  <a:pt x="4051299" y="44449"/>
                </a:lnTo>
                <a:lnTo>
                  <a:pt x="4051299" y="31749"/>
                </a:lnTo>
                <a:close/>
              </a:path>
              <a:path w="7089140" h="76200">
                <a:moveTo>
                  <a:pt x="4102099" y="31749"/>
                </a:moveTo>
                <a:lnTo>
                  <a:pt x="4063999" y="31749"/>
                </a:lnTo>
                <a:lnTo>
                  <a:pt x="4063999" y="44449"/>
                </a:lnTo>
                <a:lnTo>
                  <a:pt x="4102099" y="44449"/>
                </a:lnTo>
                <a:lnTo>
                  <a:pt x="4102099" y="31749"/>
                </a:lnTo>
                <a:close/>
              </a:path>
              <a:path w="7089140" h="76200">
                <a:moveTo>
                  <a:pt x="4152899" y="31749"/>
                </a:moveTo>
                <a:lnTo>
                  <a:pt x="4114799" y="31749"/>
                </a:lnTo>
                <a:lnTo>
                  <a:pt x="4114799" y="44449"/>
                </a:lnTo>
                <a:lnTo>
                  <a:pt x="4152899" y="44449"/>
                </a:lnTo>
                <a:lnTo>
                  <a:pt x="4152899" y="31749"/>
                </a:lnTo>
                <a:close/>
              </a:path>
              <a:path w="7089140" h="76200">
                <a:moveTo>
                  <a:pt x="4203699" y="31749"/>
                </a:moveTo>
                <a:lnTo>
                  <a:pt x="4165599" y="31749"/>
                </a:lnTo>
                <a:lnTo>
                  <a:pt x="4165599" y="44449"/>
                </a:lnTo>
                <a:lnTo>
                  <a:pt x="4203699" y="44449"/>
                </a:lnTo>
                <a:lnTo>
                  <a:pt x="4203699" y="31749"/>
                </a:lnTo>
                <a:close/>
              </a:path>
              <a:path w="7089140" h="76200">
                <a:moveTo>
                  <a:pt x="4254499" y="31749"/>
                </a:moveTo>
                <a:lnTo>
                  <a:pt x="4216399" y="31749"/>
                </a:lnTo>
                <a:lnTo>
                  <a:pt x="4216399" y="44449"/>
                </a:lnTo>
                <a:lnTo>
                  <a:pt x="4254499" y="44449"/>
                </a:lnTo>
                <a:lnTo>
                  <a:pt x="4254499" y="31749"/>
                </a:lnTo>
                <a:close/>
              </a:path>
              <a:path w="7089140" h="76200">
                <a:moveTo>
                  <a:pt x="4305299" y="31749"/>
                </a:moveTo>
                <a:lnTo>
                  <a:pt x="4267199" y="31749"/>
                </a:lnTo>
                <a:lnTo>
                  <a:pt x="4267199" y="44449"/>
                </a:lnTo>
                <a:lnTo>
                  <a:pt x="4305299" y="44449"/>
                </a:lnTo>
                <a:lnTo>
                  <a:pt x="4305299" y="31749"/>
                </a:lnTo>
                <a:close/>
              </a:path>
              <a:path w="7089140" h="76200">
                <a:moveTo>
                  <a:pt x="4356099" y="31749"/>
                </a:moveTo>
                <a:lnTo>
                  <a:pt x="4317999" y="31749"/>
                </a:lnTo>
                <a:lnTo>
                  <a:pt x="4317999" y="44449"/>
                </a:lnTo>
                <a:lnTo>
                  <a:pt x="4356099" y="44449"/>
                </a:lnTo>
                <a:lnTo>
                  <a:pt x="4356099" y="31749"/>
                </a:lnTo>
                <a:close/>
              </a:path>
              <a:path w="7089140" h="76200">
                <a:moveTo>
                  <a:pt x="4406899" y="31749"/>
                </a:moveTo>
                <a:lnTo>
                  <a:pt x="4368799" y="31749"/>
                </a:lnTo>
                <a:lnTo>
                  <a:pt x="4368799" y="44449"/>
                </a:lnTo>
                <a:lnTo>
                  <a:pt x="4406899" y="44449"/>
                </a:lnTo>
                <a:lnTo>
                  <a:pt x="4406899" y="31749"/>
                </a:lnTo>
                <a:close/>
              </a:path>
              <a:path w="7089140" h="76200">
                <a:moveTo>
                  <a:pt x="4457699" y="31749"/>
                </a:moveTo>
                <a:lnTo>
                  <a:pt x="4419599" y="31749"/>
                </a:lnTo>
                <a:lnTo>
                  <a:pt x="4419599" y="44449"/>
                </a:lnTo>
                <a:lnTo>
                  <a:pt x="4457699" y="44449"/>
                </a:lnTo>
                <a:lnTo>
                  <a:pt x="4457699" y="31749"/>
                </a:lnTo>
                <a:close/>
              </a:path>
              <a:path w="7089140" h="76200">
                <a:moveTo>
                  <a:pt x="4508499" y="31749"/>
                </a:moveTo>
                <a:lnTo>
                  <a:pt x="4470399" y="31749"/>
                </a:lnTo>
                <a:lnTo>
                  <a:pt x="4470399" y="44449"/>
                </a:lnTo>
                <a:lnTo>
                  <a:pt x="4508499" y="44449"/>
                </a:lnTo>
                <a:lnTo>
                  <a:pt x="4508499" y="31749"/>
                </a:lnTo>
                <a:close/>
              </a:path>
              <a:path w="7089140" h="76200">
                <a:moveTo>
                  <a:pt x="4559299" y="31749"/>
                </a:moveTo>
                <a:lnTo>
                  <a:pt x="4521199" y="31749"/>
                </a:lnTo>
                <a:lnTo>
                  <a:pt x="4521199" y="44449"/>
                </a:lnTo>
                <a:lnTo>
                  <a:pt x="4559299" y="44449"/>
                </a:lnTo>
                <a:lnTo>
                  <a:pt x="4559299" y="31749"/>
                </a:lnTo>
                <a:close/>
              </a:path>
              <a:path w="7089140" h="76200">
                <a:moveTo>
                  <a:pt x="4610099" y="31749"/>
                </a:moveTo>
                <a:lnTo>
                  <a:pt x="4571999" y="31749"/>
                </a:lnTo>
                <a:lnTo>
                  <a:pt x="4571999" y="44449"/>
                </a:lnTo>
                <a:lnTo>
                  <a:pt x="4610099" y="44449"/>
                </a:lnTo>
                <a:lnTo>
                  <a:pt x="4610099" y="31749"/>
                </a:lnTo>
                <a:close/>
              </a:path>
              <a:path w="7089140" h="76200">
                <a:moveTo>
                  <a:pt x="4660899" y="31749"/>
                </a:moveTo>
                <a:lnTo>
                  <a:pt x="4622799" y="31749"/>
                </a:lnTo>
                <a:lnTo>
                  <a:pt x="4622799" y="44449"/>
                </a:lnTo>
                <a:lnTo>
                  <a:pt x="4660899" y="44449"/>
                </a:lnTo>
                <a:lnTo>
                  <a:pt x="4660899" y="31749"/>
                </a:lnTo>
                <a:close/>
              </a:path>
              <a:path w="7089140" h="76200">
                <a:moveTo>
                  <a:pt x="4711699" y="31749"/>
                </a:moveTo>
                <a:lnTo>
                  <a:pt x="4673599" y="31749"/>
                </a:lnTo>
                <a:lnTo>
                  <a:pt x="4673599" y="44449"/>
                </a:lnTo>
                <a:lnTo>
                  <a:pt x="4711699" y="44449"/>
                </a:lnTo>
                <a:lnTo>
                  <a:pt x="4711699" y="31749"/>
                </a:lnTo>
                <a:close/>
              </a:path>
              <a:path w="7089140" h="76200">
                <a:moveTo>
                  <a:pt x="4762499" y="31749"/>
                </a:moveTo>
                <a:lnTo>
                  <a:pt x="4724399" y="31749"/>
                </a:lnTo>
                <a:lnTo>
                  <a:pt x="4724399" y="44449"/>
                </a:lnTo>
                <a:lnTo>
                  <a:pt x="4762499" y="44449"/>
                </a:lnTo>
                <a:lnTo>
                  <a:pt x="4762499" y="31749"/>
                </a:lnTo>
                <a:close/>
              </a:path>
              <a:path w="7089140" h="76200">
                <a:moveTo>
                  <a:pt x="4813299" y="31749"/>
                </a:moveTo>
                <a:lnTo>
                  <a:pt x="4775199" y="31749"/>
                </a:lnTo>
                <a:lnTo>
                  <a:pt x="4775199" y="44449"/>
                </a:lnTo>
                <a:lnTo>
                  <a:pt x="4813299" y="44449"/>
                </a:lnTo>
                <a:lnTo>
                  <a:pt x="4813299" y="31749"/>
                </a:lnTo>
                <a:close/>
              </a:path>
              <a:path w="7089140" h="76200">
                <a:moveTo>
                  <a:pt x="4864099" y="31749"/>
                </a:moveTo>
                <a:lnTo>
                  <a:pt x="4825999" y="31749"/>
                </a:lnTo>
                <a:lnTo>
                  <a:pt x="4825999" y="44449"/>
                </a:lnTo>
                <a:lnTo>
                  <a:pt x="4864099" y="44449"/>
                </a:lnTo>
                <a:lnTo>
                  <a:pt x="4864099" y="31749"/>
                </a:lnTo>
                <a:close/>
              </a:path>
              <a:path w="7089140" h="76200">
                <a:moveTo>
                  <a:pt x="4914899" y="31749"/>
                </a:moveTo>
                <a:lnTo>
                  <a:pt x="4876799" y="31749"/>
                </a:lnTo>
                <a:lnTo>
                  <a:pt x="4876799" y="44449"/>
                </a:lnTo>
                <a:lnTo>
                  <a:pt x="4914899" y="44449"/>
                </a:lnTo>
                <a:lnTo>
                  <a:pt x="4914899" y="31749"/>
                </a:lnTo>
                <a:close/>
              </a:path>
              <a:path w="7089140" h="76200">
                <a:moveTo>
                  <a:pt x="4965699" y="31749"/>
                </a:moveTo>
                <a:lnTo>
                  <a:pt x="4927599" y="31749"/>
                </a:lnTo>
                <a:lnTo>
                  <a:pt x="4927599" y="44449"/>
                </a:lnTo>
                <a:lnTo>
                  <a:pt x="4965699" y="44449"/>
                </a:lnTo>
                <a:lnTo>
                  <a:pt x="4965699" y="31749"/>
                </a:lnTo>
                <a:close/>
              </a:path>
              <a:path w="7089140" h="76200">
                <a:moveTo>
                  <a:pt x="5016499" y="31749"/>
                </a:moveTo>
                <a:lnTo>
                  <a:pt x="4978399" y="31749"/>
                </a:lnTo>
                <a:lnTo>
                  <a:pt x="4978399" y="44449"/>
                </a:lnTo>
                <a:lnTo>
                  <a:pt x="5016499" y="44449"/>
                </a:lnTo>
                <a:lnTo>
                  <a:pt x="5016499" y="31749"/>
                </a:lnTo>
                <a:close/>
              </a:path>
              <a:path w="7089140" h="76200">
                <a:moveTo>
                  <a:pt x="5067299" y="31749"/>
                </a:moveTo>
                <a:lnTo>
                  <a:pt x="5029199" y="31749"/>
                </a:lnTo>
                <a:lnTo>
                  <a:pt x="5029199" y="44449"/>
                </a:lnTo>
                <a:lnTo>
                  <a:pt x="5067299" y="44449"/>
                </a:lnTo>
                <a:lnTo>
                  <a:pt x="5067299" y="31749"/>
                </a:lnTo>
                <a:close/>
              </a:path>
              <a:path w="7089140" h="76200">
                <a:moveTo>
                  <a:pt x="5118099" y="31749"/>
                </a:moveTo>
                <a:lnTo>
                  <a:pt x="5079999" y="31749"/>
                </a:lnTo>
                <a:lnTo>
                  <a:pt x="5079999" y="44449"/>
                </a:lnTo>
                <a:lnTo>
                  <a:pt x="5118099" y="44449"/>
                </a:lnTo>
                <a:lnTo>
                  <a:pt x="5118099" y="31749"/>
                </a:lnTo>
                <a:close/>
              </a:path>
              <a:path w="7089140" h="76200">
                <a:moveTo>
                  <a:pt x="5168899" y="31749"/>
                </a:moveTo>
                <a:lnTo>
                  <a:pt x="5130799" y="31749"/>
                </a:lnTo>
                <a:lnTo>
                  <a:pt x="5130799" y="44449"/>
                </a:lnTo>
                <a:lnTo>
                  <a:pt x="5168899" y="44449"/>
                </a:lnTo>
                <a:lnTo>
                  <a:pt x="5168899" y="31749"/>
                </a:lnTo>
                <a:close/>
              </a:path>
              <a:path w="7089140" h="76200">
                <a:moveTo>
                  <a:pt x="5219699" y="31749"/>
                </a:moveTo>
                <a:lnTo>
                  <a:pt x="5181599" y="31749"/>
                </a:lnTo>
                <a:lnTo>
                  <a:pt x="5181599" y="44449"/>
                </a:lnTo>
                <a:lnTo>
                  <a:pt x="5219699" y="44449"/>
                </a:lnTo>
                <a:lnTo>
                  <a:pt x="5219699" y="31749"/>
                </a:lnTo>
                <a:close/>
              </a:path>
              <a:path w="7089140" h="76200">
                <a:moveTo>
                  <a:pt x="5270499" y="31749"/>
                </a:moveTo>
                <a:lnTo>
                  <a:pt x="5232399" y="31749"/>
                </a:lnTo>
                <a:lnTo>
                  <a:pt x="5232399" y="44449"/>
                </a:lnTo>
                <a:lnTo>
                  <a:pt x="5270499" y="44449"/>
                </a:lnTo>
                <a:lnTo>
                  <a:pt x="5270499" y="31749"/>
                </a:lnTo>
                <a:close/>
              </a:path>
              <a:path w="7089140" h="76200">
                <a:moveTo>
                  <a:pt x="5321299" y="31749"/>
                </a:moveTo>
                <a:lnTo>
                  <a:pt x="5283199" y="31749"/>
                </a:lnTo>
                <a:lnTo>
                  <a:pt x="5283199" y="44449"/>
                </a:lnTo>
                <a:lnTo>
                  <a:pt x="5321299" y="44449"/>
                </a:lnTo>
                <a:lnTo>
                  <a:pt x="5321299" y="31749"/>
                </a:lnTo>
                <a:close/>
              </a:path>
              <a:path w="7089140" h="76200">
                <a:moveTo>
                  <a:pt x="5372099" y="31749"/>
                </a:moveTo>
                <a:lnTo>
                  <a:pt x="5333999" y="31749"/>
                </a:lnTo>
                <a:lnTo>
                  <a:pt x="5333999" y="44449"/>
                </a:lnTo>
                <a:lnTo>
                  <a:pt x="5372099" y="44449"/>
                </a:lnTo>
                <a:lnTo>
                  <a:pt x="5372099" y="31749"/>
                </a:lnTo>
                <a:close/>
              </a:path>
              <a:path w="7089140" h="76200">
                <a:moveTo>
                  <a:pt x="5422899" y="31749"/>
                </a:moveTo>
                <a:lnTo>
                  <a:pt x="5384799" y="31749"/>
                </a:lnTo>
                <a:lnTo>
                  <a:pt x="5384799" y="44449"/>
                </a:lnTo>
                <a:lnTo>
                  <a:pt x="5422899" y="44449"/>
                </a:lnTo>
                <a:lnTo>
                  <a:pt x="5422899" y="31749"/>
                </a:lnTo>
                <a:close/>
              </a:path>
              <a:path w="7089140" h="76200">
                <a:moveTo>
                  <a:pt x="5473699" y="31749"/>
                </a:moveTo>
                <a:lnTo>
                  <a:pt x="5435599" y="31749"/>
                </a:lnTo>
                <a:lnTo>
                  <a:pt x="5435599" y="44449"/>
                </a:lnTo>
                <a:lnTo>
                  <a:pt x="5473699" y="44449"/>
                </a:lnTo>
                <a:lnTo>
                  <a:pt x="5473699" y="31749"/>
                </a:lnTo>
                <a:close/>
              </a:path>
              <a:path w="7089140" h="76200">
                <a:moveTo>
                  <a:pt x="5524499" y="31749"/>
                </a:moveTo>
                <a:lnTo>
                  <a:pt x="5486399" y="31749"/>
                </a:lnTo>
                <a:lnTo>
                  <a:pt x="5486399" y="44449"/>
                </a:lnTo>
                <a:lnTo>
                  <a:pt x="5524499" y="44449"/>
                </a:lnTo>
                <a:lnTo>
                  <a:pt x="5524499" y="31749"/>
                </a:lnTo>
                <a:close/>
              </a:path>
              <a:path w="7089140" h="76200">
                <a:moveTo>
                  <a:pt x="5575299" y="31749"/>
                </a:moveTo>
                <a:lnTo>
                  <a:pt x="5537199" y="31749"/>
                </a:lnTo>
                <a:lnTo>
                  <a:pt x="5537199" y="44449"/>
                </a:lnTo>
                <a:lnTo>
                  <a:pt x="5575299" y="44449"/>
                </a:lnTo>
                <a:lnTo>
                  <a:pt x="5575299" y="31749"/>
                </a:lnTo>
                <a:close/>
              </a:path>
              <a:path w="7089140" h="76200">
                <a:moveTo>
                  <a:pt x="5626099" y="31749"/>
                </a:moveTo>
                <a:lnTo>
                  <a:pt x="5587999" y="31749"/>
                </a:lnTo>
                <a:lnTo>
                  <a:pt x="5587999" y="44449"/>
                </a:lnTo>
                <a:lnTo>
                  <a:pt x="5626099" y="44449"/>
                </a:lnTo>
                <a:lnTo>
                  <a:pt x="5626099" y="31749"/>
                </a:lnTo>
                <a:close/>
              </a:path>
              <a:path w="7089140" h="76200">
                <a:moveTo>
                  <a:pt x="5676899" y="31749"/>
                </a:moveTo>
                <a:lnTo>
                  <a:pt x="5638799" y="31749"/>
                </a:lnTo>
                <a:lnTo>
                  <a:pt x="5638799" y="44449"/>
                </a:lnTo>
                <a:lnTo>
                  <a:pt x="5676899" y="44449"/>
                </a:lnTo>
                <a:lnTo>
                  <a:pt x="5676899" y="31749"/>
                </a:lnTo>
                <a:close/>
              </a:path>
              <a:path w="7089140" h="76200">
                <a:moveTo>
                  <a:pt x="5727699" y="31749"/>
                </a:moveTo>
                <a:lnTo>
                  <a:pt x="5689599" y="31749"/>
                </a:lnTo>
                <a:lnTo>
                  <a:pt x="5689599" y="44449"/>
                </a:lnTo>
                <a:lnTo>
                  <a:pt x="5727699" y="44449"/>
                </a:lnTo>
                <a:lnTo>
                  <a:pt x="5727699" y="31749"/>
                </a:lnTo>
                <a:close/>
              </a:path>
              <a:path w="7089140" h="76200">
                <a:moveTo>
                  <a:pt x="5778499" y="31749"/>
                </a:moveTo>
                <a:lnTo>
                  <a:pt x="5740399" y="31749"/>
                </a:lnTo>
                <a:lnTo>
                  <a:pt x="5740399" y="44449"/>
                </a:lnTo>
                <a:lnTo>
                  <a:pt x="5778499" y="44449"/>
                </a:lnTo>
                <a:lnTo>
                  <a:pt x="5778499" y="31749"/>
                </a:lnTo>
                <a:close/>
              </a:path>
              <a:path w="7089140" h="76200">
                <a:moveTo>
                  <a:pt x="5829299" y="31749"/>
                </a:moveTo>
                <a:lnTo>
                  <a:pt x="5791199" y="31749"/>
                </a:lnTo>
                <a:lnTo>
                  <a:pt x="5791199" y="44449"/>
                </a:lnTo>
                <a:lnTo>
                  <a:pt x="5829299" y="44449"/>
                </a:lnTo>
                <a:lnTo>
                  <a:pt x="5829299" y="31749"/>
                </a:lnTo>
                <a:close/>
              </a:path>
              <a:path w="7089140" h="76200">
                <a:moveTo>
                  <a:pt x="5880099" y="31749"/>
                </a:moveTo>
                <a:lnTo>
                  <a:pt x="5841999" y="31749"/>
                </a:lnTo>
                <a:lnTo>
                  <a:pt x="5841999" y="44449"/>
                </a:lnTo>
                <a:lnTo>
                  <a:pt x="5880099" y="44449"/>
                </a:lnTo>
                <a:lnTo>
                  <a:pt x="5880099" y="31749"/>
                </a:lnTo>
                <a:close/>
              </a:path>
              <a:path w="7089140" h="76200">
                <a:moveTo>
                  <a:pt x="5930899" y="31749"/>
                </a:moveTo>
                <a:lnTo>
                  <a:pt x="5892799" y="31749"/>
                </a:lnTo>
                <a:lnTo>
                  <a:pt x="5892799" y="44449"/>
                </a:lnTo>
                <a:lnTo>
                  <a:pt x="5930899" y="44449"/>
                </a:lnTo>
                <a:lnTo>
                  <a:pt x="5930899" y="31749"/>
                </a:lnTo>
                <a:close/>
              </a:path>
              <a:path w="7089140" h="76200">
                <a:moveTo>
                  <a:pt x="5981699" y="31749"/>
                </a:moveTo>
                <a:lnTo>
                  <a:pt x="5943599" y="31749"/>
                </a:lnTo>
                <a:lnTo>
                  <a:pt x="5943599" y="44449"/>
                </a:lnTo>
                <a:lnTo>
                  <a:pt x="5981699" y="44449"/>
                </a:lnTo>
                <a:lnTo>
                  <a:pt x="5981699" y="31749"/>
                </a:lnTo>
                <a:close/>
              </a:path>
              <a:path w="7089140" h="76200">
                <a:moveTo>
                  <a:pt x="6032499" y="31749"/>
                </a:moveTo>
                <a:lnTo>
                  <a:pt x="5994399" y="31749"/>
                </a:lnTo>
                <a:lnTo>
                  <a:pt x="5994399" y="44449"/>
                </a:lnTo>
                <a:lnTo>
                  <a:pt x="6032499" y="44449"/>
                </a:lnTo>
                <a:lnTo>
                  <a:pt x="6032499" y="31749"/>
                </a:lnTo>
                <a:close/>
              </a:path>
              <a:path w="7089140" h="76200">
                <a:moveTo>
                  <a:pt x="6083299" y="31749"/>
                </a:moveTo>
                <a:lnTo>
                  <a:pt x="6045199" y="31749"/>
                </a:lnTo>
                <a:lnTo>
                  <a:pt x="6045199" y="44449"/>
                </a:lnTo>
                <a:lnTo>
                  <a:pt x="6083299" y="44449"/>
                </a:lnTo>
                <a:lnTo>
                  <a:pt x="6083299" y="31749"/>
                </a:lnTo>
                <a:close/>
              </a:path>
              <a:path w="7089140" h="76200">
                <a:moveTo>
                  <a:pt x="6134099" y="31749"/>
                </a:moveTo>
                <a:lnTo>
                  <a:pt x="6095999" y="31749"/>
                </a:lnTo>
                <a:lnTo>
                  <a:pt x="6095999" y="44449"/>
                </a:lnTo>
                <a:lnTo>
                  <a:pt x="6134099" y="44449"/>
                </a:lnTo>
                <a:lnTo>
                  <a:pt x="6134099" y="31749"/>
                </a:lnTo>
                <a:close/>
              </a:path>
              <a:path w="7089140" h="76200">
                <a:moveTo>
                  <a:pt x="6184899" y="31749"/>
                </a:moveTo>
                <a:lnTo>
                  <a:pt x="6146799" y="31749"/>
                </a:lnTo>
                <a:lnTo>
                  <a:pt x="6146799" y="44449"/>
                </a:lnTo>
                <a:lnTo>
                  <a:pt x="6184899" y="44449"/>
                </a:lnTo>
                <a:lnTo>
                  <a:pt x="6184899" y="31749"/>
                </a:lnTo>
                <a:close/>
              </a:path>
              <a:path w="7089140" h="76200">
                <a:moveTo>
                  <a:pt x="6235699" y="31749"/>
                </a:moveTo>
                <a:lnTo>
                  <a:pt x="6197599" y="31749"/>
                </a:lnTo>
                <a:lnTo>
                  <a:pt x="6197599" y="44449"/>
                </a:lnTo>
                <a:lnTo>
                  <a:pt x="6235699" y="44449"/>
                </a:lnTo>
                <a:lnTo>
                  <a:pt x="6235699" y="31749"/>
                </a:lnTo>
                <a:close/>
              </a:path>
              <a:path w="7089140" h="76200">
                <a:moveTo>
                  <a:pt x="6286499" y="31749"/>
                </a:moveTo>
                <a:lnTo>
                  <a:pt x="6248399" y="31749"/>
                </a:lnTo>
                <a:lnTo>
                  <a:pt x="6248399" y="44449"/>
                </a:lnTo>
                <a:lnTo>
                  <a:pt x="6286499" y="44449"/>
                </a:lnTo>
                <a:lnTo>
                  <a:pt x="6286499" y="31749"/>
                </a:lnTo>
                <a:close/>
              </a:path>
              <a:path w="7089140" h="76200">
                <a:moveTo>
                  <a:pt x="6337299" y="31749"/>
                </a:moveTo>
                <a:lnTo>
                  <a:pt x="6299199" y="31749"/>
                </a:lnTo>
                <a:lnTo>
                  <a:pt x="6299199" y="44449"/>
                </a:lnTo>
                <a:lnTo>
                  <a:pt x="6337299" y="44449"/>
                </a:lnTo>
                <a:lnTo>
                  <a:pt x="6337299" y="31749"/>
                </a:lnTo>
                <a:close/>
              </a:path>
              <a:path w="7089140" h="76200">
                <a:moveTo>
                  <a:pt x="6388099" y="31749"/>
                </a:moveTo>
                <a:lnTo>
                  <a:pt x="6349999" y="31749"/>
                </a:lnTo>
                <a:lnTo>
                  <a:pt x="6349999" y="44449"/>
                </a:lnTo>
                <a:lnTo>
                  <a:pt x="6388099" y="44449"/>
                </a:lnTo>
                <a:lnTo>
                  <a:pt x="6388099" y="31749"/>
                </a:lnTo>
                <a:close/>
              </a:path>
              <a:path w="7089140" h="76200">
                <a:moveTo>
                  <a:pt x="6438899" y="31749"/>
                </a:moveTo>
                <a:lnTo>
                  <a:pt x="6400799" y="31749"/>
                </a:lnTo>
                <a:lnTo>
                  <a:pt x="6400799" y="44449"/>
                </a:lnTo>
                <a:lnTo>
                  <a:pt x="6438899" y="44449"/>
                </a:lnTo>
                <a:lnTo>
                  <a:pt x="6438899" y="31749"/>
                </a:lnTo>
                <a:close/>
              </a:path>
              <a:path w="7089140" h="76200">
                <a:moveTo>
                  <a:pt x="6489699" y="31749"/>
                </a:moveTo>
                <a:lnTo>
                  <a:pt x="6451599" y="31749"/>
                </a:lnTo>
                <a:lnTo>
                  <a:pt x="6451599" y="44449"/>
                </a:lnTo>
                <a:lnTo>
                  <a:pt x="6489699" y="44449"/>
                </a:lnTo>
                <a:lnTo>
                  <a:pt x="6489699" y="31749"/>
                </a:lnTo>
                <a:close/>
              </a:path>
              <a:path w="7089140" h="76200">
                <a:moveTo>
                  <a:pt x="6540500" y="31749"/>
                </a:moveTo>
                <a:lnTo>
                  <a:pt x="6502399" y="31749"/>
                </a:lnTo>
                <a:lnTo>
                  <a:pt x="6502399" y="44449"/>
                </a:lnTo>
                <a:lnTo>
                  <a:pt x="6540500" y="44449"/>
                </a:lnTo>
                <a:lnTo>
                  <a:pt x="6540500" y="31749"/>
                </a:lnTo>
                <a:close/>
              </a:path>
              <a:path w="7089140" h="76200">
                <a:moveTo>
                  <a:pt x="6591300" y="31749"/>
                </a:moveTo>
                <a:lnTo>
                  <a:pt x="6553200" y="31749"/>
                </a:lnTo>
                <a:lnTo>
                  <a:pt x="6553200" y="44449"/>
                </a:lnTo>
                <a:lnTo>
                  <a:pt x="6591300" y="44449"/>
                </a:lnTo>
                <a:lnTo>
                  <a:pt x="6591300" y="31749"/>
                </a:lnTo>
                <a:close/>
              </a:path>
              <a:path w="7089140" h="76200">
                <a:moveTo>
                  <a:pt x="6642100" y="31749"/>
                </a:moveTo>
                <a:lnTo>
                  <a:pt x="6604000" y="31749"/>
                </a:lnTo>
                <a:lnTo>
                  <a:pt x="6604000" y="44449"/>
                </a:lnTo>
                <a:lnTo>
                  <a:pt x="6642100" y="44449"/>
                </a:lnTo>
                <a:lnTo>
                  <a:pt x="6642100" y="31749"/>
                </a:lnTo>
                <a:close/>
              </a:path>
              <a:path w="7089140" h="76200">
                <a:moveTo>
                  <a:pt x="6692900" y="31749"/>
                </a:moveTo>
                <a:lnTo>
                  <a:pt x="6654800" y="31749"/>
                </a:lnTo>
                <a:lnTo>
                  <a:pt x="6654800" y="44449"/>
                </a:lnTo>
                <a:lnTo>
                  <a:pt x="6692900" y="44449"/>
                </a:lnTo>
                <a:lnTo>
                  <a:pt x="6692900" y="31749"/>
                </a:lnTo>
                <a:close/>
              </a:path>
              <a:path w="7089140" h="76200">
                <a:moveTo>
                  <a:pt x="6743700" y="31749"/>
                </a:moveTo>
                <a:lnTo>
                  <a:pt x="6705600" y="31749"/>
                </a:lnTo>
                <a:lnTo>
                  <a:pt x="6705600" y="44449"/>
                </a:lnTo>
                <a:lnTo>
                  <a:pt x="6743700" y="44449"/>
                </a:lnTo>
                <a:lnTo>
                  <a:pt x="6743700" y="31749"/>
                </a:lnTo>
                <a:close/>
              </a:path>
              <a:path w="7089140" h="76200">
                <a:moveTo>
                  <a:pt x="6794500" y="31749"/>
                </a:moveTo>
                <a:lnTo>
                  <a:pt x="6756400" y="31749"/>
                </a:lnTo>
                <a:lnTo>
                  <a:pt x="6756400" y="44449"/>
                </a:lnTo>
                <a:lnTo>
                  <a:pt x="6794500" y="44449"/>
                </a:lnTo>
                <a:lnTo>
                  <a:pt x="6794500" y="31749"/>
                </a:lnTo>
                <a:close/>
              </a:path>
              <a:path w="7089140" h="76200">
                <a:moveTo>
                  <a:pt x="6845300" y="31749"/>
                </a:moveTo>
                <a:lnTo>
                  <a:pt x="6807200" y="31749"/>
                </a:lnTo>
                <a:lnTo>
                  <a:pt x="6807200" y="44449"/>
                </a:lnTo>
                <a:lnTo>
                  <a:pt x="6845300" y="44449"/>
                </a:lnTo>
                <a:lnTo>
                  <a:pt x="6845300" y="31749"/>
                </a:lnTo>
                <a:close/>
              </a:path>
              <a:path w="7089140" h="76200">
                <a:moveTo>
                  <a:pt x="6896100" y="31749"/>
                </a:moveTo>
                <a:lnTo>
                  <a:pt x="6858000" y="31749"/>
                </a:lnTo>
                <a:lnTo>
                  <a:pt x="6858000" y="44449"/>
                </a:lnTo>
                <a:lnTo>
                  <a:pt x="6896100" y="44449"/>
                </a:lnTo>
                <a:lnTo>
                  <a:pt x="6896100" y="31749"/>
                </a:lnTo>
                <a:close/>
              </a:path>
              <a:path w="7089140" h="76200">
                <a:moveTo>
                  <a:pt x="6946900" y="31749"/>
                </a:moveTo>
                <a:lnTo>
                  <a:pt x="6908800" y="31749"/>
                </a:lnTo>
                <a:lnTo>
                  <a:pt x="6908800" y="44449"/>
                </a:lnTo>
                <a:lnTo>
                  <a:pt x="6946900" y="44449"/>
                </a:lnTo>
                <a:lnTo>
                  <a:pt x="6946900" y="31749"/>
                </a:lnTo>
                <a:close/>
              </a:path>
              <a:path w="7089140" h="76200">
                <a:moveTo>
                  <a:pt x="6997700" y="31749"/>
                </a:moveTo>
                <a:lnTo>
                  <a:pt x="6959600" y="31749"/>
                </a:lnTo>
                <a:lnTo>
                  <a:pt x="6959600" y="44449"/>
                </a:lnTo>
                <a:lnTo>
                  <a:pt x="6997700" y="44449"/>
                </a:lnTo>
                <a:lnTo>
                  <a:pt x="6997700" y="31749"/>
                </a:lnTo>
                <a:close/>
              </a:path>
              <a:path w="7089140" h="76200">
                <a:moveTo>
                  <a:pt x="7012432" y="0"/>
                </a:moveTo>
                <a:lnTo>
                  <a:pt x="7012432" y="76199"/>
                </a:lnTo>
                <a:lnTo>
                  <a:pt x="7075932" y="44449"/>
                </a:lnTo>
                <a:lnTo>
                  <a:pt x="7025132" y="44449"/>
                </a:lnTo>
                <a:lnTo>
                  <a:pt x="7025132" y="31749"/>
                </a:lnTo>
                <a:lnTo>
                  <a:pt x="7075932" y="31749"/>
                </a:lnTo>
                <a:lnTo>
                  <a:pt x="7012432" y="0"/>
                </a:lnTo>
                <a:close/>
              </a:path>
              <a:path w="7089140" h="76200">
                <a:moveTo>
                  <a:pt x="7012432" y="31749"/>
                </a:moveTo>
                <a:lnTo>
                  <a:pt x="7010400" y="31749"/>
                </a:lnTo>
                <a:lnTo>
                  <a:pt x="7010400" y="44449"/>
                </a:lnTo>
                <a:lnTo>
                  <a:pt x="7012432" y="44449"/>
                </a:lnTo>
                <a:lnTo>
                  <a:pt x="7012432" y="31749"/>
                </a:lnTo>
                <a:close/>
              </a:path>
              <a:path w="7089140" h="76200">
                <a:moveTo>
                  <a:pt x="7075932" y="31749"/>
                </a:moveTo>
                <a:lnTo>
                  <a:pt x="7025132" y="31749"/>
                </a:lnTo>
                <a:lnTo>
                  <a:pt x="7025132" y="44449"/>
                </a:lnTo>
                <a:lnTo>
                  <a:pt x="7075932" y="44449"/>
                </a:lnTo>
                <a:lnTo>
                  <a:pt x="7088632" y="38099"/>
                </a:lnTo>
                <a:lnTo>
                  <a:pt x="7075932" y="31749"/>
                </a:lnTo>
                <a:close/>
              </a:path>
            </a:pathLst>
          </a:custGeom>
          <a:solidFill>
            <a:srgbClr val="000000"/>
          </a:solidFill>
        </p:spPr>
        <p:txBody>
          <a:bodyPr wrap="square" lIns="0" tIns="0" rIns="0" bIns="0" rtlCol="0"/>
          <a:lstStyle/>
          <a:p>
            <a:pPr defTabSz="829178"/>
            <a:endParaRPr sz="1632">
              <a:solidFill>
                <a:prstClr val="black"/>
              </a:solidFill>
              <a:latin typeface="Calibri"/>
            </a:endParaRPr>
          </a:p>
        </p:txBody>
      </p:sp>
      <p:sp>
        <p:nvSpPr>
          <p:cNvPr id="15" name="object 15"/>
          <p:cNvSpPr txBox="1"/>
          <p:nvPr/>
        </p:nvSpPr>
        <p:spPr>
          <a:xfrm>
            <a:off x="9989685" y="4682672"/>
            <a:ext cx="854515" cy="167418"/>
          </a:xfrm>
          <a:prstGeom prst="rect">
            <a:avLst/>
          </a:prstGeom>
        </p:spPr>
        <p:txBody>
          <a:bodyPr vert="horz" wrap="square" lIns="0" tIns="0" rIns="0" bIns="0" rtlCol="0">
            <a:spAutoFit/>
          </a:bodyPr>
          <a:lstStyle/>
          <a:p>
            <a:pPr marL="11516" defTabSz="829178"/>
            <a:r>
              <a:rPr sz="1088" b="1" spc="-14" dirty="0">
                <a:solidFill>
                  <a:prstClr val="black"/>
                </a:solidFill>
                <a:latin typeface="Arial"/>
                <a:cs typeface="Arial"/>
              </a:rPr>
              <a:t>5-Year</a:t>
            </a:r>
            <a:r>
              <a:rPr sz="1088" b="1" spc="-113" dirty="0">
                <a:solidFill>
                  <a:prstClr val="black"/>
                </a:solidFill>
                <a:latin typeface="Arial"/>
                <a:cs typeface="Arial"/>
              </a:rPr>
              <a:t> </a:t>
            </a:r>
            <a:r>
              <a:rPr sz="1088" b="1" spc="-5" dirty="0">
                <a:solidFill>
                  <a:prstClr val="black"/>
                </a:solidFill>
                <a:latin typeface="Arial"/>
                <a:cs typeface="Arial"/>
              </a:rPr>
              <a:t>Study</a:t>
            </a:r>
            <a:endParaRPr sz="1088">
              <a:solidFill>
                <a:prstClr val="black"/>
              </a:solidFill>
              <a:latin typeface="Arial"/>
              <a:cs typeface="Arial"/>
            </a:endParaRPr>
          </a:p>
        </p:txBody>
      </p:sp>
      <p:sp>
        <p:nvSpPr>
          <p:cNvPr id="16" name="object 16"/>
          <p:cNvSpPr txBox="1"/>
          <p:nvPr/>
        </p:nvSpPr>
        <p:spPr>
          <a:xfrm>
            <a:off x="5553809" y="3512378"/>
            <a:ext cx="1350295" cy="167418"/>
          </a:xfrm>
          <a:prstGeom prst="rect">
            <a:avLst/>
          </a:prstGeom>
        </p:spPr>
        <p:txBody>
          <a:bodyPr vert="horz" wrap="square" lIns="0" tIns="0" rIns="0" bIns="0" rtlCol="0">
            <a:spAutoFit/>
          </a:bodyPr>
          <a:lstStyle/>
          <a:p>
            <a:pPr marL="11516" defTabSz="829178"/>
            <a:r>
              <a:rPr sz="1088" b="1" spc="-9" dirty="0">
                <a:solidFill>
                  <a:prstClr val="black"/>
                </a:solidFill>
                <a:latin typeface="Arial"/>
                <a:cs typeface="Arial"/>
              </a:rPr>
              <a:t>HbA1c </a:t>
            </a:r>
            <a:r>
              <a:rPr sz="1088" b="1" dirty="0">
                <a:solidFill>
                  <a:prstClr val="black"/>
                </a:solidFill>
                <a:latin typeface="Arial"/>
                <a:cs typeface="Arial"/>
              </a:rPr>
              <a:t>≥7.0%</a:t>
            </a:r>
            <a:r>
              <a:rPr sz="1088" b="1" spc="-154" dirty="0">
                <a:solidFill>
                  <a:prstClr val="black"/>
                </a:solidFill>
                <a:latin typeface="Arial"/>
                <a:cs typeface="Arial"/>
              </a:rPr>
              <a:t> </a:t>
            </a:r>
            <a:r>
              <a:rPr sz="1088" b="1" spc="-5" dirty="0">
                <a:solidFill>
                  <a:prstClr val="black"/>
                </a:solidFill>
                <a:latin typeface="Arial"/>
                <a:cs typeface="Arial"/>
              </a:rPr>
              <a:t>(twice)</a:t>
            </a:r>
            <a:endParaRPr sz="1088">
              <a:solidFill>
                <a:prstClr val="black"/>
              </a:solidFill>
              <a:latin typeface="Arial"/>
              <a:cs typeface="Arial"/>
            </a:endParaRPr>
          </a:p>
        </p:txBody>
      </p:sp>
      <p:sp>
        <p:nvSpPr>
          <p:cNvPr id="17" name="object 17"/>
          <p:cNvSpPr/>
          <p:nvPr/>
        </p:nvSpPr>
        <p:spPr>
          <a:xfrm>
            <a:off x="6222720" y="3404949"/>
            <a:ext cx="0" cy="63916"/>
          </a:xfrm>
          <a:custGeom>
            <a:avLst/>
            <a:gdLst/>
            <a:ahLst/>
            <a:cxnLst/>
            <a:rect l="l" t="t" r="r" b="b"/>
            <a:pathLst>
              <a:path h="70485">
                <a:moveTo>
                  <a:pt x="0" y="0"/>
                </a:moveTo>
                <a:lnTo>
                  <a:pt x="0" y="70083"/>
                </a:lnTo>
              </a:path>
            </a:pathLst>
          </a:custGeom>
          <a:ln w="55970">
            <a:solidFill>
              <a:srgbClr val="4D4D4D"/>
            </a:solidFill>
          </a:ln>
        </p:spPr>
        <p:txBody>
          <a:bodyPr wrap="square" lIns="0" tIns="0" rIns="0" bIns="0" rtlCol="0"/>
          <a:lstStyle/>
          <a:p>
            <a:pPr defTabSz="829178"/>
            <a:endParaRPr sz="1632">
              <a:solidFill>
                <a:prstClr val="black"/>
              </a:solidFill>
              <a:latin typeface="Calibri"/>
            </a:endParaRPr>
          </a:p>
        </p:txBody>
      </p:sp>
      <p:sp>
        <p:nvSpPr>
          <p:cNvPr id="18" name="object 18"/>
          <p:cNvSpPr/>
          <p:nvPr/>
        </p:nvSpPr>
        <p:spPr>
          <a:xfrm>
            <a:off x="6172008" y="3363702"/>
            <a:ext cx="101344" cy="41459"/>
          </a:xfrm>
          <a:custGeom>
            <a:avLst/>
            <a:gdLst/>
            <a:ahLst/>
            <a:cxnLst/>
            <a:rect l="l" t="t" r="r" b="b"/>
            <a:pathLst>
              <a:path w="111760" h="45720">
                <a:moveTo>
                  <a:pt x="55752" y="0"/>
                </a:moveTo>
                <a:lnTo>
                  <a:pt x="0" y="45465"/>
                </a:lnTo>
                <a:lnTo>
                  <a:pt x="111759" y="45465"/>
                </a:lnTo>
                <a:lnTo>
                  <a:pt x="55752" y="0"/>
                </a:lnTo>
                <a:close/>
              </a:path>
            </a:pathLst>
          </a:custGeom>
          <a:solidFill>
            <a:srgbClr val="4D4D4D"/>
          </a:solidFill>
        </p:spPr>
        <p:txBody>
          <a:bodyPr wrap="square" lIns="0" tIns="0" rIns="0" bIns="0" rtlCol="0"/>
          <a:lstStyle/>
          <a:p>
            <a:pPr defTabSz="829178"/>
            <a:endParaRPr sz="1632">
              <a:solidFill>
                <a:prstClr val="black"/>
              </a:solidFill>
              <a:latin typeface="Calibri"/>
            </a:endParaRPr>
          </a:p>
        </p:txBody>
      </p:sp>
      <p:sp>
        <p:nvSpPr>
          <p:cNvPr id="19" name="object 19"/>
          <p:cNvSpPr/>
          <p:nvPr/>
        </p:nvSpPr>
        <p:spPr>
          <a:xfrm>
            <a:off x="6172008" y="3762284"/>
            <a:ext cx="101344" cy="40883"/>
          </a:xfrm>
          <a:custGeom>
            <a:avLst/>
            <a:gdLst/>
            <a:ahLst/>
            <a:cxnLst/>
            <a:rect l="l" t="t" r="r" b="b"/>
            <a:pathLst>
              <a:path w="111760" h="45085">
                <a:moveTo>
                  <a:pt x="111759" y="0"/>
                </a:moveTo>
                <a:lnTo>
                  <a:pt x="0" y="0"/>
                </a:lnTo>
                <a:lnTo>
                  <a:pt x="56006" y="44830"/>
                </a:lnTo>
                <a:lnTo>
                  <a:pt x="111759" y="0"/>
                </a:lnTo>
                <a:close/>
              </a:path>
            </a:pathLst>
          </a:custGeom>
          <a:solidFill>
            <a:srgbClr val="4D4D4D"/>
          </a:solidFill>
        </p:spPr>
        <p:txBody>
          <a:bodyPr wrap="square" lIns="0" tIns="0" rIns="0" bIns="0" rtlCol="0"/>
          <a:lstStyle/>
          <a:p>
            <a:pPr defTabSz="829178"/>
            <a:endParaRPr sz="1632">
              <a:solidFill>
                <a:prstClr val="black"/>
              </a:solidFill>
              <a:latin typeface="Calibri"/>
            </a:endParaRPr>
          </a:p>
        </p:txBody>
      </p:sp>
      <p:sp>
        <p:nvSpPr>
          <p:cNvPr id="20" name="object 20"/>
          <p:cNvSpPr/>
          <p:nvPr/>
        </p:nvSpPr>
        <p:spPr>
          <a:xfrm>
            <a:off x="6222607" y="3699571"/>
            <a:ext cx="0" cy="62764"/>
          </a:xfrm>
          <a:custGeom>
            <a:avLst/>
            <a:gdLst/>
            <a:ahLst/>
            <a:cxnLst/>
            <a:rect l="l" t="t" r="r" b="b"/>
            <a:pathLst>
              <a:path h="69214">
                <a:moveTo>
                  <a:pt x="0" y="0"/>
                </a:moveTo>
                <a:lnTo>
                  <a:pt x="0" y="69159"/>
                </a:lnTo>
              </a:path>
            </a:pathLst>
          </a:custGeom>
          <a:ln w="55972">
            <a:solidFill>
              <a:srgbClr val="4D4D4D"/>
            </a:solidFill>
          </a:ln>
        </p:spPr>
        <p:txBody>
          <a:bodyPr wrap="square" lIns="0" tIns="0" rIns="0" bIns="0" rtlCol="0"/>
          <a:lstStyle/>
          <a:p>
            <a:pPr defTabSz="829178"/>
            <a:endParaRPr sz="1632">
              <a:solidFill>
                <a:prstClr val="black"/>
              </a:solidFill>
              <a:latin typeface="Calibri"/>
            </a:endParaRPr>
          </a:p>
        </p:txBody>
      </p:sp>
      <p:sp>
        <p:nvSpPr>
          <p:cNvPr id="21" name="object 21"/>
          <p:cNvSpPr txBox="1"/>
          <p:nvPr/>
        </p:nvSpPr>
        <p:spPr>
          <a:xfrm>
            <a:off x="6562644" y="2377671"/>
            <a:ext cx="645493" cy="195438"/>
          </a:xfrm>
          <a:prstGeom prst="rect">
            <a:avLst/>
          </a:prstGeom>
        </p:spPr>
        <p:txBody>
          <a:bodyPr vert="horz" wrap="square" lIns="0" tIns="0" rIns="0" bIns="0" rtlCol="0">
            <a:spAutoFit/>
          </a:bodyPr>
          <a:lstStyle/>
          <a:p>
            <a:pPr marL="11516" defTabSz="829178"/>
            <a:r>
              <a:rPr sz="1270" b="1" dirty="0">
                <a:solidFill>
                  <a:prstClr val="black"/>
                </a:solidFill>
                <a:latin typeface="Arial"/>
                <a:cs typeface="Arial"/>
              </a:rPr>
              <a:t>Period</a:t>
            </a:r>
            <a:r>
              <a:rPr sz="1270" b="1" spc="-213" dirty="0">
                <a:solidFill>
                  <a:prstClr val="black"/>
                </a:solidFill>
                <a:latin typeface="Arial"/>
                <a:cs typeface="Arial"/>
              </a:rPr>
              <a:t> </a:t>
            </a:r>
            <a:r>
              <a:rPr sz="1270" b="1" dirty="0">
                <a:solidFill>
                  <a:prstClr val="black"/>
                </a:solidFill>
                <a:latin typeface="Arial"/>
                <a:cs typeface="Arial"/>
              </a:rPr>
              <a:t>2</a:t>
            </a:r>
            <a:endParaRPr sz="1270">
              <a:solidFill>
                <a:prstClr val="black"/>
              </a:solidFill>
              <a:latin typeface="Arial"/>
              <a:cs typeface="Arial"/>
            </a:endParaRPr>
          </a:p>
        </p:txBody>
      </p:sp>
      <p:sp>
        <p:nvSpPr>
          <p:cNvPr id="22" name="object 22"/>
          <p:cNvSpPr/>
          <p:nvPr/>
        </p:nvSpPr>
        <p:spPr>
          <a:xfrm>
            <a:off x="6242489" y="2830264"/>
            <a:ext cx="2390223" cy="533784"/>
          </a:xfrm>
          <a:custGeom>
            <a:avLst/>
            <a:gdLst/>
            <a:ahLst/>
            <a:cxnLst/>
            <a:rect l="l" t="t" r="r" b="b"/>
            <a:pathLst>
              <a:path w="2635884" h="588645">
                <a:moveTo>
                  <a:pt x="2340355" y="0"/>
                </a:moveTo>
                <a:lnTo>
                  <a:pt x="0" y="0"/>
                </a:lnTo>
                <a:lnTo>
                  <a:pt x="274065" y="294132"/>
                </a:lnTo>
                <a:lnTo>
                  <a:pt x="0" y="588137"/>
                </a:lnTo>
                <a:lnTo>
                  <a:pt x="2340355" y="588137"/>
                </a:lnTo>
                <a:lnTo>
                  <a:pt x="2635630" y="294132"/>
                </a:lnTo>
                <a:lnTo>
                  <a:pt x="2340355" y="0"/>
                </a:lnTo>
                <a:close/>
              </a:path>
            </a:pathLst>
          </a:custGeom>
          <a:solidFill>
            <a:srgbClr val="DE7900"/>
          </a:solidFill>
        </p:spPr>
        <p:txBody>
          <a:bodyPr wrap="square" lIns="0" tIns="0" rIns="0" bIns="0" rtlCol="0"/>
          <a:lstStyle/>
          <a:p>
            <a:pPr defTabSz="829178"/>
            <a:endParaRPr sz="1632">
              <a:solidFill>
                <a:prstClr val="black"/>
              </a:solidFill>
              <a:latin typeface="Calibri"/>
            </a:endParaRPr>
          </a:p>
        </p:txBody>
      </p:sp>
      <p:sp>
        <p:nvSpPr>
          <p:cNvPr id="23" name="object 23"/>
          <p:cNvSpPr txBox="1"/>
          <p:nvPr/>
        </p:nvSpPr>
        <p:spPr>
          <a:xfrm>
            <a:off x="6609860" y="2925389"/>
            <a:ext cx="1445305" cy="334835"/>
          </a:xfrm>
          <a:prstGeom prst="rect">
            <a:avLst/>
          </a:prstGeom>
        </p:spPr>
        <p:txBody>
          <a:bodyPr vert="horz" wrap="square" lIns="0" tIns="0" rIns="0" bIns="0" rtlCol="0">
            <a:spAutoFit/>
          </a:bodyPr>
          <a:lstStyle/>
          <a:p>
            <a:pPr marL="11516" defTabSz="829178"/>
            <a:r>
              <a:rPr sz="1088" spc="-9" dirty="0">
                <a:solidFill>
                  <a:srgbClr val="F1F1F1"/>
                </a:solidFill>
                <a:latin typeface="Arial"/>
                <a:cs typeface="Arial"/>
              </a:rPr>
              <a:t>Vilda </a:t>
            </a:r>
            <a:r>
              <a:rPr sz="1088" spc="-5" dirty="0">
                <a:solidFill>
                  <a:srgbClr val="F1F1F1"/>
                </a:solidFill>
                <a:latin typeface="Arial"/>
                <a:cs typeface="Arial"/>
              </a:rPr>
              <a:t>50 </a:t>
            </a:r>
            <a:r>
              <a:rPr sz="1088" dirty="0">
                <a:solidFill>
                  <a:srgbClr val="F1F1F1"/>
                </a:solidFill>
                <a:latin typeface="Arial"/>
                <a:cs typeface="Arial"/>
              </a:rPr>
              <a:t>mg </a:t>
            </a:r>
            <a:r>
              <a:rPr sz="1088" spc="-5" dirty="0">
                <a:solidFill>
                  <a:srgbClr val="F1F1F1"/>
                </a:solidFill>
                <a:latin typeface="Arial"/>
                <a:cs typeface="Arial"/>
              </a:rPr>
              <a:t>bid</a:t>
            </a:r>
            <a:r>
              <a:rPr sz="1088" spc="-163" dirty="0">
                <a:solidFill>
                  <a:srgbClr val="F1F1F1"/>
                </a:solidFill>
                <a:latin typeface="Arial"/>
                <a:cs typeface="Arial"/>
              </a:rPr>
              <a:t> </a:t>
            </a:r>
            <a:r>
              <a:rPr sz="1088" dirty="0">
                <a:solidFill>
                  <a:srgbClr val="F1F1F1"/>
                </a:solidFill>
                <a:latin typeface="Arial"/>
                <a:cs typeface="Arial"/>
              </a:rPr>
              <a:t>+</a:t>
            </a:r>
            <a:endParaRPr sz="1088">
              <a:solidFill>
                <a:prstClr val="black"/>
              </a:solidFill>
              <a:latin typeface="Arial"/>
              <a:cs typeface="Arial"/>
            </a:endParaRPr>
          </a:p>
          <a:p>
            <a:pPr marL="11516" defTabSz="829178"/>
            <a:r>
              <a:rPr sz="1088" spc="-5" dirty="0">
                <a:solidFill>
                  <a:srgbClr val="F1F1F1"/>
                </a:solidFill>
                <a:latin typeface="Arial"/>
                <a:cs typeface="Arial"/>
              </a:rPr>
              <a:t>MET up </a:t>
            </a:r>
            <a:r>
              <a:rPr sz="1088" dirty="0">
                <a:solidFill>
                  <a:srgbClr val="F1F1F1"/>
                </a:solidFill>
                <a:latin typeface="Arial"/>
                <a:cs typeface="Arial"/>
              </a:rPr>
              <a:t>to </a:t>
            </a:r>
            <a:r>
              <a:rPr sz="1088" spc="-5" dirty="0">
                <a:solidFill>
                  <a:srgbClr val="F1F1F1"/>
                </a:solidFill>
                <a:latin typeface="Arial"/>
                <a:cs typeface="Arial"/>
              </a:rPr>
              <a:t>1000 </a:t>
            </a:r>
            <a:r>
              <a:rPr sz="1088" dirty="0">
                <a:solidFill>
                  <a:srgbClr val="F1F1F1"/>
                </a:solidFill>
                <a:latin typeface="Arial"/>
                <a:cs typeface="Arial"/>
              </a:rPr>
              <a:t>mg</a:t>
            </a:r>
            <a:r>
              <a:rPr sz="1088" spc="-168" dirty="0">
                <a:solidFill>
                  <a:srgbClr val="F1F1F1"/>
                </a:solidFill>
                <a:latin typeface="Arial"/>
                <a:cs typeface="Arial"/>
              </a:rPr>
              <a:t> </a:t>
            </a:r>
            <a:r>
              <a:rPr sz="1088" spc="-5" dirty="0">
                <a:solidFill>
                  <a:srgbClr val="F1F1F1"/>
                </a:solidFill>
                <a:latin typeface="Arial"/>
                <a:cs typeface="Arial"/>
              </a:rPr>
              <a:t>bid</a:t>
            </a:r>
            <a:endParaRPr sz="1088">
              <a:solidFill>
                <a:prstClr val="black"/>
              </a:solidFill>
              <a:latin typeface="Arial"/>
              <a:cs typeface="Arial"/>
            </a:endParaRPr>
          </a:p>
        </p:txBody>
      </p:sp>
      <p:sp>
        <p:nvSpPr>
          <p:cNvPr id="24" name="object 24"/>
          <p:cNvSpPr/>
          <p:nvPr/>
        </p:nvSpPr>
        <p:spPr>
          <a:xfrm>
            <a:off x="6250781" y="3803167"/>
            <a:ext cx="2381010" cy="533784"/>
          </a:xfrm>
          <a:custGeom>
            <a:avLst/>
            <a:gdLst/>
            <a:ahLst/>
            <a:cxnLst/>
            <a:rect l="l" t="t" r="r" b="b"/>
            <a:pathLst>
              <a:path w="2625725" h="588645">
                <a:moveTo>
                  <a:pt x="2330068" y="0"/>
                </a:moveTo>
                <a:lnTo>
                  <a:pt x="0" y="0"/>
                </a:lnTo>
                <a:lnTo>
                  <a:pt x="274192" y="294004"/>
                </a:lnTo>
                <a:lnTo>
                  <a:pt x="0" y="588136"/>
                </a:lnTo>
                <a:lnTo>
                  <a:pt x="2330068" y="588136"/>
                </a:lnTo>
                <a:lnTo>
                  <a:pt x="2625343" y="294004"/>
                </a:lnTo>
                <a:lnTo>
                  <a:pt x="2330068" y="0"/>
                </a:lnTo>
                <a:close/>
              </a:path>
            </a:pathLst>
          </a:custGeom>
          <a:solidFill>
            <a:srgbClr val="DE7900"/>
          </a:solidFill>
        </p:spPr>
        <p:txBody>
          <a:bodyPr wrap="square" lIns="0" tIns="0" rIns="0" bIns="0" rtlCol="0"/>
          <a:lstStyle/>
          <a:p>
            <a:pPr defTabSz="829178"/>
            <a:endParaRPr sz="1632">
              <a:solidFill>
                <a:prstClr val="black"/>
              </a:solidFill>
              <a:latin typeface="Calibri"/>
            </a:endParaRPr>
          </a:p>
        </p:txBody>
      </p:sp>
      <p:sp>
        <p:nvSpPr>
          <p:cNvPr id="25" name="object 25"/>
          <p:cNvSpPr txBox="1"/>
          <p:nvPr/>
        </p:nvSpPr>
        <p:spPr>
          <a:xfrm>
            <a:off x="6609860" y="3892995"/>
            <a:ext cx="1445305" cy="334835"/>
          </a:xfrm>
          <a:prstGeom prst="rect">
            <a:avLst/>
          </a:prstGeom>
        </p:spPr>
        <p:txBody>
          <a:bodyPr vert="horz" wrap="square" lIns="0" tIns="0" rIns="0" bIns="0" rtlCol="0">
            <a:spAutoFit/>
          </a:bodyPr>
          <a:lstStyle/>
          <a:p>
            <a:pPr marL="11516" defTabSz="829178"/>
            <a:r>
              <a:rPr sz="1088" spc="-9" dirty="0">
                <a:solidFill>
                  <a:srgbClr val="F1F1F1"/>
                </a:solidFill>
                <a:latin typeface="Arial"/>
                <a:cs typeface="Arial"/>
              </a:rPr>
              <a:t>Vilda </a:t>
            </a:r>
            <a:r>
              <a:rPr sz="1088" spc="-5" dirty="0">
                <a:solidFill>
                  <a:srgbClr val="F1F1F1"/>
                </a:solidFill>
                <a:latin typeface="Arial"/>
                <a:cs typeface="Arial"/>
              </a:rPr>
              <a:t>50 </a:t>
            </a:r>
            <a:r>
              <a:rPr sz="1088" dirty="0">
                <a:solidFill>
                  <a:srgbClr val="F1F1F1"/>
                </a:solidFill>
                <a:latin typeface="Arial"/>
                <a:cs typeface="Arial"/>
              </a:rPr>
              <a:t>mg </a:t>
            </a:r>
            <a:r>
              <a:rPr sz="1088" spc="-5" dirty="0">
                <a:solidFill>
                  <a:srgbClr val="F1F1F1"/>
                </a:solidFill>
                <a:latin typeface="Arial"/>
                <a:cs typeface="Arial"/>
              </a:rPr>
              <a:t>bid</a:t>
            </a:r>
            <a:r>
              <a:rPr sz="1088" spc="-163" dirty="0">
                <a:solidFill>
                  <a:srgbClr val="F1F1F1"/>
                </a:solidFill>
                <a:latin typeface="Arial"/>
                <a:cs typeface="Arial"/>
              </a:rPr>
              <a:t> </a:t>
            </a:r>
            <a:r>
              <a:rPr sz="1088" dirty="0">
                <a:solidFill>
                  <a:srgbClr val="F1F1F1"/>
                </a:solidFill>
                <a:latin typeface="Arial"/>
                <a:cs typeface="Arial"/>
              </a:rPr>
              <a:t>+</a:t>
            </a:r>
            <a:endParaRPr sz="1088">
              <a:solidFill>
                <a:prstClr val="black"/>
              </a:solidFill>
              <a:latin typeface="Arial"/>
              <a:cs typeface="Arial"/>
            </a:endParaRPr>
          </a:p>
          <a:p>
            <a:pPr marL="11516" defTabSz="829178"/>
            <a:r>
              <a:rPr sz="1088" spc="-5" dirty="0">
                <a:solidFill>
                  <a:srgbClr val="F1F1F1"/>
                </a:solidFill>
                <a:latin typeface="Arial"/>
                <a:cs typeface="Arial"/>
              </a:rPr>
              <a:t>MET up </a:t>
            </a:r>
            <a:r>
              <a:rPr sz="1088" dirty="0">
                <a:solidFill>
                  <a:srgbClr val="F1F1F1"/>
                </a:solidFill>
                <a:latin typeface="Arial"/>
                <a:cs typeface="Arial"/>
              </a:rPr>
              <a:t>to </a:t>
            </a:r>
            <a:r>
              <a:rPr sz="1088" spc="-5" dirty="0">
                <a:solidFill>
                  <a:srgbClr val="F1F1F1"/>
                </a:solidFill>
                <a:latin typeface="Arial"/>
                <a:cs typeface="Arial"/>
              </a:rPr>
              <a:t>1000 </a:t>
            </a:r>
            <a:r>
              <a:rPr sz="1088" dirty="0">
                <a:solidFill>
                  <a:srgbClr val="F1F1F1"/>
                </a:solidFill>
                <a:latin typeface="Arial"/>
                <a:cs typeface="Arial"/>
              </a:rPr>
              <a:t>mg</a:t>
            </a:r>
            <a:r>
              <a:rPr sz="1088" spc="-168" dirty="0">
                <a:solidFill>
                  <a:srgbClr val="F1F1F1"/>
                </a:solidFill>
                <a:latin typeface="Arial"/>
                <a:cs typeface="Arial"/>
              </a:rPr>
              <a:t> </a:t>
            </a:r>
            <a:r>
              <a:rPr sz="1088" spc="-5" dirty="0">
                <a:solidFill>
                  <a:srgbClr val="F1F1F1"/>
                </a:solidFill>
                <a:latin typeface="Arial"/>
                <a:cs typeface="Arial"/>
              </a:rPr>
              <a:t>bid</a:t>
            </a:r>
            <a:endParaRPr sz="1088">
              <a:solidFill>
                <a:prstClr val="black"/>
              </a:solidFill>
              <a:latin typeface="Arial"/>
              <a:cs typeface="Arial"/>
            </a:endParaRPr>
          </a:p>
        </p:txBody>
      </p:sp>
      <p:sp>
        <p:nvSpPr>
          <p:cNvPr id="26" name="object 26"/>
          <p:cNvSpPr/>
          <p:nvPr/>
        </p:nvSpPr>
        <p:spPr>
          <a:xfrm>
            <a:off x="8685802" y="3096983"/>
            <a:ext cx="1493673" cy="0"/>
          </a:xfrm>
          <a:custGeom>
            <a:avLst/>
            <a:gdLst/>
            <a:ahLst/>
            <a:cxnLst/>
            <a:rect l="l" t="t" r="r" b="b"/>
            <a:pathLst>
              <a:path w="1647190">
                <a:moveTo>
                  <a:pt x="0" y="0"/>
                </a:moveTo>
                <a:lnTo>
                  <a:pt x="1646681" y="0"/>
                </a:lnTo>
              </a:path>
            </a:pathLst>
          </a:custGeom>
          <a:ln w="9144">
            <a:solidFill>
              <a:srgbClr val="000000"/>
            </a:solidFill>
            <a:prstDash val="sysDash"/>
          </a:ln>
        </p:spPr>
        <p:txBody>
          <a:bodyPr wrap="square" lIns="0" tIns="0" rIns="0" bIns="0" rtlCol="0"/>
          <a:lstStyle/>
          <a:p>
            <a:pPr defTabSz="829178"/>
            <a:endParaRPr sz="1632">
              <a:solidFill>
                <a:prstClr val="black"/>
              </a:solidFill>
              <a:latin typeface="Calibri"/>
            </a:endParaRPr>
          </a:p>
        </p:txBody>
      </p:sp>
      <p:sp>
        <p:nvSpPr>
          <p:cNvPr id="27" name="object 27"/>
          <p:cNvSpPr txBox="1"/>
          <p:nvPr/>
        </p:nvSpPr>
        <p:spPr>
          <a:xfrm>
            <a:off x="8674286" y="3892995"/>
            <a:ext cx="1551831" cy="450251"/>
          </a:xfrm>
          <a:prstGeom prst="rect">
            <a:avLst/>
          </a:prstGeom>
        </p:spPr>
        <p:txBody>
          <a:bodyPr vert="horz" wrap="square" lIns="0" tIns="0" rIns="0" bIns="0" rtlCol="0">
            <a:spAutoFit/>
          </a:bodyPr>
          <a:lstStyle/>
          <a:p>
            <a:pPr marL="11516" defTabSz="829178">
              <a:tabLst>
                <a:tab pos="1539736" algn="l"/>
              </a:tabLst>
            </a:pPr>
            <a:r>
              <a:rPr sz="1088" u="dash" dirty="0">
                <a:solidFill>
                  <a:srgbClr val="F1F1F1"/>
                </a:solidFill>
                <a:latin typeface="Arial"/>
                <a:cs typeface="Arial"/>
              </a:rPr>
              <a:t> 	</a:t>
            </a:r>
            <a:endParaRPr sz="1088">
              <a:solidFill>
                <a:prstClr val="black"/>
              </a:solidFill>
              <a:latin typeface="Arial"/>
              <a:cs typeface="Arial"/>
            </a:endParaRPr>
          </a:p>
          <a:p>
            <a:pPr marL="68522" defTabSz="829178">
              <a:spcBef>
                <a:spcPts val="856"/>
              </a:spcBef>
            </a:pPr>
            <a:r>
              <a:rPr sz="1088" dirty="0">
                <a:solidFill>
                  <a:prstClr val="black"/>
                </a:solidFill>
                <a:latin typeface="Arial"/>
                <a:cs typeface="Arial"/>
              </a:rPr>
              <a:t>+ </a:t>
            </a:r>
            <a:r>
              <a:rPr sz="1088" spc="-5" dirty="0">
                <a:solidFill>
                  <a:prstClr val="black"/>
                </a:solidFill>
                <a:latin typeface="Arial"/>
                <a:cs typeface="Arial"/>
              </a:rPr>
              <a:t>(basal)</a:t>
            </a:r>
            <a:r>
              <a:rPr sz="1088" spc="-177" dirty="0">
                <a:solidFill>
                  <a:prstClr val="black"/>
                </a:solidFill>
                <a:latin typeface="Arial"/>
                <a:cs typeface="Arial"/>
              </a:rPr>
              <a:t> </a:t>
            </a:r>
            <a:r>
              <a:rPr sz="1088" spc="-5" dirty="0">
                <a:solidFill>
                  <a:prstClr val="black"/>
                </a:solidFill>
                <a:latin typeface="Arial"/>
                <a:cs typeface="Arial"/>
              </a:rPr>
              <a:t>insulin*</a:t>
            </a:r>
            <a:endParaRPr sz="1088">
              <a:solidFill>
                <a:prstClr val="black"/>
              </a:solidFill>
              <a:latin typeface="Arial"/>
              <a:cs typeface="Arial"/>
            </a:endParaRPr>
          </a:p>
        </p:txBody>
      </p:sp>
      <p:sp>
        <p:nvSpPr>
          <p:cNvPr id="28" name="object 28"/>
          <p:cNvSpPr txBox="1"/>
          <p:nvPr/>
        </p:nvSpPr>
        <p:spPr>
          <a:xfrm>
            <a:off x="8177584" y="3512378"/>
            <a:ext cx="1675056" cy="167418"/>
          </a:xfrm>
          <a:prstGeom prst="rect">
            <a:avLst/>
          </a:prstGeom>
        </p:spPr>
        <p:txBody>
          <a:bodyPr vert="horz" wrap="square" lIns="0" tIns="0" rIns="0" bIns="0" rtlCol="0">
            <a:spAutoFit/>
          </a:bodyPr>
          <a:lstStyle/>
          <a:p>
            <a:pPr marL="11516" defTabSz="829178"/>
            <a:r>
              <a:rPr sz="1088" b="1" i="1" spc="-5" dirty="0">
                <a:solidFill>
                  <a:prstClr val="black"/>
                </a:solidFill>
                <a:latin typeface="Arial"/>
                <a:cs typeface="Arial"/>
              </a:rPr>
              <a:t>At investigator</a:t>
            </a:r>
            <a:r>
              <a:rPr sz="1088" b="1" i="1" spc="-122" dirty="0">
                <a:solidFill>
                  <a:prstClr val="black"/>
                </a:solidFill>
                <a:latin typeface="Arial"/>
                <a:cs typeface="Arial"/>
              </a:rPr>
              <a:t> </a:t>
            </a:r>
            <a:r>
              <a:rPr sz="1088" b="1" i="1" spc="-5" dirty="0">
                <a:solidFill>
                  <a:prstClr val="black"/>
                </a:solidFill>
                <a:latin typeface="Arial"/>
                <a:cs typeface="Arial"/>
              </a:rPr>
              <a:t>discretion</a:t>
            </a:r>
            <a:endParaRPr sz="1088">
              <a:solidFill>
                <a:prstClr val="black"/>
              </a:solidFill>
              <a:latin typeface="Arial"/>
              <a:cs typeface="Arial"/>
            </a:endParaRPr>
          </a:p>
        </p:txBody>
      </p:sp>
      <p:sp>
        <p:nvSpPr>
          <p:cNvPr id="29" name="object 29"/>
          <p:cNvSpPr/>
          <p:nvPr/>
        </p:nvSpPr>
        <p:spPr>
          <a:xfrm>
            <a:off x="8533785" y="3157790"/>
            <a:ext cx="191172" cy="272362"/>
          </a:xfrm>
          <a:custGeom>
            <a:avLst/>
            <a:gdLst/>
            <a:ahLst/>
            <a:cxnLst/>
            <a:rect l="l" t="t" r="r" b="b"/>
            <a:pathLst>
              <a:path w="210820" h="300354">
                <a:moveTo>
                  <a:pt x="148082" y="130175"/>
                </a:moveTo>
                <a:lnTo>
                  <a:pt x="62230" y="130175"/>
                </a:lnTo>
                <a:lnTo>
                  <a:pt x="62230" y="300227"/>
                </a:lnTo>
                <a:lnTo>
                  <a:pt x="148082" y="300227"/>
                </a:lnTo>
                <a:lnTo>
                  <a:pt x="148082" y="130175"/>
                </a:lnTo>
                <a:close/>
              </a:path>
              <a:path w="210820" h="300354">
                <a:moveTo>
                  <a:pt x="105156" y="0"/>
                </a:moveTo>
                <a:lnTo>
                  <a:pt x="0" y="130175"/>
                </a:lnTo>
                <a:lnTo>
                  <a:pt x="210312" y="130175"/>
                </a:lnTo>
                <a:lnTo>
                  <a:pt x="105156" y="0"/>
                </a:lnTo>
                <a:close/>
              </a:path>
            </a:pathLst>
          </a:custGeom>
          <a:solidFill>
            <a:srgbClr val="4D4D4D"/>
          </a:solidFill>
        </p:spPr>
        <p:txBody>
          <a:bodyPr wrap="square" lIns="0" tIns="0" rIns="0" bIns="0" rtlCol="0"/>
          <a:lstStyle/>
          <a:p>
            <a:pPr defTabSz="829178"/>
            <a:endParaRPr sz="1632">
              <a:solidFill>
                <a:prstClr val="black"/>
              </a:solidFill>
              <a:latin typeface="Calibri"/>
            </a:endParaRPr>
          </a:p>
        </p:txBody>
      </p:sp>
      <p:sp>
        <p:nvSpPr>
          <p:cNvPr id="30" name="object 30"/>
          <p:cNvSpPr/>
          <p:nvPr/>
        </p:nvSpPr>
        <p:spPr>
          <a:xfrm>
            <a:off x="8533785" y="3768618"/>
            <a:ext cx="191172" cy="272362"/>
          </a:xfrm>
          <a:custGeom>
            <a:avLst/>
            <a:gdLst/>
            <a:ahLst/>
            <a:cxnLst/>
            <a:rect l="l" t="t" r="r" b="b"/>
            <a:pathLst>
              <a:path w="210820" h="300354">
                <a:moveTo>
                  <a:pt x="210312" y="170052"/>
                </a:moveTo>
                <a:lnTo>
                  <a:pt x="0" y="170052"/>
                </a:lnTo>
                <a:lnTo>
                  <a:pt x="105156" y="300227"/>
                </a:lnTo>
                <a:lnTo>
                  <a:pt x="210312" y="170052"/>
                </a:lnTo>
                <a:close/>
              </a:path>
              <a:path w="210820" h="300354">
                <a:moveTo>
                  <a:pt x="148082" y="0"/>
                </a:moveTo>
                <a:lnTo>
                  <a:pt x="62230" y="0"/>
                </a:lnTo>
                <a:lnTo>
                  <a:pt x="62230" y="170052"/>
                </a:lnTo>
                <a:lnTo>
                  <a:pt x="148082" y="170052"/>
                </a:lnTo>
                <a:lnTo>
                  <a:pt x="148082" y="0"/>
                </a:lnTo>
                <a:close/>
              </a:path>
            </a:pathLst>
          </a:custGeom>
          <a:solidFill>
            <a:srgbClr val="4D4D4D"/>
          </a:solidFill>
        </p:spPr>
        <p:txBody>
          <a:bodyPr wrap="square" lIns="0" tIns="0" rIns="0" bIns="0" rtlCol="0"/>
          <a:lstStyle/>
          <a:p>
            <a:pPr defTabSz="829178"/>
            <a:endParaRPr sz="1632">
              <a:solidFill>
                <a:prstClr val="black"/>
              </a:solidFill>
              <a:latin typeface="Calibri"/>
            </a:endParaRPr>
          </a:p>
        </p:txBody>
      </p:sp>
      <p:sp>
        <p:nvSpPr>
          <p:cNvPr id="31" name="object 31"/>
          <p:cNvSpPr/>
          <p:nvPr/>
        </p:nvSpPr>
        <p:spPr>
          <a:xfrm>
            <a:off x="8665072" y="1685997"/>
            <a:ext cx="1720546" cy="663343"/>
          </a:xfrm>
          <a:custGeom>
            <a:avLst/>
            <a:gdLst/>
            <a:ahLst/>
            <a:cxnLst/>
            <a:rect l="l" t="t" r="r" b="b"/>
            <a:pathLst>
              <a:path w="1897379" h="731519">
                <a:moveTo>
                  <a:pt x="1897379" y="365760"/>
                </a:moveTo>
                <a:lnTo>
                  <a:pt x="0" y="365760"/>
                </a:lnTo>
                <a:lnTo>
                  <a:pt x="948689" y="731520"/>
                </a:lnTo>
                <a:lnTo>
                  <a:pt x="1897379" y="365760"/>
                </a:lnTo>
                <a:close/>
              </a:path>
              <a:path w="1897379" h="731519">
                <a:moveTo>
                  <a:pt x="1650110" y="0"/>
                </a:moveTo>
                <a:lnTo>
                  <a:pt x="247268" y="0"/>
                </a:lnTo>
                <a:lnTo>
                  <a:pt x="247268" y="365760"/>
                </a:lnTo>
                <a:lnTo>
                  <a:pt x="1650110" y="365760"/>
                </a:lnTo>
                <a:lnTo>
                  <a:pt x="1650110" y="0"/>
                </a:lnTo>
                <a:close/>
              </a:path>
            </a:pathLst>
          </a:custGeom>
          <a:solidFill>
            <a:srgbClr val="DD042B"/>
          </a:solidFill>
        </p:spPr>
        <p:txBody>
          <a:bodyPr wrap="square" lIns="0" tIns="0" rIns="0" bIns="0" rtlCol="0"/>
          <a:lstStyle/>
          <a:p>
            <a:pPr defTabSz="829178"/>
            <a:endParaRPr sz="1632">
              <a:solidFill>
                <a:prstClr val="black"/>
              </a:solidFill>
              <a:latin typeface="Calibri"/>
            </a:endParaRPr>
          </a:p>
        </p:txBody>
      </p:sp>
      <p:sp>
        <p:nvSpPr>
          <p:cNvPr id="32" name="object 32"/>
          <p:cNvSpPr txBox="1"/>
          <p:nvPr/>
        </p:nvSpPr>
        <p:spPr>
          <a:xfrm>
            <a:off x="9214864" y="1867150"/>
            <a:ext cx="671405" cy="139590"/>
          </a:xfrm>
          <a:prstGeom prst="rect">
            <a:avLst/>
          </a:prstGeom>
        </p:spPr>
        <p:txBody>
          <a:bodyPr vert="horz" wrap="square" lIns="0" tIns="0" rIns="0" bIns="0" rtlCol="0">
            <a:spAutoFit/>
          </a:bodyPr>
          <a:lstStyle/>
          <a:p>
            <a:pPr marL="11516" defTabSz="829178"/>
            <a:r>
              <a:rPr sz="907" b="1" spc="-27" dirty="0">
                <a:solidFill>
                  <a:srgbClr val="FFFFFF"/>
                </a:solidFill>
                <a:latin typeface="Arial"/>
                <a:cs typeface="Arial"/>
              </a:rPr>
              <a:t>5-year</a:t>
            </a:r>
            <a:r>
              <a:rPr sz="907" b="1" spc="-82" dirty="0">
                <a:solidFill>
                  <a:srgbClr val="FFFFFF"/>
                </a:solidFill>
                <a:latin typeface="Arial"/>
                <a:cs typeface="Arial"/>
              </a:rPr>
              <a:t> </a:t>
            </a:r>
            <a:r>
              <a:rPr sz="907" b="1" spc="-23" dirty="0">
                <a:solidFill>
                  <a:srgbClr val="FFFFFF"/>
                </a:solidFill>
                <a:latin typeface="Arial"/>
                <a:cs typeface="Arial"/>
              </a:rPr>
              <a:t>study</a:t>
            </a:r>
            <a:endParaRPr sz="907">
              <a:solidFill>
                <a:prstClr val="black"/>
              </a:solidFill>
              <a:latin typeface="Arial"/>
              <a:cs typeface="Arial"/>
            </a:endParaRPr>
          </a:p>
        </p:txBody>
      </p:sp>
      <p:sp>
        <p:nvSpPr>
          <p:cNvPr id="33" name="object 33"/>
          <p:cNvSpPr/>
          <p:nvPr/>
        </p:nvSpPr>
        <p:spPr>
          <a:xfrm>
            <a:off x="2295597" y="2627115"/>
            <a:ext cx="469867" cy="1155092"/>
          </a:xfrm>
          <a:custGeom>
            <a:avLst/>
            <a:gdLst/>
            <a:ahLst/>
            <a:cxnLst/>
            <a:rect l="l" t="t" r="r" b="b"/>
            <a:pathLst>
              <a:path w="518160" h="1273810">
                <a:moveTo>
                  <a:pt x="517651" y="1075181"/>
                </a:moveTo>
                <a:lnTo>
                  <a:pt x="0" y="1075181"/>
                </a:lnTo>
                <a:lnTo>
                  <a:pt x="258825" y="1273302"/>
                </a:lnTo>
                <a:lnTo>
                  <a:pt x="517651" y="1075181"/>
                </a:lnTo>
                <a:close/>
              </a:path>
              <a:path w="518160" h="1273810">
                <a:moveTo>
                  <a:pt x="414908" y="0"/>
                </a:moveTo>
                <a:lnTo>
                  <a:pt x="102616" y="0"/>
                </a:lnTo>
                <a:lnTo>
                  <a:pt x="102616" y="1075181"/>
                </a:lnTo>
                <a:lnTo>
                  <a:pt x="414908" y="1075181"/>
                </a:lnTo>
                <a:lnTo>
                  <a:pt x="414908" y="0"/>
                </a:lnTo>
                <a:close/>
              </a:path>
            </a:pathLst>
          </a:custGeom>
          <a:solidFill>
            <a:srgbClr val="4D4D4D"/>
          </a:solidFill>
        </p:spPr>
        <p:txBody>
          <a:bodyPr wrap="square" lIns="0" tIns="0" rIns="0" bIns="0" rtlCol="0"/>
          <a:lstStyle/>
          <a:p>
            <a:pPr defTabSz="829178"/>
            <a:endParaRPr sz="1632">
              <a:solidFill>
                <a:prstClr val="black"/>
              </a:solidFill>
              <a:latin typeface="Calibri"/>
            </a:endParaRPr>
          </a:p>
        </p:txBody>
      </p:sp>
      <p:sp>
        <p:nvSpPr>
          <p:cNvPr id="34" name="object 34"/>
          <p:cNvSpPr/>
          <p:nvPr/>
        </p:nvSpPr>
        <p:spPr>
          <a:xfrm>
            <a:off x="2871876" y="2627115"/>
            <a:ext cx="469867" cy="1155092"/>
          </a:xfrm>
          <a:custGeom>
            <a:avLst/>
            <a:gdLst/>
            <a:ahLst/>
            <a:cxnLst/>
            <a:rect l="l" t="t" r="r" b="b"/>
            <a:pathLst>
              <a:path w="518160" h="1273810">
                <a:moveTo>
                  <a:pt x="517652" y="1075181"/>
                </a:moveTo>
                <a:lnTo>
                  <a:pt x="0" y="1075181"/>
                </a:lnTo>
                <a:lnTo>
                  <a:pt x="258825" y="1273302"/>
                </a:lnTo>
                <a:lnTo>
                  <a:pt x="517652" y="1075181"/>
                </a:lnTo>
                <a:close/>
              </a:path>
              <a:path w="518160" h="1273810">
                <a:moveTo>
                  <a:pt x="414909" y="0"/>
                </a:moveTo>
                <a:lnTo>
                  <a:pt x="102743" y="0"/>
                </a:lnTo>
                <a:lnTo>
                  <a:pt x="102743" y="1075181"/>
                </a:lnTo>
                <a:lnTo>
                  <a:pt x="414909" y="1075181"/>
                </a:lnTo>
                <a:lnTo>
                  <a:pt x="414909" y="0"/>
                </a:lnTo>
                <a:close/>
              </a:path>
            </a:pathLst>
          </a:custGeom>
          <a:solidFill>
            <a:srgbClr val="4D4D4D"/>
          </a:solidFill>
        </p:spPr>
        <p:txBody>
          <a:bodyPr wrap="square" lIns="0" tIns="0" rIns="0" bIns="0" rtlCol="0"/>
          <a:lstStyle/>
          <a:p>
            <a:pPr defTabSz="829178"/>
            <a:endParaRPr sz="1632">
              <a:solidFill>
                <a:prstClr val="black"/>
              </a:solidFill>
              <a:latin typeface="Calibri"/>
            </a:endParaRPr>
          </a:p>
        </p:txBody>
      </p:sp>
      <p:sp>
        <p:nvSpPr>
          <p:cNvPr id="35" name="object 35"/>
          <p:cNvSpPr/>
          <p:nvPr/>
        </p:nvSpPr>
        <p:spPr>
          <a:xfrm>
            <a:off x="3448156" y="2627115"/>
            <a:ext cx="469867" cy="1155092"/>
          </a:xfrm>
          <a:custGeom>
            <a:avLst/>
            <a:gdLst/>
            <a:ahLst/>
            <a:cxnLst/>
            <a:rect l="l" t="t" r="r" b="b"/>
            <a:pathLst>
              <a:path w="518160" h="1273810">
                <a:moveTo>
                  <a:pt x="517651" y="1075181"/>
                </a:moveTo>
                <a:lnTo>
                  <a:pt x="0" y="1075181"/>
                </a:lnTo>
                <a:lnTo>
                  <a:pt x="258825" y="1273302"/>
                </a:lnTo>
                <a:lnTo>
                  <a:pt x="517651" y="1075181"/>
                </a:lnTo>
                <a:close/>
              </a:path>
              <a:path w="518160" h="1273810">
                <a:moveTo>
                  <a:pt x="414908" y="0"/>
                </a:moveTo>
                <a:lnTo>
                  <a:pt x="102616" y="0"/>
                </a:lnTo>
                <a:lnTo>
                  <a:pt x="102616" y="1075181"/>
                </a:lnTo>
                <a:lnTo>
                  <a:pt x="414908" y="1075181"/>
                </a:lnTo>
                <a:lnTo>
                  <a:pt x="414908" y="0"/>
                </a:lnTo>
                <a:close/>
              </a:path>
            </a:pathLst>
          </a:custGeom>
          <a:solidFill>
            <a:srgbClr val="4D4D4D"/>
          </a:solidFill>
        </p:spPr>
        <p:txBody>
          <a:bodyPr wrap="square" lIns="0" tIns="0" rIns="0" bIns="0" rtlCol="0"/>
          <a:lstStyle/>
          <a:p>
            <a:pPr defTabSz="829178"/>
            <a:endParaRPr sz="1632">
              <a:solidFill>
                <a:prstClr val="black"/>
              </a:solidFill>
              <a:latin typeface="Calibri"/>
            </a:endParaRPr>
          </a:p>
        </p:txBody>
      </p:sp>
      <p:sp>
        <p:nvSpPr>
          <p:cNvPr id="36" name="object 36"/>
          <p:cNvSpPr txBox="1"/>
          <p:nvPr/>
        </p:nvSpPr>
        <p:spPr>
          <a:xfrm>
            <a:off x="3985509" y="4672192"/>
            <a:ext cx="388678" cy="167418"/>
          </a:xfrm>
          <a:prstGeom prst="rect">
            <a:avLst/>
          </a:prstGeom>
        </p:spPr>
        <p:txBody>
          <a:bodyPr vert="horz" wrap="square" lIns="0" tIns="0" rIns="0" bIns="0" rtlCol="0">
            <a:spAutoFit/>
          </a:bodyPr>
          <a:lstStyle/>
          <a:p>
            <a:pPr marL="11516" defTabSz="829178"/>
            <a:r>
              <a:rPr sz="1088" b="1" spc="-5" dirty="0">
                <a:solidFill>
                  <a:prstClr val="black"/>
                </a:solidFill>
                <a:latin typeface="Arial"/>
                <a:cs typeface="Arial"/>
              </a:rPr>
              <a:t>Day</a:t>
            </a:r>
            <a:r>
              <a:rPr sz="1088" b="1" spc="-103" dirty="0">
                <a:solidFill>
                  <a:prstClr val="black"/>
                </a:solidFill>
                <a:latin typeface="Arial"/>
                <a:cs typeface="Arial"/>
              </a:rPr>
              <a:t> </a:t>
            </a:r>
            <a:r>
              <a:rPr sz="1088" b="1" spc="-5" dirty="0">
                <a:solidFill>
                  <a:prstClr val="black"/>
                </a:solidFill>
                <a:latin typeface="Arial"/>
                <a:cs typeface="Arial"/>
              </a:rPr>
              <a:t>1</a:t>
            </a:r>
            <a:endParaRPr sz="1088">
              <a:solidFill>
                <a:prstClr val="black"/>
              </a:solidFill>
              <a:latin typeface="Arial"/>
              <a:cs typeface="Arial"/>
            </a:endParaRPr>
          </a:p>
        </p:txBody>
      </p:sp>
      <p:sp>
        <p:nvSpPr>
          <p:cNvPr id="37" name="object 37"/>
          <p:cNvSpPr txBox="1"/>
          <p:nvPr/>
        </p:nvSpPr>
        <p:spPr>
          <a:xfrm>
            <a:off x="1610511" y="3857409"/>
            <a:ext cx="538966" cy="279179"/>
          </a:xfrm>
          <a:prstGeom prst="rect">
            <a:avLst/>
          </a:prstGeom>
        </p:spPr>
        <p:txBody>
          <a:bodyPr vert="horz" wrap="square" lIns="0" tIns="0" rIns="0" bIns="0" rtlCol="0">
            <a:spAutoFit/>
          </a:bodyPr>
          <a:lstStyle/>
          <a:p>
            <a:pPr marL="63916" marR="4607" indent="-52974" defTabSz="829178"/>
            <a:r>
              <a:rPr sz="907" spc="-9" dirty="0">
                <a:solidFill>
                  <a:prstClr val="black"/>
                </a:solidFill>
                <a:latin typeface="Arial"/>
                <a:cs typeface="Arial"/>
              </a:rPr>
              <a:t>S</a:t>
            </a:r>
            <a:r>
              <a:rPr sz="907" dirty="0">
                <a:solidFill>
                  <a:prstClr val="black"/>
                </a:solidFill>
                <a:latin typeface="Arial"/>
                <a:cs typeface="Arial"/>
              </a:rPr>
              <a:t>c</a:t>
            </a:r>
            <a:r>
              <a:rPr sz="907" spc="-5" dirty="0">
                <a:solidFill>
                  <a:prstClr val="black"/>
                </a:solidFill>
                <a:latin typeface="Arial"/>
                <a:cs typeface="Arial"/>
              </a:rPr>
              <a:t>re</a:t>
            </a:r>
            <a:r>
              <a:rPr sz="907" spc="-9" dirty="0">
                <a:solidFill>
                  <a:prstClr val="black"/>
                </a:solidFill>
                <a:latin typeface="Arial"/>
                <a:cs typeface="Arial"/>
              </a:rPr>
              <a:t>e</a:t>
            </a:r>
            <a:r>
              <a:rPr sz="907" spc="-5" dirty="0">
                <a:solidFill>
                  <a:prstClr val="black"/>
                </a:solidFill>
                <a:latin typeface="Arial"/>
                <a:cs typeface="Arial"/>
              </a:rPr>
              <a:t>n</a:t>
            </a:r>
            <a:r>
              <a:rPr sz="907" spc="-14" dirty="0">
                <a:solidFill>
                  <a:prstClr val="black"/>
                </a:solidFill>
                <a:latin typeface="Arial"/>
                <a:cs typeface="Arial"/>
              </a:rPr>
              <a:t>i</a:t>
            </a:r>
            <a:r>
              <a:rPr sz="907" spc="-5" dirty="0">
                <a:solidFill>
                  <a:prstClr val="black"/>
                </a:solidFill>
                <a:latin typeface="Arial"/>
                <a:cs typeface="Arial"/>
              </a:rPr>
              <a:t>ng  2</a:t>
            </a:r>
            <a:r>
              <a:rPr sz="907" spc="-185" dirty="0">
                <a:solidFill>
                  <a:prstClr val="black"/>
                </a:solidFill>
                <a:latin typeface="Arial"/>
                <a:cs typeface="Arial"/>
              </a:rPr>
              <a:t> </a:t>
            </a:r>
            <a:r>
              <a:rPr sz="907" spc="-5" dirty="0">
                <a:solidFill>
                  <a:prstClr val="black"/>
                </a:solidFill>
                <a:latin typeface="Arial"/>
                <a:cs typeface="Arial"/>
              </a:rPr>
              <a:t>weeks</a:t>
            </a:r>
            <a:endParaRPr sz="907">
              <a:solidFill>
                <a:prstClr val="black"/>
              </a:solidFill>
              <a:latin typeface="Arial"/>
              <a:cs typeface="Arial"/>
            </a:endParaRPr>
          </a:p>
        </p:txBody>
      </p:sp>
      <p:sp>
        <p:nvSpPr>
          <p:cNvPr id="38" name="object 38"/>
          <p:cNvSpPr/>
          <p:nvPr/>
        </p:nvSpPr>
        <p:spPr>
          <a:xfrm>
            <a:off x="1057356" y="1685997"/>
            <a:ext cx="1720546" cy="663343"/>
          </a:xfrm>
          <a:custGeom>
            <a:avLst/>
            <a:gdLst/>
            <a:ahLst/>
            <a:cxnLst/>
            <a:rect l="l" t="t" r="r" b="b"/>
            <a:pathLst>
              <a:path w="1897380" h="731519">
                <a:moveTo>
                  <a:pt x="1897380" y="365760"/>
                </a:moveTo>
                <a:lnTo>
                  <a:pt x="0" y="365760"/>
                </a:lnTo>
                <a:lnTo>
                  <a:pt x="948690" y="731520"/>
                </a:lnTo>
                <a:lnTo>
                  <a:pt x="1897380" y="365760"/>
                </a:lnTo>
                <a:close/>
              </a:path>
              <a:path w="1897380" h="731519">
                <a:moveTo>
                  <a:pt x="1650111" y="0"/>
                </a:moveTo>
                <a:lnTo>
                  <a:pt x="247243" y="0"/>
                </a:lnTo>
                <a:lnTo>
                  <a:pt x="247243" y="365760"/>
                </a:lnTo>
                <a:lnTo>
                  <a:pt x="1650111" y="365760"/>
                </a:lnTo>
                <a:lnTo>
                  <a:pt x="1650111" y="0"/>
                </a:lnTo>
                <a:close/>
              </a:path>
            </a:pathLst>
          </a:custGeom>
          <a:solidFill>
            <a:srgbClr val="DD042B"/>
          </a:solidFill>
        </p:spPr>
        <p:txBody>
          <a:bodyPr wrap="square" lIns="0" tIns="0" rIns="0" bIns="0" rtlCol="0"/>
          <a:lstStyle/>
          <a:p>
            <a:pPr defTabSz="829178"/>
            <a:endParaRPr sz="1632">
              <a:solidFill>
                <a:prstClr val="black"/>
              </a:solidFill>
              <a:latin typeface="Calibri"/>
            </a:endParaRPr>
          </a:p>
        </p:txBody>
      </p:sp>
      <p:sp>
        <p:nvSpPr>
          <p:cNvPr id="39" name="object 39"/>
          <p:cNvSpPr txBox="1"/>
          <p:nvPr/>
        </p:nvSpPr>
        <p:spPr>
          <a:xfrm>
            <a:off x="1476460" y="1826267"/>
            <a:ext cx="889064" cy="279179"/>
          </a:xfrm>
          <a:prstGeom prst="rect">
            <a:avLst/>
          </a:prstGeom>
        </p:spPr>
        <p:txBody>
          <a:bodyPr vert="horz" wrap="square" lIns="0" tIns="0" rIns="0" bIns="0" rtlCol="0">
            <a:spAutoFit/>
          </a:bodyPr>
          <a:lstStyle/>
          <a:p>
            <a:pPr marL="182534" marR="4607" indent="-171594" defTabSz="829178"/>
            <a:r>
              <a:rPr sz="907" b="1" spc="-27" dirty="0">
                <a:solidFill>
                  <a:srgbClr val="FFFFFF"/>
                </a:solidFill>
                <a:latin typeface="Arial"/>
                <a:cs typeface="Arial"/>
              </a:rPr>
              <a:t>Baseline </a:t>
            </a:r>
            <a:r>
              <a:rPr sz="907" b="1" spc="-32" dirty="0">
                <a:solidFill>
                  <a:srgbClr val="FFFFFF"/>
                </a:solidFill>
                <a:latin typeface="Arial"/>
                <a:cs typeface="Arial"/>
              </a:rPr>
              <a:t>HbA1c:  </a:t>
            </a:r>
            <a:r>
              <a:rPr sz="907" b="1" spc="-23" dirty="0">
                <a:solidFill>
                  <a:srgbClr val="FFFFFF"/>
                </a:solidFill>
                <a:latin typeface="Arial"/>
                <a:cs typeface="Arial"/>
              </a:rPr>
              <a:t>6.5 </a:t>
            </a:r>
            <a:r>
              <a:rPr sz="907" b="1" spc="-5" dirty="0">
                <a:solidFill>
                  <a:srgbClr val="FFFFFF"/>
                </a:solidFill>
                <a:latin typeface="Arial"/>
                <a:cs typeface="Arial"/>
              </a:rPr>
              <a:t>–</a:t>
            </a:r>
            <a:r>
              <a:rPr sz="907" b="1" spc="-136" dirty="0">
                <a:solidFill>
                  <a:srgbClr val="FFFFFF"/>
                </a:solidFill>
                <a:latin typeface="Arial"/>
                <a:cs typeface="Arial"/>
              </a:rPr>
              <a:t> </a:t>
            </a:r>
            <a:r>
              <a:rPr sz="907" b="1" spc="-32" dirty="0">
                <a:solidFill>
                  <a:srgbClr val="FFFFFF"/>
                </a:solidFill>
                <a:latin typeface="Arial"/>
                <a:cs typeface="Arial"/>
              </a:rPr>
              <a:t>7.5%</a:t>
            </a:r>
            <a:endParaRPr sz="907">
              <a:solidFill>
                <a:prstClr val="black"/>
              </a:solidFill>
              <a:latin typeface="Arial"/>
              <a:cs typeface="Arial"/>
            </a:endParaRPr>
          </a:p>
        </p:txBody>
      </p:sp>
      <p:sp>
        <p:nvSpPr>
          <p:cNvPr id="40" name="object 40"/>
          <p:cNvSpPr txBox="1"/>
          <p:nvPr/>
        </p:nvSpPr>
        <p:spPr>
          <a:xfrm>
            <a:off x="2715830" y="3910269"/>
            <a:ext cx="797509" cy="139590"/>
          </a:xfrm>
          <a:prstGeom prst="rect">
            <a:avLst/>
          </a:prstGeom>
        </p:spPr>
        <p:txBody>
          <a:bodyPr vert="horz" wrap="square" lIns="0" tIns="0" rIns="0" bIns="0" rtlCol="0">
            <a:spAutoFit/>
          </a:bodyPr>
          <a:lstStyle/>
          <a:p>
            <a:pPr marL="11516" defTabSz="829178"/>
            <a:r>
              <a:rPr sz="907" spc="-5" dirty="0">
                <a:solidFill>
                  <a:prstClr val="black"/>
                </a:solidFill>
                <a:latin typeface="Arial"/>
                <a:cs typeface="Arial"/>
              </a:rPr>
              <a:t>Run-in 3</a:t>
            </a:r>
            <a:r>
              <a:rPr sz="907" spc="-208" dirty="0">
                <a:solidFill>
                  <a:prstClr val="black"/>
                </a:solidFill>
                <a:latin typeface="Arial"/>
                <a:cs typeface="Arial"/>
              </a:rPr>
              <a:t> </a:t>
            </a:r>
            <a:r>
              <a:rPr sz="907" spc="-5" dirty="0">
                <a:solidFill>
                  <a:prstClr val="black"/>
                </a:solidFill>
                <a:latin typeface="Arial"/>
                <a:cs typeface="Arial"/>
              </a:rPr>
              <a:t>weeks</a:t>
            </a:r>
            <a:endParaRPr sz="907">
              <a:solidFill>
                <a:prstClr val="black"/>
              </a:solidFill>
              <a:latin typeface="Arial"/>
              <a:cs typeface="Arial"/>
            </a:endParaRPr>
          </a:p>
        </p:txBody>
      </p:sp>
      <p:sp>
        <p:nvSpPr>
          <p:cNvPr id="41" name="object 41"/>
          <p:cNvSpPr/>
          <p:nvPr/>
        </p:nvSpPr>
        <p:spPr>
          <a:xfrm>
            <a:off x="2039933" y="3796258"/>
            <a:ext cx="1937054" cy="2879"/>
          </a:xfrm>
          <a:custGeom>
            <a:avLst/>
            <a:gdLst/>
            <a:ahLst/>
            <a:cxnLst/>
            <a:rect l="l" t="t" r="r" b="b"/>
            <a:pathLst>
              <a:path w="2136140" h="3175">
                <a:moveTo>
                  <a:pt x="0" y="0"/>
                </a:moveTo>
                <a:lnTo>
                  <a:pt x="2135886" y="2921"/>
                </a:lnTo>
              </a:path>
            </a:pathLst>
          </a:custGeom>
          <a:ln w="6096">
            <a:solidFill>
              <a:srgbClr val="000000"/>
            </a:solidFill>
          </a:ln>
        </p:spPr>
        <p:txBody>
          <a:bodyPr wrap="square" lIns="0" tIns="0" rIns="0" bIns="0" rtlCol="0"/>
          <a:lstStyle/>
          <a:p>
            <a:pPr defTabSz="829178"/>
            <a:endParaRPr sz="1632">
              <a:solidFill>
                <a:prstClr val="black"/>
              </a:solidFill>
              <a:latin typeface="Calibri"/>
            </a:endParaRPr>
          </a:p>
        </p:txBody>
      </p:sp>
      <p:sp>
        <p:nvSpPr>
          <p:cNvPr id="42" name="object 42"/>
          <p:cNvSpPr/>
          <p:nvPr/>
        </p:nvSpPr>
        <p:spPr>
          <a:xfrm>
            <a:off x="3394258" y="3736833"/>
            <a:ext cx="0" cy="120922"/>
          </a:xfrm>
          <a:custGeom>
            <a:avLst/>
            <a:gdLst/>
            <a:ahLst/>
            <a:cxnLst/>
            <a:rect l="l" t="t" r="r" b="b"/>
            <a:pathLst>
              <a:path h="133350">
                <a:moveTo>
                  <a:pt x="0" y="0"/>
                </a:moveTo>
                <a:lnTo>
                  <a:pt x="0" y="133223"/>
                </a:lnTo>
              </a:path>
            </a:pathLst>
          </a:custGeom>
          <a:ln w="6096">
            <a:solidFill>
              <a:srgbClr val="000000"/>
            </a:solidFill>
          </a:ln>
        </p:spPr>
        <p:txBody>
          <a:bodyPr wrap="square" lIns="0" tIns="0" rIns="0" bIns="0" rtlCol="0"/>
          <a:lstStyle/>
          <a:p>
            <a:pPr defTabSz="829178"/>
            <a:endParaRPr sz="1632">
              <a:solidFill>
                <a:prstClr val="black"/>
              </a:solidFill>
              <a:latin typeface="Calibri"/>
            </a:endParaRPr>
          </a:p>
        </p:txBody>
      </p:sp>
      <p:sp>
        <p:nvSpPr>
          <p:cNvPr id="43" name="object 43"/>
          <p:cNvSpPr/>
          <p:nvPr/>
        </p:nvSpPr>
        <p:spPr>
          <a:xfrm>
            <a:off x="2817980" y="3736833"/>
            <a:ext cx="0" cy="120922"/>
          </a:xfrm>
          <a:custGeom>
            <a:avLst/>
            <a:gdLst/>
            <a:ahLst/>
            <a:cxnLst/>
            <a:rect l="l" t="t" r="r" b="b"/>
            <a:pathLst>
              <a:path h="133350">
                <a:moveTo>
                  <a:pt x="0" y="0"/>
                </a:moveTo>
                <a:lnTo>
                  <a:pt x="0" y="133223"/>
                </a:lnTo>
              </a:path>
            </a:pathLst>
          </a:custGeom>
          <a:ln w="6096">
            <a:solidFill>
              <a:srgbClr val="000000"/>
            </a:solidFill>
          </a:ln>
        </p:spPr>
        <p:txBody>
          <a:bodyPr wrap="square" lIns="0" tIns="0" rIns="0" bIns="0" rtlCol="0"/>
          <a:lstStyle/>
          <a:p>
            <a:pPr defTabSz="829178"/>
            <a:endParaRPr sz="1632">
              <a:solidFill>
                <a:prstClr val="black"/>
              </a:solidFill>
              <a:latin typeface="Calibri"/>
            </a:endParaRPr>
          </a:p>
        </p:txBody>
      </p:sp>
      <p:sp>
        <p:nvSpPr>
          <p:cNvPr id="44" name="object 44"/>
          <p:cNvSpPr/>
          <p:nvPr/>
        </p:nvSpPr>
        <p:spPr>
          <a:xfrm>
            <a:off x="2243082" y="3736833"/>
            <a:ext cx="0" cy="120922"/>
          </a:xfrm>
          <a:custGeom>
            <a:avLst/>
            <a:gdLst/>
            <a:ahLst/>
            <a:cxnLst/>
            <a:rect l="l" t="t" r="r" b="b"/>
            <a:pathLst>
              <a:path h="133350">
                <a:moveTo>
                  <a:pt x="0" y="0"/>
                </a:moveTo>
                <a:lnTo>
                  <a:pt x="0" y="133223"/>
                </a:lnTo>
              </a:path>
            </a:pathLst>
          </a:custGeom>
          <a:ln w="6096">
            <a:solidFill>
              <a:srgbClr val="000000"/>
            </a:solidFill>
          </a:ln>
        </p:spPr>
        <p:txBody>
          <a:bodyPr wrap="square" lIns="0" tIns="0" rIns="0" bIns="0" rtlCol="0"/>
          <a:lstStyle/>
          <a:p>
            <a:pPr defTabSz="829178"/>
            <a:endParaRPr sz="1632">
              <a:solidFill>
                <a:prstClr val="black"/>
              </a:solidFill>
              <a:latin typeface="Calibri"/>
            </a:endParaRPr>
          </a:p>
        </p:txBody>
      </p:sp>
      <p:sp>
        <p:nvSpPr>
          <p:cNvPr id="45" name="object 45"/>
          <p:cNvSpPr/>
          <p:nvPr/>
        </p:nvSpPr>
        <p:spPr>
          <a:xfrm>
            <a:off x="2976906" y="4300675"/>
            <a:ext cx="934554" cy="319579"/>
          </a:xfrm>
          <a:custGeom>
            <a:avLst/>
            <a:gdLst/>
            <a:ahLst/>
            <a:cxnLst/>
            <a:rect l="l" t="t" r="r" b="b"/>
            <a:pathLst>
              <a:path w="1030604" h="352425">
                <a:moveTo>
                  <a:pt x="515112" y="0"/>
                </a:moveTo>
                <a:lnTo>
                  <a:pt x="445216" y="1608"/>
                </a:lnTo>
                <a:lnTo>
                  <a:pt x="378177" y="6291"/>
                </a:lnTo>
                <a:lnTo>
                  <a:pt x="314610" y="13841"/>
                </a:lnTo>
                <a:lnTo>
                  <a:pt x="255128" y="24045"/>
                </a:lnTo>
                <a:lnTo>
                  <a:pt x="200346" y="36694"/>
                </a:lnTo>
                <a:lnTo>
                  <a:pt x="150876" y="51577"/>
                </a:lnTo>
                <a:lnTo>
                  <a:pt x="107332" y="68485"/>
                </a:lnTo>
                <a:lnTo>
                  <a:pt x="70329" y="87206"/>
                </a:lnTo>
                <a:lnTo>
                  <a:pt x="18400" y="129248"/>
                </a:lnTo>
                <a:lnTo>
                  <a:pt x="0" y="176021"/>
                </a:lnTo>
                <a:lnTo>
                  <a:pt x="4702" y="199894"/>
                </a:lnTo>
                <a:lnTo>
                  <a:pt x="40481" y="244512"/>
                </a:lnTo>
                <a:lnTo>
                  <a:pt x="107332" y="283558"/>
                </a:lnTo>
                <a:lnTo>
                  <a:pt x="150876" y="300466"/>
                </a:lnTo>
                <a:lnTo>
                  <a:pt x="200346" y="315349"/>
                </a:lnTo>
                <a:lnTo>
                  <a:pt x="255128" y="327998"/>
                </a:lnTo>
                <a:lnTo>
                  <a:pt x="314610" y="338202"/>
                </a:lnTo>
                <a:lnTo>
                  <a:pt x="378177" y="345752"/>
                </a:lnTo>
                <a:lnTo>
                  <a:pt x="445216" y="350435"/>
                </a:lnTo>
                <a:lnTo>
                  <a:pt x="515112" y="352044"/>
                </a:lnTo>
                <a:lnTo>
                  <a:pt x="585007" y="350435"/>
                </a:lnTo>
                <a:lnTo>
                  <a:pt x="652046" y="345752"/>
                </a:lnTo>
                <a:lnTo>
                  <a:pt x="715613" y="338202"/>
                </a:lnTo>
                <a:lnTo>
                  <a:pt x="775095" y="327998"/>
                </a:lnTo>
                <a:lnTo>
                  <a:pt x="829877" y="315349"/>
                </a:lnTo>
                <a:lnTo>
                  <a:pt x="879348" y="300466"/>
                </a:lnTo>
                <a:lnTo>
                  <a:pt x="922891" y="283558"/>
                </a:lnTo>
                <a:lnTo>
                  <a:pt x="959894" y="264837"/>
                </a:lnTo>
                <a:lnTo>
                  <a:pt x="1011823" y="222795"/>
                </a:lnTo>
                <a:lnTo>
                  <a:pt x="1030223" y="176021"/>
                </a:lnTo>
                <a:lnTo>
                  <a:pt x="1025521" y="152149"/>
                </a:lnTo>
                <a:lnTo>
                  <a:pt x="989742" y="107531"/>
                </a:lnTo>
                <a:lnTo>
                  <a:pt x="922891" y="68485"/>
                </a:lnTo>
                <a:lnTo>
                  <a:pt x="879348" y="51577"/>
                </a:lnTo>
                <a:lnTo>
                  <a:pt x="829877" y="36694"/>
                </a:lnTo>
                <a:lnTo>
                  <a:pt x="775095" y="24045"/>
                </a:lnTo>
                <a:lnTo>
                  <a:pt x="715613" y="13841"/>
                </a:lnTo>
                <a:lnTo>
                  <a:pt x="652046" y="6291"/>
                </a:lnTo>
                <a:lnTo>
                  <a:pt x="585007" y="1608"/>
                </a:lnTo>
                <a:lnTo>
                  <a:pt x="515112" y="0"/>
                </a:lnTo>
                <a:close/>
              </a:path>
            </a:pathLst>
          </a:custGeom>
          <a:solidFill>
            <a:srgbClr val="BEBEBE"/>
          </a:solidFill>
        </p:spPr>
        <p:txBody>
          <a:bodyPr wrap="square" lIns="0" tIns="0" rIns="0" bIns="0" rtlCol="0"/>
          <a:lstStyle/>
          <a:p>
            <a:pPr defTabSz="829178"/>
            <a:endParaRPr sz="1632">
              <a:solidFill>
                <a:prstClr val="black"/>
              </a:solidFill>
              <a:latin typeface="Calibri"/>
            </a:endParaRPr>
          </a:p>
        </p:txBody>
      </p:sp>
      <p:sp>
        <p:nvSpPr>
          <p:cNvPr id="46" name="object 46"/>
          <p:cNvSpPr txBox="1"/>
          <p:nvPr/>
        </p:nvSpPr>
        <p:spPr>
          <a:xfrm>
            <a:off x="3197329" y="4374494"/>
            <a:ext cx="495204" cy="167418"/>
          </a:xfrm>
          <a:prstGeom prst="rect">
            <a:avLst/>
          </a:prstGeom>
        </p:spPr>
        <p:txBody>
          <a:bodyPr vert="horz" wrap="square" lIns="0" tIns="0" rIns="0" bIns="0" rtlCol="0">
            <a:spAutoFit/>
          </a:bodyPr>
          <a:lstStyle/>
          <a:p>
            <a:pPr marL="11516" defTabSz="829178"/>
            <a:r>
              <a:rPr sz="1088" b="1" dirty="0">
                <a:solidFill>
                  <a:srgbClr val="4D4D4D"/>
                </a:solidFill>
                <a:latin typeface="Arial"/>
                <a:cs typeface="Arial"/>
              </a:rPr>
              <a:t>n</a:t>
            </a:r>
            <a:r>
              <a:rPr sz="1088" b="1" spc="-9" dirty="0">
                <a:solidFill>
                  <a:srgbClr val="4D4D4D"/>
                </a:solidFill>
                <a:latin typeface="Arial"/>
                <a:cs typeface="Arial"/>
              </a:rPr>
              <a:t>~</a:t>
            </a:r>
            <a:r>
              <a:rPr sz="1088" b="1" spc="-5" dirty="0">
                <a:solidFill>
                  <a:srgbClr val="4D4D4D"/>
                </a:solidFill>
                <a:latin typeface="Arial"/>
                <a:cs typeface="Arial"/>
              </a:rPr>
              <a:t>20</a:t>
            </a:r>
            <a:r>
              <a:rPr sz="1088" b="1" spc="-14" dirty="0">
                <a:solidFill>
                  <a:srgbClr val="4D4D4D"/>
                </a:solidFill>
                <a:latin typeface="Arial"/>
                <a:cs typeface="Arial"/>
              </a:rPr>
              <a:t>0</a:t>
            </a:r>
            <a:r>
              <a:rPr sz="1088" b="1" spc="-5" dirty="0">
                <a:solidFill>
                  <a:srgbClr val="4D4D4D"/>
                </a:solidFill>
                <a:latin typeface="Arial"/>
                <a:cs typeface="Arial"/>
              </a:rPr>
              <a:t>1</a:t>
            </a:r>
            <a:endParaRPr sz="1088">
              <a:solidFill>
                <a:prstClr val="black"/>
              </a:solidFill>
              <a:latin typeface="Arial"/>
              <a:cs typeface="Arial"/>
            </a:endParaRPr>
          </a:p>
        </p:txBody>
      </p:sp>
      <p:sp>
        <p:nvSpPr>
          <p:cNvPr id="47" name="object 47"/>
          <p:cNvSpPr txBox="1"/>
          <p:nvPr/>
        </p:nvSpPr>
        <p:spPr>
          <a:xfrm>
            <a:off x="2458248" y="2720464"/>
            <a:ext cx="139590" cy="792901"/>
          </a:xfrm>
          <a:prstGeom prst="rect">
            <a:avLst/>
          </a:prstGeom>
        </p:spPr>
        <p:txBody>
          <a:bodyPr vert="vert270" wrap="square" lIns="0" tIns="0" rIns="0" bIns="0" rtlCol="0">
            <a:spAutoFit/>
          </a:bodyPr>
          <a:lstStyle/>
          <a:p>
            <a:pPr marL="11516" defTabSz="829178"/>
            <a:r>
              <a:rPr sz="907" b="1" spc="18" dirty="0">
                <a:solidFill>
                  <a:srgbClr val="F1F1F1"/>
                </a:solidFill>
                <a:latin typeface="Arial"/>
                <a:cs typeface="Arial"/>
              </a:rPr>
              <a:t>M</a:t>
            </a:r>
            <a:r>
              <a:rPr sz="907" b="1" spc="-5" dirty="0">
                <a:solidFill>
                  <a:srgbClr val="F1F1F1"/>
                </a:solidFill>
                <a:latin typeface="Arial"/>
                <a:cs typeface="Arial"/>
              </a:rPr>
              <a:t>E</a:t>
            </a:r>
            <a:r>
              <a:rPr sz="907" b="1" dirty="0">
                <a:solidFill>
                  <a:srgbClr val="F1F1F1"/>
                </a:solidFill>
                <a:latin typeface="Arial"/>
                <a:cs typeface="Arial"/>
              </a:rPr>
              <a:t>T</a:t>
            </a:r>
            <a:r>
              <a:rPr sz="907" b="1" spc="-23" dirty="0">
                <a:solidFill>
                  <a:srgbClr val="F1F1F1"/>
                </a:solidFill>
                <a:latin typeface="Arial"/>
                <a:cs typeface="Arial"/>
              </a:rPr>
              <a:t> </a:t>
            </a:r>
            <a:r>
              <a:rPr sz="907" b="1" spc="-5" dirty="0">
                <a:solidFill>
                  <a:srgbClr val="F1F1F1"/>
                </a:solidFill>
                <a:latin typeface="Arial"/>
                <a:cs typeface="Arial"/>
              </a:rPr>
              <a:t>50</a:t>
            </a:r>
            <a:r>
              <a:rPr sz="907" b="1" dirty="0">
                <a:solidFill>
                  <a:srgbClr val="F1F1F1"/>
                </a:solidFill>
                <a:latin typeface="Arial"/>
                <a:cs typeface="Arial"/>
              </a:rPr>
              <a:t>0</a:t>
            </a:r>
            <a:r>
              <a:rPr sz="907" b="1" spc="-18" dirty="0">
                <a:solidFill>
                  <a:srgbClr val="F1F1F1"/>
                </a:solidFill>
                <a:latin typeface="Arial"/>
                <a:cs typeface="Arial"/>
              </a:rPr>
              <a:t> </a:t>
            </a:r>
            <a:r>
              <a:rPr sz="907" b="1" dirty="0">
                <a:solidFill>
                  <a:srgbClr val="F1F1F1"/>
                </a:solidFill>
                <a:latin typeface="Arial"/>
                <a:cs typeface="Arial"/>
              </a:rPr>
              <a:t>m</a:t>
            </a:r>
            <a:r>
              <a:rPr sz="907" b="1" spc="5" dirty="0">
                <a:solidFill>
                  <a:srgbClr val="F1F1F1"/>
                </a:solidFill>
                <a:latin typeface="Arial"/>
                <a:cs typeface="Arial"/>
              </a:rPr>
              <a:t>g</a:t>
            </a:r>
            <a:r>
              <a:rPr sz="907" b="1" dirty="0">
                <a:solidFill>
                  <a:srgbClr val="F1F1F1"/>
                </a:solidFill>
                <a:latin typeface="Arial"/>
                <a:cs typeface="Arial"/>
              </a:rPr>
              <a:t>/d</a:t>
            </a:r>
            <a:endParaRPr sz="907">
              <a:solidFill>
                <a:prstClr val="black"/>
              </a:solidFill>
              <a:latin typeface="Arial"/>
              <a:cs typeface="Arial"/>
            </a:endParaRPr>
          </a:p>
        </p:txBody>
      </p:sp>
      <p:sp>
        <p:nvSpPr>
          <p:cNvPr id="48" name="object 48"/>
          <p:cNvSpPr txBox="1"/>
          <p:nvPr/>
        </p:nvSpPr>
        <p:spPr>
          <a:xfrm>
            <a:off x="3034528" y="2731865"/>
            <a:ext cx="139590" cy="855091"/>
          </a:xfrm>
          <a:prstGeom prst="rect">
            <a:avLst/>
          </a:prstGeom>
        </p:spPr>
        <p:txBody>
          <a:bodyPr vert="vert270" wrap="square" lIns="0" tIns="0" rIns="0" bIns="0" rtlCol="0">
            <a:spAutoFit/>
          </a:bodyPr>
          <a:lstStyle/>
          <a:p>
            <a:pPr marL="11516" defTabSz="829178"/>
            <a:r>
              <a:rPr sz="907" b="1" spc="18" dirty="0">
                <a:solidFill>
                  <a:srgbClr val="F1F1F1"/>
                </a:solidFill>
                <a:latin typeface="Arial"/>
                <a:cs typeface="Arial"/>
              </a:rPr>
              <a:t>M</a:t>
            </a:r>
            <a:r>
              <a:rPr sz="907" b="1" spc="-5" dirty="0">
                <a:solidFill>
                  <a:srgbClr val="F1F1F1"/>
                </a:solidFill>
                <a:latin typeface="Arial"/>
                <a:cs typeface="Arial"/>
              </a:rPr>
              <a:t>E</a:t>
            </a:r>
            <a:r>
              <a:rPr sz="907" b="1" dirty="0">
                <a:solidFill>
                  <a:srgbClr val="F1F1F1"/>
                </a:solidFill>
                <a:latin typeface="Arial"/>
                <a:cs typeface="Arial"/>
              </a:rPr>
              <a:t>T</a:t>
            </a:r>
            <a:r>
              <a:rPr sz="907" b="1" spc="-23" dirty="0">
                <a:solidFill>
                  <a:srgbClr val="F1F1F1"/>
                </a:solidFill>
                <a:latin typeface="Arial"/>
                <a:cs typeface="Arial"/>
              </a:rPr>
              <a:t> </a:t>
            </a:r>
            <a:r>
              <a:rPr sz="907" b="1" spc="-5" dirty="0">
                <a:solidFill>
                  <a:srgbClr val="F1F1F1"/>
                </a:solidFill>
                <a:latin typeface="Arial"/>
                <a:cs typeface="Arial"/>
              </a:rPr>
              <a:t>100</a:t>
            </a:r>
            <a:r>
              <a:rPr sz="907" b="1" dirty="0">
                <a:solidFill>
                  <a:srgbClr val="F1F1F1"/>
                </a:solidFill>
                <a:latin typeface="Arial"/>
                <a:cs typeface="Arial"/>
              </a:rPr>
              <a:t>0</a:t>
            </a:r>
            <a:r>
              <a:rPr sz="907" b="1" spc="-27" dirty="0">
                <a:solidFill>
                  <a:srgbClr val="F1F1F1"/>
                </a:solidFill>
                <a:latin typeface="Arial"/>
                <a:cs typeface="Arial"/>
              </a:rPr>
              <a:t> </a:t>
            </a:r>
            <a:r>
              <a:rPr sz="907" b="1" dirty="0">
                <a:solidFill>
                  <a:srgbClr val="F1F1F1"/>
                </a:solidFill>
                <a:latin typeface="Arial"/>
                <a:cs typeface="Arial"/>
              </a:rPr>
              <a:t>m</a:t>
            </a:r>
            <a:r>
              <a:rPr sz="907" b="1" spc="5" dirty="0">
                <a:solidFill>
                  <a:srgbClr val="F1F1F1"/>
                </a:solidFill>
                <a:latin typeface="Arial"/>
                <a:cs typeface="Arial"/>
              </a:rPr>
              <a:t>g</a:t>
            </a:r>
            <a:r>
              <a:rPr sz="907" b="1" dirty="0">
                <a:solidFill>
                  <a:srgbClr val="F1F1F1"/>
                </a:solidFill>
                <a:latin typeface="Arial"/>
                <a:cs typeface="Arial"/>
              </a:rPr>
              <a:t>/d</a:t>
            </a:r>
            <a:endParaRPr sz="907">
              <a:solidFill>
                <a:prstClr val="black"/>
              </a:solidFill>
              <a:latin typeface="Arial"/>
              <a:cs typeface="Arial"/>
            </a:endParaRPr>
          </a:p>
        </p:txBody>
      </p:sp>
      <p:sp>
        <p:nvSpPr>
          <p:cNvPr id="49" name="object 49"/>
          <p:cNvSpPr txBox="1"/>
          <p:nvPr/>
        </p:nvSpPr>
        <p:spPr>
          <a:xfrm>
            <a:off x="3610806" y="2731865"/>
            <a:ext cx="139590" cy="855091"/>
          </a:xfrm>
          <a:prstGeom prst="rect">
            <a:avLst/>
          </a:prstGeom>
        </p:spPr>
        <p:txBody>
          <a:bodyPr vert="vert270" wrap="square" lIns="0" tIns="0" rIns="0" bIns="0" rtlCol="0">
            <a:spAutoFit/>
          </a:bodyPr>
          <a:lstStyle/>
          <a:p>
            <a:pPr marL="11516" defTabSz="829178"/>
            <a:r>
              <a:rPr sz="907" b="1" spc="18" dirty="0">
                <a:solidFill>
                  <a:srgbClr val="F1F1F1"/>
                </a:solidFill>
                <a:latin typeface="Arial"/>
                <a:cs typeface="Arial"/>
              </a:rPr>
              <a:t>M</a:t>
            </a:r>
            <a:r>
              <a:rPr sz="907" b="1" spc="-5" dirty="0">
                <a:solidFill>
                  <a:srgbClr val="F1F1F1"/>
                </a:solidFill>
                <a:latin typeface="Arial"/>
                <a:cs typeface="Arial"/>
              </a:rPr>
              <a:t>E</a:t>
            </a:r>
            <a:r>
              <a:rPr sz="907" b="1" dirty="0">
                <a:solidFill>
                  <a:srgbClr val="F1F1F1"/>
                </a:solidFill>
                <a:latin typeface="Arial"/>
                <a:cs typeface="Arial"/>
              </a:rPr>
              <a:t>T</a:t>
            </a:r>
            <a:r>
              <a:rPr sz="907" b="1" spc="-23" dirty="0">
                <a:solidFill>
                  <a:srgbClr val="F1F1F1"/>
                </a:solidFill>
                <a:latin typeface="Arial"/>
                <a:cs typeface="Arial"/>
              </a:rPr>
              <a:t> </a:t>
            </a:r>
            <a:r>
              <a:rPr sz="907" b="1" spc="-5" dirty="0">
                <a:solidFill>
                  <a:srgbClr val="F1F1F1"/>
                </a:solidFill>
                <a:latin typeface="Arial"/>
                <a:cs typeface="Arial"/>
              </a:rPr>
              <a:t>150</a:t>
            </a:r>
            <a:r>
              <a:rPr sz="907" b="1" dirty="0">
                <a:solidFill>
                  <a:srgbClr val="F1F1F1"/>
                </a:solidFill>
                <a:latin typeface="Arial"/>
                <a:cs typeface="Arial"/>
              </a:rPr>
              <a:t>0</a:t>
            </a:r>
            <a:r>
              <a:rPr sz="907" b="1" spc="-27" dirty="0">
                <a:solidFill>
                  <a:srgbClr val="F1F1F1"/>
                </a:solidFill>
                <a:latin typeface="Arial"/>
                <a:cs typeface="Arial"/>
              </a:rPr>
              <a:t> </a:t>
            </a:r>
            <a:r>
              <a:rPr sz="907" b="1" dirty="0">
                <a:solidFill>
                  <a:srgbClr val="F1F1F1"/>
                </a:solidFill>
                <a:latin typeface="Arial"/>
                <a:cs typeface="Arial"/>
              </a:rPr>
              <a:t>m</a:t>
            </a:r>
            <a:r>
              <a:rPr sz="907" b="1" spc="5" dirty="0">
                <a:solidFill>
                  <a:srgbClr val="F1F1F1"/>
                </a:solidFill>
                <a:latin typeface="Arial"/>
                <a:cs typeface="Arial"/>
              </a:rPr>
              <a:t>g</a:t>
            </a:r>
            <a:r>
              <a:rPr sz="907" b="1" dirty="0">
                <a:solidFill>
                  <a:srgbClr val="F1F1F1"/>
                </a:solidFill>
                <a:latin typeface="Arial"/>
                <a:cs typeface="Arial"/>
              </a:rPr>
              <a:t>/d</a:t>
            </a:r>
            <a:endParaRPr sz="907">
              <a:solidFill>
                <a:prstClr val="black"/>
              </a:solidFill>
              <a:latin typeface="Arial"/>
              <a:cs typeface="Arial"/>
            </a:endParaRPr>
          </a:p>
        </p:txBody>
      </p:sp>
      <p:sp>
        <p:nvSpPr>
          <p:cNvPr id="50" name="object 50"/>
          <p:cNvSpPr/>
          <p:nvPr/>
        </p:nvSpPr>
        <p:spPr>
          <a:xfrm>
            <a:off x="568141" y="6126249"/>
            <a:ext cx="11055718" cy="728411"/>
          </a:xfrm>
          <a:custGeom>
            <a:avLst/>
            <a:gdLst/>
            <a:ahLst/>
            <a:cxnLst/>
            <a:rect l="l" t="t" r="r" b="b"/>
            <a:pathLst>
              <a:path w="12192000" h="803275">
                <a:moveTo>
                  <a:pt x="12191999" y="0"/>
                </a:moveTo>
                <a:lnTo>
                  <a:pt x="0" y="0"/>
                </a:lnTo>
                <a:lnTo>
                  <a:pt x="0" y="803146"/>
                </a:lnTo>
                <a:lnTo>
                  <a:pt x="12191999" y="803146"/>
                </a:lnTo>
                <a:lnTo>
                  <a:pt x="12191999" y="0"/>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52" name="object 52"/>
          <p:cNvSpPr/>
          <p:nvPr/>
        </p:nvSpPr>
        <p:spPr>
          <a:xfrm>
            <a:off x="568141" y="6126250"/>
            <a:ext cx="11055718" cy="11516"/>
          </a:xfrm>
          <a:custGeom>
            <a:avLst/>
            <a:gdLst/>
            <a:ahLst/>
            <a:cxnLst/>
            <a:rect l="l" t="t" r="r" b="b"/>
            <a:pathLst>
              <a:path w="12192000" h="12700">
                <a:moveTo>
                  <a:pt x="0" y="12192"/>
                </a:moveTo>
                <a:lnTo>
                  <a:pt x="12191999" y="12192"/>
                </a:lnTo>
                <a:lnTo>
                  <a:pt x="12191999" y="0"/>
                </a:lnTo>
                <a:lnTo>
                  <a:pt x="0" y="0"/>
                </a:lnTo>
                <a:lnTo>
                  <a:pt x="0" y="12192"/>
                </a:lnTo>
                <a:close/>
              </a:path>
            </a:pathLst>
          </a:custGeom>
          <a:solidFill>
            <a:srgbClr val="BEBEBE"/>
          </a:solidFill>
        </p:spPr>
        <p:txBody>
          <a:bodyPr wrap="square" lIns="0" tIns="0" rIns="0" bIns="0" rtlCol="0"/>
          <a:lstStyle/>
          <a:p>
            <a:pPr defTabSz="829178"/>
            <a:endParaRPr sz="1632">
              <a:solidFill>
                <a:prstClr val="black"/>
              </a:solidFill>
              <a:latin typeface="Calibri"/>
            </a:endParaRPr>
          </a:p>
        </p:txBody>
      </p:sp>
      <p:sp>
        <p:nvSpPr>
          <p:cNvPr id="53" name="object 53"/>
          <p:cNvSpPr/>
          <p:nvPr/>
        </p:nvSpPr>
        <p:spPr>
          <a:xfrm>
            <a:off x="2813834" y="1685997"/>
            <a:ext cx="1720546" cy="663343"/>
          </a:xfrm>
          <a:custGeom>
            <a:avLst/>
            <a:gdLst/>
            <a:ahLst/>
            <a:cxnLst/>
            <a:rect l="l" t="t" r="r" b="b"/>
            <a:pathLst>
              <a:path w="1897379" h="731519">
                <a:moveTo>
                  <a:pt x="1897379" y="365760"/>
                </a:moveTo>
                <a:lnTo>
                  <a:pt x="0" y="365760"/>
                </a:lnTo>
                <a:lnTo>
                  <a:pt x="948689" y="731520"/>
                </a:lnTo>
                <a:lnTo>
                  <a:pt x="1897379" y="365760"/>
                </a:lnTo>
                <a:close/>
              </a:path>
              <a:path w="1897379" h="731519">
                <a:moveTo>
                  <a:pt x="1650111" y="0"/>
                </a:moveTo>
                <a:lnTo>
                  <a:pt x="247269" y="0"/>
                </a:lnTo>
                <a:lnTo>
                  <a:pt x="247269" y="365760"/>
                </a:lnTo>
                <a:lnTo>
                  <a:pt x="1650111" y="365760"/>
                </a:lnTo>
                <a:lnTo>
                  <a:pt x="1650111" y="0"/>
                </a:lnTo>
                <a:close/>
              </a:path>
            </a:pathLst>
          </a:custGeom>
          <a:solidFill>
            <a:srgbClr val="DD042B"/>
          </a:solidFill>
        </p:spPr>
        <p:txBody>
          <a:bodyPr wrap="square" lIns="0" tIns="0" rIns="0" bIns="0" rtlCol="0"/>
          <a:lstStyle/>
          <a:p>
            <a:pPr defTabSz="829178"/>
            <a:endParaRPr sz="1632">
              <a:solidFill>
                <a:prstClr val="black"/>
              </a:solidFill>
              <a:latin typeface="Calibri"/>
            </a:endParaRPr>
          </a:p>
        </p:txBody>
      </p:sp>
      <p:sp>
        <p:nvSpPr>
          <p:cNvPr id="54" name="object 54"/>
          <p:cNvSpPr txBox="1"/>
          <p:nvPr/>
        </p:nvSpPr>
        <p:spPr>
          <a:xfrm>
            <a:off x="3256983" y="1822927"/>
            <a:ext cx="930523" cy="279179"/>
          </a:xfrm>
          <a:prstGeom prst="rect">
            <a:avLst/>
          </a:prstGeom>
        </p:spPr>
        <p:txBody>
          <a:bodyPr vert="horz" wrap="square" lIns="0" tIns="0" rIns="0" bIns="0" rtlCol="0">
            <a:spAutoFit/>
          </a:bodyPr>
          <a:lstStyle/>
          <a:p>
            <a:pPr marL="26487" marR="4607" indent="-15547" defTabSz="829178"/>
            <a:r>
              <a:rPr sz="907" b="1" spc="-27" dirty="0">
                <a:solidFill>
                  <a:srgbClr val="FFFFFF"/>
                </a:solidFill>
                <a:latin typeface="Arial"/>
                <a:cs typeface="Arial"/>
              </a:rPr>
              <a:t>Newly-diagnosed  </a:t>
            </a:r>
            <a:r>
              <a:rPr sz="907" b="1" spc="-23" dirty="0">
                <a:solidFill>
                  <a:srgbClr val="FFFFFF"/>
                </a:solidFill>
                <a:latin typeface="Arial"/>
                <a:cs typeface="Arial"/>
              </a:rPr>
              <a:t>Metformin</a:t>
            </a:r>
            <a:r>
              <a:rPr sz="907" b="1" spc="-63" dirty="0">
                <a:solidFill>
                  <a:srgbClr val="FFFFFF"/>
                </a:solidFill>
                <a:latin typeface="Arial"/>
                <a:cs typeface="Arial"/>
              </a:rPr>
              <a:t> </a:t>
            </a:r>
            <a:r>
              <a:rPr sz="907" b="1" spc="-27" dirty="0">
                <a:solidFill>
                  <a:srgbClr val="FFFFFF"/>
                </a:solidFill>
                <a:latin typeface="Arial"/>
                <a:cs typeface="Arial"/>
              </a:rPr>
              <a:t>run-in</a:t>
            </a:r>
            <a:endParaRPr sz="907">
              <a:solidFill>
                <a:prstClr val="black"/>
              </a:solidFill>
              <a:latin typeface="Arial"/>
              <a:cs typeface="Arial"/>
            </a:endParaRPr>
          </a:p>
        </p:txBody>
      </p:sp>
      <p:sp>
        <p:nvSpPr>
          <p:cNvPr id="57" name="object 57"/>
          <p:cNvSpPr/>
          <p:nvPr/>
        </p:nvSpPr>
        <p:spPr>
          <a:xfrm>
            <a:off x="1096052" y="424263"/>
            <a:ext cx="1808992" cy="35516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58" name="object 58"/>
          <p:cNvSpPr txBox="1"/>
          <p:nvPr/>
        </p:nvSpPr>
        <p:spPr>
          <a:xfrm>
            <a:off x="1125165" y="5209777"/>
            <a:ext cx="5938418" cy="223266"/>
          </a:xfrm>
          <a:prstGeom prst="rect">
            <a:avLst/>
          </a:prstGeom>
        </p:spPr>
        <p:txBody>
          <a:bodyPr vert="horz" wrap="square" lIns="0" tIns="0" rIns="0" bIns="0" rtlCol="0">
            <a:spAutoFit/>
          </a:bodyPr>
          <a:lstStyle/>
          <a:p>
            <a:pPr marL="11516" defTabSz="829178"/>
            <a:r>
              <a:rPr sz="1451" spc="-5" dirty="0">
                <a:solidFill>
                  <a:srgbClr val="4D4D4D"/>
                </a:solidFill>
                <a:latin typeface="Arial"/>
                <a:cs typeface="Arial"/>
              </a:rPr>
              <a:t>Primary endpoint: time to confirmed initial treatment failure (HbA1c</a:t>
            </a:r>
            <a:r>
              <a:rPr sz="1451" spc="204" dirty="0">
                <a:solidFill>
                  <a:srgbClr val="4D4D4D"/>
                </a:solidFill>
                <a:latin typeface="Arial"/>
                <a:cs typeface="Arial"/>
              </a:rPr>
              <a:t> </a:t>
            </a:r>
            <a:r>
              <a:rPr sz="1451" spc="-5" dirty="0">
                <a:solidFill>
                  <a:srgbClr val="4D4D4D"/>
                </a:solidFill>
                <a:latin typeface="Arial"/>
                <a:cs typeface="Arial"/>
              </a:rPr>
              <a:t>≥7%)</a:t>
            </a:r>
            <a:endParaRPr sz="1451">
              <a:solidFill>
                <a:prstClr val="black"/>
              </a:solidFill>
              <a:latin typeface="Arial"/>
              <a:cs typeface="Arial"/>
            </a:endParaRPr>
          </a:p>
        </p:txBody>
      </p:sp>
      <p:sp>
        <p:nvSpPr>
          <p:cNvPr id="59" name="object 59"/>
          <p:cNvSpPr/>
          <p:nvPr/>
        </p:nvSpPr>
        <p:spPr>
          <a:xfrm>
            <a:off x="10772569" y="6283794"/>
            <a:ext cx="398466" cy="417469"/>
          </a:xfrm>
          <a:custGeom>
            <a:avLst/>
            <a:gdLst/>
            <a:ahLst/>
            <a:cxnLst/>
            <a:rect l="l" t="t" r="r" b="b"/>
            <a:pathLst>
              <a:path w="439420" h="460375">
                <a:moveTo>
                  <a:pt x="0" y="460247"/>
                </a:moveTo>
                <a:lnTo>
                  <a:pt x="438912" y="460247"/>
                </a:lnTo>
                <a:lnTo>
                  <a:pt x="438912" y="0"/>
                </a:lnTo>
                <a:lnTo>
                  <a:pt x="0" y="0"/>
                </a:lnTo>
                <a:lnTo>
                  <a:pt x="0" y="460247"/>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61" name="object 61"/>
          <p:cNvSpPr txBox="1"/>
          <p:nvPr/>
        </p:nvSpPr>
        <p:spPr>
          <a:xfrm>
            <a:off x="1093103" y="5922179"/>
            <a:ext cx="3974876" cy="111569"/>
          </a:xfrm>
          <a:prstGeom prst="rect">
            <a:avLst/>
          </a:prstGeom>
        </p:spPr>
        <p:txBody>
          <a:bodyPr vert="horz" wrap="square" lIns="0" tIns="0" rIns="0" bIns="0" rtlCol="0">
            <a:spAutoFit/>
          </a:bodyPr>
          <a:lstStyle/>
          <a:p>
            <a:pPr marL="11516" defTabSz="829178"/>
            <a:r>
              <a:rPr sz="725" dirty="0">
                <a:solidFill>
                  <a:srgbClr val="4D4D4D"/>
                </a:solidFill>
                <a:latin typeface="Arial"/>
                <a:cs typeface="Arial"/>
              </a:rPr>
              <a:t>MET, metformin; Vilda, </a:t>
            </a:r>
            <a:r>
              <a:rPr sz="725" spc="-5" dirty="0">
                <a:solidFill>
                  <a:srgbClr val="4D4D4D"/>
                </a:solidFill>
                <a:latin typeface="Arial"/>
                <a:cs typeface="Arial"/>
              </a:rPr>
              <a:t>vildagliptin; </a:t>
            </a:r>
            <a:r>
              <a:rPr sz="725" dirty="0">
                <a:solidFill>
                  <a:srgbClr val="4D4D4D"/>
                </a:solidFill>
                <a:latin typeface="Arial"/>
                <a:cs typeface="Arial"/>
              </a:rPr>
              <a:t>bid, </a:t>
            </a:r>
            <a:r>
              <a:rPr sz="725" spc="-5" dirty="0">
                <a:solidFill>
                  <a:srgbClr val="4D4D4D"/>
                </a:solidFill>
                <a:latin typeface="Arial"/>
                <a:cs typeface="Arial"/>
              </a:rPr>
              <a:t>twice daily; </a:t>
            </a:r>
            <a:r>
              <a:rPr sz="725" dirty="0">
                <a:solidFill>
                  <a:srgbClr val="4D4D4D"/>
                </a:solidFill>
                <a:latin typeface="Arial"/>
                <a:cs typeface="Arial"/>
              </a:rPr>
              <a:t>*insulin initiation </a:t>
            </a:r>
            <a:r>
              <a:rPr sz="725" spc="-5" dirty="0">
                <a:solidFill>
                  <a:srgbClr val="4D4D4D"/>
                </a:solidFill>
                <a:latin typeface="Arial"/>
                <a:cs typeface="Arial"/>
              </a:rPr>
              <a:t>according </a:t>
            </a:r>
            <a:r>
              <a:rPr sz="725" dirty="0">
                <a:solidFill>
                  <a:srgbClr val="4D4D4D"/>
                </a:solidFill>
                <a:latin typeface="Arial"/>
                <a:cs typeface="Arial"/>
              </a:rPr>
              <a:t>to local</a:t>
            </a:r>
            <a:r>
              <a:rPr sz="725" spc="86" dirty="0">
                <a:solidFill>
                  <a:srgbClr val="4D4D4D"/>
                </a:solidFill>
                <a:latin typeface="Arial"/>
                <a:cs typeface="Arial"/>
              </a:rPr>
              <a:t> </a:t>
            </a:r>
            <a:r>
              <a:rPr sz="725" spc="-5" dirty="0">
                <a:solidFill>
                  <a:srgbClr val="4D4D4D"/>
                </a:solidFill>
                <a:latin typeface="Arial"/>
                <a:cs typeface="Arial"/>
              </a:rPr>
              <a:t>guidelines</a:t>
            </a:r>
            <a:endParaRPr sz="725">
              <a:solidFill>
                <a:prstClr val="black"/>
              </a:solidFill>
              <a:latin typeface="Arial"/>
              <a:cs typeface="Arial"/>
            </a:endParaRPr>
          </a:p>
        </p:txBody>
      </p:sp>
      <p:sp>
        <p:nvSpPr>
          <p:cNvPr id="65" name="object 65"/>
          <p:cNvSpPr txBox="1"/>
          <p:nvPr/>
        </p:nvSpPr>
        <p:spPr>
          <a:xfrm>
            <a:off x="8735897" y="2878863"/>
            <a:ext cx="1031867" cy="167418"/>
          </a:xfrm>
          <a:prstGeom prst="rect">
            <a:avLst/>
          </a:prstGeom>
        </p:spPr>
        <p:txBody>
          <a:bodyPr vert="horz" wrap="square" lIns="0" tIns="0" rIns="0" bIns="0" rtlCol="0">
            <a:spAutoFit/>
          </a:bodyPr>
          <a:lstStyle/>
          <a:p>
            <a:pPr marL="11516" defTabSz="829178"/>
            <a:r>
              <a:rPr sz="1088" dirty="0">
                <a:solidFill>
                  <a:prstClr val="black"/>
                </a:solidFill>
                <a:latin typeface="Arial"/>
                <a:cs typeface="Arial"/>
              </a:rPr>
              <a:t>+ </a:t>
            </a:r>
            <a:r>
              <a:rPr sz="1088" spc="-5" dirty="0">
                <a:solidFill>
                  <a:prstClr val="black"/>
                </a:solidFill>
                <a:latin typeface="Arial"/>
                <a:cs typeface="Arial"/>
              </a:rPr>
              <a:t>(basal)</a:t>
            </a:r>
            <a:r>
              <a:rPr sz="1088" spc="-177" dirty="0">
                <a:solidFill>
                  <a:prstClr val="black"/>
                </a:solidFill>
                <a:latin typeface="Arial"/>
                <a:cs typeface="Arial"/>
              </a:rPr>
              <a:t> </a:t>
            </a:r>
            <a:r>
              <a:rPr sz="1088" spc="-5" dirty="0">
                <a:solidFill>
                  <a:prstClr val="black"/>
                </a:solidFill>
                <a:latin typeface="Arial"/>
                <a:cs typeface="Arial"/>
              </a:rPr>
              <a:t>insulin*</a:t>
            </a:r>
            <a:endParaRPr sz="1088">
              <a:solidFill>
                <a:prstClr val="black"/>
              </a:solidFill>
              <a:latin typeface="Arial"/>
              <a:cs typeface="Arial"/>
            </a:endParaRPr>
          </a:p>
        </p:txBody>
      </p:sp>
      <p:sp>
        <p:nvSpPr>
          <p:cNvPr id="66" name="object 66"/>
          <p:cNvSpPr txBox="1"/>
          <p:nvPr/>
        </p:nvSpPr>
        <p:spPr>
          <a:xfrm>
            <a:off x="8701695" y="2367191"/>
            <a:ext cx="645493" cy="195438"/>
          </a:xfrm>
          <a:prstGeom prst="rect">
            <a:avLst/>
          </a:prstGeom>
        </p:spPr>
        <p:txBody>
          <a:bodyPr vert="horz" wrap="square" lIns="0" tIns="0" rIns="0" bIns="0" rtlCol="0">
            <a:spAutoFit/>
          </a:bodyPr>
          <a:lstStyle/>
          <a:p>
            <a:pPr marL="11516" defTabSz="829178"/>
            <a:r>
              <a:rPr sz="1270" b="1" dirty="0">
                <a:solidFill>
                  <a:prstClr val="black"/>
                </a:solidFill>
                <a:latin typeface="Arial"/>
                <a:cs typeface="Arial"/>
              </a:rPr>
              <a:t>Period</a:t>
            </a:r>
            <a:r>
              <a:rPr sz="1270" b="1" spc="-218" dirty="0">
                <a:solidFill>
                  <a:prstClr val="black"/>
                </a:solidFill>
                <a:latin typeface="Arial"/>
                <a:cs typeface="Arial"/>
              </a:rPr>
              <a:t> </a:t>
            </a:r>
            <a:r>
              <a:rPr sz="1270" b="1" dirty="0">
                <a:solidFill>
                  <a:prstClr val="black"/>
                </a:solidFill>
                <a:latin typeface="Arial"/>
                <a:cs typeface="Arial"/>
              </a:rPr>
              <a:t>3</a:t>
            </a:r>
            <a:endParaRPr sz="1270">
              <a:solidFill>
                <a:prstClr val="black"/>
              </a:solidFill>
              <a:latin typeface="Arial"/>
              <a:cs typeface="Arial"/>
            </a:endParaRPr>
          </a:p>
        </p:txBody>
      </p:sp>
      <p:sp>
        <p:nvSpPr>
          <p:cNvPr id="67" name="object 67"/>
          <p:cNvSpPr txBox="1"/>
          <p:nvPr/>
        </p:nvSpPr>
        <p:spPr>
          <a:xfrm>
            <a:off x="4292306" y="2618247"/>
            <a:ext cx="1640506" cy="167418"/>
          </a:xfrm>
          <a:prstGeom prst="rect">
            <a:avLst/>
          </a:prstGeom>
        </p:spPr>
        <p:txBody>
          <a:bodyPr vert="horz" wrap="square" lIns="0" tIns="0" rIns="0" bIns="0" rtlCol="0">
            <a:spAutoFit/>
          </a:bodyPr>
          <a:lstStyle/>
          <a:p>
            <a:pPr marL="11516" defTabSz="829178"/>
            <a:r>
              <a:rPr sz="1088" spc="-5" dirty="0">
                <a:solidFill>
                  <a:prstClr val="black"/>
                </a:solidFill>
                <a:latin typeface="Arial"/>
                <a:cs typeface="Arial"/>
              </a:rPr>
              <a:t>Early combination</a:t>
            </a:r>
            <a:r>
              <a:rPr sz="1088" spc="-141" dirty="0">
                <a:solidFill>
                  <a:prstClr val="black"/>
                </a:solidFill>
                <a:latin typeface="Arial"/>
                <a:cs typeface="Arial"/>
              </a:rPr>
              <a:t> </a:t>
            </a:r>
            <a:r>
              <a:rPr sz="1088" dirty="0">
                <a:solidFill>
                  <a:prstClr val="black"/>
                </a:solidFill>
                <a:latin typeface="Arial"/>
                <a:cs typeface="Arial"/>
              </a:rPr>
              <a:t>strategy</a:t>
            </a:r>
            <a:endParaRPr sz="1088">
              <a:solidFill>
                <a:prstClr val="black"/>
              </a:solidFill>
              <a:latin typeface="Arial"/>
              <a:cs typeface="Arial"/>
            </a:endParaRPr>
          </a:p>
        </p:txBody>
      </p:sp>
      <p:sp>
        <p:nvSpPr>
          <p:cNvPr id="68" name="object 68"/>
          <p:cNvSpPr txBox="1"/>
          <p:nvPr/>
        </p:nvSpPr>
        <p:spPr>
          <a:xfrm>
            <a:off x="4271116" y="4345703"/>
            <a:ext cx="2676981" cy="167418"/>
          </a:xfrm>
          <a:prstGeom prst="rect">
            <a:avLst/>
          </a:prstGeom>
        </p:spPr>
        <p:txBody>
          <a:bodyPr vert="horz" wrap="square" lIns="0" tIns="0" rIns="0" bIns="0" rtlCol="0">
            <a:spAutoFit/>
          </a:bodyPr>
          <a:lstStyle/>
          <a:p>
            <a:pPr marL="11516" defTabSz="829178"/>
            <a:r>
              <a:rPr sz="1088" spc="-9" dirty="0">
                <a:solidFill>
                  <a:prstClr val="black"/>
                </a:solidFill>
                <a:latin typeface="Arial"/>
                <a:cs typeface="Arial"/>
              </a:rPr>
              <a:t>Sequential </a:t>
            </a:r>
            <a:r>
              <a:rPr sz="1088" spc="-5" dirty="0">
                <a:solidFill>
                  <a:prstClr val="black"/>
                </a:solidFill>
                <a:latin typeface="Arial"/>
                <a:cs typeface="Arial"/>
              </a:rPr>
              <a:t>metformin </a:t>
            </a:r>
            <a:r>
              <a:rPr sz="1088" spc="-9" dirty="0">
                <a:solidFill>
                  <a:prstClr val="black"/>
                </a:solidFill>
                <a:latin typeface="Arial"/>
                <a:cs typeface="Arial"/>
              </a:rPr>
              <a:t>monotherapy</a:t>
            </a:r>
            <a:r>
              <a:rPr sz="1088" spc="-100" dirty="0">
                <a:solidFill>
                  <a:prstClr val="black"/>
                </a:solidFill>
                <a:latin typeface="Arial"/>
                <a:cs typeface="Arial"/>
              </a:rPr>
              <a:t> </a:t>
            </a:r>
            <a:r>
              <a:rPr sz="1088" spc="-5" dirty="0">
                <a:solidFill>
                  <a:prstClr val="black"/>
                </a:solidFill>
                <a:latin typeface="Arial"/>
                <a:cs typeface="Arial"/>
              </a:rPr>
              <a:t>strategy</a:t>
            </a:r>
            <a:endParaRPr sz="1088">
              <a:solidFill>
                <a:prstClr val="black"/>
              </a:solidFill>
              <a:latin typeface="Arial"/>
              <a:cs typeface="Arial"/>
            </a:endParaRPr>
          </a:p>
        </p:txBody>
      </p:sp>
      <p:sp>
        <p:nvSpPr>
          <p:cNvPr id="69" name="object 69"/>
          <p:cNvSpPr txBox="1">
            <a:spLocks noGrp="1"/>
          </p:cNvSpPr>
          <p:nvPr>
            <p:ph type="title"/>
          </p:nvPr>
        </p:nvSpPr>
        <p:spPr>
          <a:xfrm>
            <a:off x="3050264" y="482190"/>
            <a:ext cx="7282954" cy="718145"/>
          </a:xfrm>
          <a:prstGeom prst="rect">
            <a:avLst/>
          </a:prstGeom>
        </p:spPr>
        <p:txBody>
          <a:bodyPr vert="horz" wrap="square" lIns="0" tIns="0" rIns="0" bIns="0" rtlCol="0">
            <a:spAutoFit/>
          </a:bodyPr>
          <a:lstStyle/>
          <a:p>
            <a:pPr marL="11516" marR="4607">
              <a:lnSpc>
                <a:spcPts val="2811"/>
              </a:lnSpc>
            </a:pPr>
            <a:r>
              <a:rPr dirty="0">
                <a:solidFill>
                  <a:srgbClr val="4D4D4D"/>
                </a:solidFill>
              </a:rPr>
              <a:t>A</a:t>
            </a:r>
            <a:r>
              <a:rPr spc="-190" dirty="0">
                <a:solidFill>
                  <a:srgbClr val="4D4D4D"/>
                </a:solidFill>
              </a:rPr>
              <a:t> </a:t>
            </a:r>
            <a:r>
              <a:rPr dirty="0">
                <a:solidFill>
                  <a:srgbClr val="4D4D4D"/>
                </a:solidFill>
              </a:rPr>
              <a:t>5</a:t>
            </a:r>
            <a:r>
              <a:rPr spc="-199" dirty="0">
                <a:solidFill>
                  <a:srgbClr val="4D4D4D"/>
                </a:solidFill>
              </a:rPr>
              <a:t> </a:t>
            </a:r>
            <a:r>
              <a:rPr spc="-73" dirty="0">
                <a:solidFill>
                  <a:srgbClr val="4D4D4D"/>
                </a:solidFill>
              </a:rPr>
              <a:t>year</a:t>
            </a:r>
            <a:r>
              <a:rPr spc="-199" dirty="0">
                <a:solidFill>
                  <a:srgbClr val="4D4D4D"/>
                </a:solidFill>
              </a:rPr>
              <a:t> </a:t>
            </a:r>
            <a:r>
              <a:rPr spc="-73" dirty="0">
                <a:solidFill>
                  <a:srgbClr val="4D4D4D"/>
                </a:solidFill>
              </a:rPr>
              <a:t>study</a:t>
            </a:r>
            <a:r>
              <a:rPr spc="-222" dirty="0">
                <a:solidFill>
                  <a:srgbClr val="4D4D4D"/>
                </a:solidFill>
              </a:rPr>
              <a:t> </a:t>
            </a:r>
            <a:r>
              <a:rPr spc="-45" dirty="0">
                <a:solidFill>
                  <a:srgbClr val="4D4D4D"/>
                </a:solidFill>
              </a:rPr>
              <a:t>in</a:t>
            </a:r>
            <a:r>
              <a:rPr spc="-204" dirty="0">
                <a:solidFill>
                  <a:srgbClr val="4D4D4D"/>
                </a:solidFill>
              </a:rPr>
              <a:t> </a:t>
            </a:r>
            <a:r>
              <a:rPr spc="-73" dirty="0">
                <a:solidFill>
                  <a:srgbClr val="4D4D4D"/>
                </a:solidFill>
              </a:rPr>
              <a:t>early</a:t>
            </a:r>
            <a:r>
              <a:rPr spc="-208" dirty="0">
                <a:solidFill>
                  <a:srgbClr val="4D4D4D"/>
                </a:solidFill>
              </a:rPr>
              <a:t> </a:t>
            </a:r>
            <a:r>
              <a:rPr spc="-68" dirty="0">
                <a:solidFill>
                  <a:srgbClr val="4D4D4D"/>
                </a:solidFill>
              </a:rPr>
              <a:t>T2DM</a:t>
            </a:r>
            <a:r>
              <a:rPr spc="-222" dirty="0">
                <a:solidFill>
                  <a:srgbClr val="4D4D4D"/>
                </a:solidFill>
              </a:rPr>
              <a:t> </a:t>
            </a:r>
            <a:r>
              <a:rPr spc="-82" dirty="0">
                <a:solidFill>
                  <a:srgbClr val="4D4D4D"/>
                </a:solidFill>
              </a:rPr>
              <a:t>comparing</a:t>
            </a:r>
            <a:r>
              <a:rPr spc="-236" dirty="0">
                <a:solidFill>
                  <a:srgbClr val="4D4D4D"/>
                </a:solidFill>
              </a:rPr>
              <a:t> </a:t>
            </a:r>
            <a:r>
              <a:rPr spc="-59" dirty="0">
                <a:solidFill>
                  <a:srgbClr val="4D4D4D"/>
                </a:solidFill>
              </a:rPr>
              <a:t>two  </a:t>
            </a:r>
            <a:r>
              <a:rPr spc="-91" dirty="0">
                <a:solidFill>
                  <a:srgbClr val="4D4D4D"/>
                </a:solidFill>
              </a:rPr>
              <a:t>t</a:t>
            </a:r>
            <a:r>
              <a:rPr spc="-86" dirty="0">
                <a:solidFill>
                  <a:srgbClr val="4D4D4D"/>
                </a:solidFill>
              </a:rPr>
              <a:t>r</a:t>
            </a:r>
            <a:r>
              <a:rPr spc="-95" dirty="0">
                <a:solidFill>
                  <a:srgbClr val="4D4D4D"/>
                </a:solidFill>
              </a:rPr>
              <a:t>ea</a:t>
            </a:r>
            <a:r>
              <a:rPr spc="-91" dirty="0">
                <a:solidFill>
                  <a:srgbClr val="4D4D4D"/>
                </a:solidFill>
              </a:rPr>
              <a:t>tm</a:t>
            </a:r>
            <a:r>
              <a:rPr spc="-95" dirty="0">
                <a:solidFill>
                  <a:srgbClr val="4D4D4D"/>
                </a:solidFill>
              </a:rPr>
              <a:t>e</a:t>
            </a:r>
            <a:r>
              <a:rPr spc="-100" dirty="0">
                <a:solidFill>
                  <a:srgbClr val="4D4D4D"/>
                </a:solidFill>
              </a:rPr>
              <a:t>n</a:t>
            </a:r>
            <a:r>
              <a:rPr dirty="0">
                <a:solidFill>
                  <a:srgbClr val="4D4D4D"/>
                </a:solidFill>
              </a:rPr>
              <a:t>t</a:t>
            </a:r>
            <a:r>
              <a:rPr spc="-222" dirty="0">
                <a:solidFill>
                  <a:srgbClr val="4D4D4D"/>
                </a:solidFill>
              </a:rPr>
              <a:t> </a:t>
            </a:r>
            <a:r>
              <a:rPr spc="-95" dirty="0">
                <a:solidFill>
                  <a:srgbClr val="4D4D4D"/>
                </a:solidFill>
              </a:rPr>
              <a:t>s</a:t>
            </a:r>
            <a:r>
              <a:rPr spc="-91" dirty="0">
                <a:solidFill>
                  <a:srgbClr val="4D4D4D"/>
                </a:solidFill>
              </a:rPr>
              <a:t>t</a:t>
            </a:r>
            <a:r>
              <a:rPr spc="-86" dirty="0">
                <a:solidFill>
                  <a:srgbClr val="4D4D4D"/>
                </a:solidFill>
              </a:rPr>
              <a:t>r</a:t>
            </a:r>
            <a:r>
              <a:rPr spc="-95" dirty="0">
                <a:solidFill>
                  <a:srgbClr val="4D4D4D"/>
                </a:solidFill>
              </a:rPr>
              <a:t>a</a:t>
            </a:r>
            <a:r>
              <a:rPr spc="-91" dirty="0">
                <a:solidFill>
                  <a:srgbClr val="4D4D4D"/>
                </a:solidFill>
              </a:rPr>
              <a:t>t</a:t>
            </a:r>
            <a:r>
              <a:rPr spc="-95" dirty="0">
                <a:solidFill>
                  <a:srgbClr val="4D4D4D"/>
                </a:solidFill>
              </a:rPr>
              <a:t>e</a:t>
            </a:r>
            <a:r>
              <a:rPr spc="-100" dirty="0">
                <a:solidFill>
                  <a:srgbClr val="4D4D4D"/>
                </a:solidFill>
              </a:rPr>
              <a:t>g</a:t>
            </a:r>
            <a:r>
              <a:rPr spc="-91" dirty="0">
                <a:solidFill>
                  <a:srgbClr val="4D4D4D"/>
                </a:solidFill>
              </a:rPr>
              <a:t>i</a:t>
            </a:r>
            <a:r>
              <a:rPr spc="-95" dirty="0">
                <a:solidFill>
                  <a:srgbClr val="4D4D4D"/>
                </a:solidFill>
              </a:rPr>
              <a:t>e</a:t>
            </a:r>
            <a:r>
              <a:rPr spc="-100" dirty="0">
                <a:solidFill>
                  <a:srgbClr val="4D4D4D"/>
                </a:solidFill>
              </a:rPr>
              <a:t>s</a:t>
            </a:r>
            <a:r>
              <a:rPr sz="1632" spc="-102" baseline="64814" dirty="0">
                <a:solidFill>
                  <a:srgbClr val="545454"/>
                </a:solidFill>
              </a:rPr>
              <a:t>1</a:t>
            </a:r>
            <a:r>
              <a:rPr sz="1632" spc="-94" baseline="64814" dirty="0">
                <a:solidFill>
                  <a:srgbClr val="545454"/>
                </a:solidFill>
              </a:rPr>
              <a:t>,</a:t>
            </a:r>
            <a:r>
              <a:rPr sz="1632" spc="-6" baseline="64814" dirty="0">
                <a:solidFill>
                  <a:srgbClr val="545454"/>
                </a:solidFill>
              </a:rPr>
              <a:t>9</a:t>
            </a:r>
            <a:endParaRPr sz="1632" baseline="64814"/>
          </a:p>
        </p:txBody>
      </p:sp>
      <p:pic>
        <p:nvPicPr>
          <p:cNvPr id="55" name="Picture 5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3813" y="5688973"/>
            <a:ext cx="4717221" cy="357007"/>
          </a:xfrm>
          <a:prstGeom prst="rect">
            <a:avLst/>
          </a:prstGeom>
        </p:spPr>
      </p:pic>
      <p:pic>
        <p:nvPicPr>
          <p:cNvPr id="71" name="Picture 7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17088" y="6182911"/>
            <a:ext cx="1918494" cy="664447"/>
          </a:xfrm>
          <a:prstGeom prst="rect">
            <a:avLst/>
          </a:prstGeom>
        </p:spPr>
      </p:pic>
      <p:sp>
        <p:nvSpPr>
          <p:cNvPr id="72" name="object 4"/>
          <p:cNvSpPr/>
          <p:nvPr/>
        </p:nvSpPr>
        <p:spPr>
          <a:xfrm>
            <a:off x="1109871" y="6331125"/>
            <a:ext cx="1531217" cy="255951"/>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Tree>
    <p:extLst>
      <p:ext uri="{BB962C8B-B14F-4D97-AF65-F5344CB8AC3E}">
        <p14:creationId xmlns:p14="http://schemas.microsoft.com/office/powerpoint/2010/main" val="2383954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8141" y="0"/>
            <a:ext cx="11055718" cy="6130396"/>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lstStyle/>
          <a:p>
            <a:pPr defTabSz="829178">
              <a:defRPr/>
            </a:pPr>
            <a:endParaRPr sz="1632">
              <a:solidFill>
                <a:prstClr val="black"/>
              </a:solidFill>
              <a:latin typeface="Trebuchet MS" panose="020B0603020202020204"/>
            </a:endParaRPr>
          </a:p>
        </p:txBody>
      </p:sp>
      <p:sp>
        <p:nvSpPr>
          <p:cNvPr id="3" name="object 3"/>
          <p:cNvSpPr/>
          <p:nvPr/>
        </p:nvSpPr>
        <p:spPr>
          <a:xfrm>
            <a:off x="568141" y="0"/>
            <a:ext cx="11055718" cy="6124983"/>
          </a:xfrm>
          <a:custGeom>
            <a:avLst/>
            <a:gdLst/>
            <a:ahLst/>
            <a:cxnLst/>
            <a:rect l="l" t="t" r="r" b="b"/>
            <a:pathLst>
              <a:path w="12192000" h="6754495">
                <a:moveTo>
                  <a:pt x="12191999" y="0"/>
                </a:moveTo>
                <a:lnTo>
                  <a:pt x="0" y="0"/>
                </a:lnTo>
                <a:lnTo>
                  <a:pt x="0" y="6754368"/>
                </a:lnTo>
                <a:lnTo>
                  <a:pt x="12191999" y="6754368"/>
                </a:lnTo>
                <a:lnTo>
                  <a:pt x="12191999" y="0"/>
                </a:lnTo>
                <a:close/>
              </a:path>
            </a:pathLst>
          </a:custGeom>
          <a:solidFill>
            <a:srgbClr val="4D4D4D">
              <a:alpha val="9019"/>
            </a:srgbClr>
          </a:solidFill>
        </p:spPr>
        <p:txBody>
          <a:bodyPr wrap="square" lIns="0" tIns="0" rIns="0" bIns="0" rtlCol="0"/>
          <a:lstStyle/>
          <a:p>
            <a:pPr defTabSz="829178">
              <a:defRPr/>
            </a:pPr>
            <a:endParaRPr sz="1632">
              <a:solidFill>
                <a:prstClr val="black"/>
              </a:solidFill>
              <a:latin typeface="Trebuchet MS" panose="020B0603020202020204"/>
            </a:endParaRPr>
          </a:p>
        </p:txBody>
      </p:sp>
      <p:sp>
        <p:nvSpPr>
          <p:cNvPr id="4" name="object 4"/>
          <p:cNvSpPr/>
          <p:nvPr/>
        </p:nvSpPr>
        <p:spPr>
          <a:xfrm>
            <a:off x="7979618" y="2039780"/>
            <a:ext cx="3644240" cy="262158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defRPr/>
            </a:pPr>
            <a:endParaRPr sz="1632">
              <a:solidFill>
                <a:prstClr val="black"/>
              </a:solidFill>
              <a:latin typeface="Trebuchet MS" panose="020B0603020202020204"/>
            </a:endParaRPr>
          </a:p>
        </p:txBody>
      </p:sp>
      <p:sp>
        <p:nvSpPr>
          <p:cNvPr id="5" name="object 5"/>
          <p:cNvSpPr/>
          <p:nvPr/>
        </p:nvSpPr>
        <p:spPr>
          <a:xfrm>
            <a:off x="4280099" y="2038398"/>
            <a:ext cx="3635948" cy="262435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defRPr/>
            </a:pPr>
            <a:endParaRPr sz="1632">
              <a:solidFill>
                <a:prstClr val="black"/>
              </a:solidFill>
              <a:latin typeface="Trebuchet MS" panose="020B0603020202020204"/>
            </a:endParaRPr>
          </a:p>
        </p:txBody>
      </p:sp>
      <p:sp>
        <p:nvSpPr>
          <p:cNvPr id="6" name="object 6"/>
          <p:cNvSpPr/>
          <p:nvPr/>
        </p:nvSpPr>
        <p:spPr>
          <a:xfrm>
            <a:off x="568142" y="2061892"/>
            <a:ext cx="3644240" cy="260776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defRPr/>
            </a:pPr>
            <a:endParaRPr sz="1632">
              <a:solidFill>
                <a:prstClr val="black"/>
              </a:solidFill>
              <a:latin typeface="Trebuchet MS" panose="020B0603020202020204"/>
            </a:endParaRPr>
          </a:p>
        </p:txBody>
      </p:sp>
      <p:sp>
        <p:nvSpPr>
          <p:cNvPr id="7" name="object 7"/>
          <p:cNvSpPr/>
          <p:nvPr/>
        </p:nvSpPr>
        <p:spPr>
          <a:xfrm>
            <a:off x="568141" y="2039780"/>
            <a:ext cx="3646084" cy="2630340"/>
          </a:xfrm>
          <a:custGeom>
            <a:avLst/>
            <a:gdLst/>
            <a:ahLst/>
            <a:cxnLst/>
            <a:rect l="l" t="t" r="r" b="b"/>
            <a:pathLst>
              <a:path w="4020820" h="2900679">
                <a:moveTo>
                  <a:pt x="0" y="2900172"/>
                </a:moveTo>
                <a:lnTo>
                  <a:pt x="4020312" y="2900172"/>
                </a:lnTo>
                <a:lnTo>
                  <a:pt x="4020312" y="0"/>
                </a:lnTo>
                <a:lnTo>
                  <a:pt x="0" y="0"/>
                </a:lnTo>
                <a:lnTo>
                  <a:pt x="0" y="2900172"/>
                </a:lnTo>
                <a:close/>
              </a:path>
            </a:pathLst>
          </a:custGeom>
          <a:solidFill>
            <a:srgbClr val="DD0131">
              <a:alpha val="70979"/>
            </a:srgbClr>
          </a:solidFill>
        </p:spPr>
        <p:txBody>
          <a:bodyPr wrap="square" lIns="0" tIns="0" rIns="0" bIns="0" rtlCol="0"/>
          <a:lstStyle/>
          <a:p>
            <a:pPr defTabSz="829178">
              <a:defRPr/>
            </a:pPr>
            <a:endParaRPr sz="1632">
              <a:solidFill>
                <a:prstClr val="black"/>
              </a:solidFill>
              <a:latin typeface="Trebuchet MS" panose="020B0603020202020204"/>
            </a:endParaRPr>
          </a:p>
        </p:txBody>
      </p:sp>
      <p:sp>
        <p:nvSpPr>
          <p:cNvPr id="8" name="object 8"/>
          <p:cNvSpPr txBox="1"/>
          <p:nvPr/>
        </p:nvSpPr>
        <p:spPr>
          <a:xfrm>
            <a:off x="1368114" y="3099862"/>
            <a:ext cx="6553968" cy="390748"/>
          </a:xfrm>
          <a:prstGeom prst="rect">
            <a:avLst/>
          </a:prstGeom>
        </p:spPr>
        <p:txBody>
          <a:bodyPr vert="horz" wrap="square" lIns="0" tIns="0" rIns="0" bIns="0" rtlCol="0">
            <a:spAutoFit/>
          </a:bodyPr>
          <a:lstStyle/>
          <a:p>
            <a:pPr marL="11516" defTabSz="829178">
              <a:tabLst>
                <a:tab pos="3651262" algn="l"/>
              </a:tabLst>
              <a:defRPr/>
            </a:pPr>
            <a:r>
              <a:rPr sz="2539" b="1" spc="-82">
                <a:solidFill>
                  <a:srgbClr val="FFFFFF"/>
                </a:solidFill>
                <a:latin typeface="Arial"/>
                <a:cs typeface="Arial"/>
              </a:rPr>
              <a:t>Microvascular	Macrovascular</a:t>
            </a:r>
            <a:endParaRPr sz="2539">
              <a:solidFill>
                <a:prstClr val="black"/>
              </a:solidFill>
              <a:latin typeface="Arial"/>
              <a:cs typeface="Arial"/>
            </a:endParaRPr>
          </a:p>
        </p:txBody>
      </p:sp>
      <p:sp>
        <p:nvSpPr>
          <p:cNvPr id="9" name="object 9"/>
          <p:cNvSpPr/>
          <p:nvPr/>
        </p:nvSpPr>
        <p:spPr>
          <a:xfrm>
            <a:off x="7978236" y="2039780"/>
            <a:ext cx="3646084" cy="2630340"/>
          </a:xfrm>
          <a:custGeom>
            <a:avLst/>
            <a:gdLst/>
            <a:ahLst/>
            <a:cxnLst/>
            <a:rect l="l" t="t" r="r" b="b"/>
            <a:pathLst>
              <a:path w="4020820" h="2900679">
                <a:moveTo>
                  <a:pt x="0" y="2900172"/>
                </a:moveTo>
                <a:lnTo>
                  <a:pt x="4020311" y="2900172"/>
                </a:lnTo>
                <a:lnTo>
                  <a:pt x="4020311" y="0"/>
                </a:lnTo>
                <a:lnTo>
                  <a:pt x="0" y="0"/>
                </a:lnTo>
                <a:lnTo>
                  <a:pt x="0" y="2900172"/>
                </a:lnTo>
                <a:close/>
              </a:path>
            </a:pathLst>
          </a:custGeom>
          <a:solidFill>
            <a:srgbClr val="DD0131">
              <a:alpha val="70979"/>
            </a:srgbClr>
          </a:solidFill>
        </p:spPr>
        <p:txBody>
          <a:bodyPr wrap="square" lIns="0" tIns="0" rIns="0" bIns="0" rtlCol="0"/>
          <a:lstStyle/>
          <a:p>
            <a:pPr defTabSz="829178">
              <a:defRPr/>
            </a:pPr>
            <a:endParaRPr sz="1632">
              <a:solidFill>
                <a:prstClr val="black"/>
              </a:solidFill>
              <a:latin typeface="Trebuchet MS" panose="020B0603020202020204"/>
            </a:endParaRPr>
          </a:p>
        </p:txBody>
      </p:sp>
      <p:sp>
        <p:nvSpPr>
          <p:cNvPr id="10" name="object 10"/>
          <p:cNvSpPr txBox="1"/>
          <p:nvPr/>
        </p:nvSpPr>
        <p:spPr>
          <a:xfrm>
            <a:off x="9364461" y="3099862"/>
            <a:ext cx="875244" cy="390748"/>
          </a:xfrm>
          <a:prstGeom prst="rect">
            <a:avLst/>
          </a:prstGeom>
        </p:spPr>
        <p:txBody>
          <a:bodyPr vert="horz" wrap="square" lIns="0" tIns="0" rIns="0" bIns="0" rtlCol="0">
            <a:spAutoFit/>
          </a:bodyPr>
          <a:lstStyle/>
          <a:p>
            <a:pPr marL="11516" defTabSz="829178">
              <a:defRPr/>
            </a:pPr>
            <a:r>
              <a:rPr sz="2539" b="1" spc="-95">
                <a:solidFill>
                  <a:srgbClr val="FFFFFF"/>
                </a:solidFill>
                <a:latin typeface="Arial"/>
                <a:cs typeface="Arial"/>
              </a:rPr>
              <a:t>D</a:t>
            </a:r>
            <a:r>
              <a:rPr sz="2539" b="1" spc="-86">
                <a:solidFill>
                  <a:srgbClr val="FFFFFF"/>
                </a:solidFill>
                <a:latin typeface="Arial"/>
                <a:cs typeface="Arial"/>
              </a:rPr>
              <a:t>ea</a:t>
            </a:r>
            <a:r>
              <a:rPr sz="2539" b="1" spc="-91">
                <a:solidFill>
                  <a:srgbClr val="FFFFFF"/>
                </a:solidFill>
                <a:latin typeface="Arial"/>
                <a:cs typeface="Arial"/>
              </a:rPr>
              <a:t>t</a:t>
            </a:r>
            <a:r>
              <a:rPr sz="2539" b="1" spc="-5">
                <a:solidFill>
                  <a:srgbClr val="FFFFFF"/>
                </a:solidFill>
                <a:latin typeface="Arial"/>
                <a:cs typeface="Arial"/>
              </a:rPr>
              <a:t>h</a:t>
            </a:r>
            <a:endParaRPr sz="2539">
              <a:solidFill>
                <a:prstClr val="black"/>
              </a:solidFill>
              <a:latin typeface="Arial"/>
              <a:cs typeface="Arial"/>
            </a:endParaRPr>
          </a:p>
        </p:txBody>
      </p:sp>
      <p:sp>
        <p:nvSpPr>
          <p:cNvPr id="11" name="object 11"/>
          <p:cNvSpPr/>
          <p:nvPr/>
        </p:nvSpPr>
        <p:spPr>
          <a:xfrm>
            <a:off x="568141" y="6126249"/>
            <a:ext cx="11055718" cy="728411"/>
          </a:xfrm>
          <a:custGeom>
            <a:avLst/>
            <a:gdLst/>
            <a:ahLst/>
            <a:cxnLst/>
            <a:rect l="l" t="t" r="r" b="b"/>
            <a:pathLst>
              <a:path w="12192000" h="803275">
                <a:moveTo>
                  <a:pt x="12191999" y="0"/>
                </a:moveTo>
                <a:lnTo>
                  <a:pt x="0" y="0"/>
                </a:lnTo>
                <a:lnTo>
                  <a:pt x="0" y="803146"/>
                </a:lnTo>
                <a:lnTo>
                  <a:pt x="12191999" y="803146"/>
                </a:lnTo>
                <a:lnTo>
                  <a:pt x="12191999" y="0"/>
                </a:lnTo>
                <a:close/>
              </a:path>
            </a:pathLst>
          </a:custGeom>
          <a:solidFill>
            <a:srgbClr val="FFFFFF"/>
          </a:solidFill>
        </p:spPr>
        <p:txBody>
          <a:bodyPr wrap="square" lIns="0" tIns="0" rIns="0" bIns="0" rtlCol="0"/>
          <a:lstStyle/>
          <a:p>
            <a:pPr defTabSz="829178">
              <a:defRPr/>
            </a:pPr>
            <a:endParaRPr sz="1632">
              <a:solidFill>
                <a:prstClr val="black"/>
              </a:solidFill>
              <a:latin typeface="Trebuchet MS" panose="020B0603020202020204"/>
            </a:endParaRPr>
          </a:p>
        </p:txBody>
      </p:sp>
      <p:sp>
        <p:nvSpPr>
          <p:cNvPr id="13" name="object 13"/>
          <p:cNvSpPr/>
          <p:nvPr/>
        </p:nvSpPr>
        <p:spPr>
          <a:xfrm>
            <a:off x="568141" y="6126250"/>
            <a:ext cx="11055718" cy="11516"/>
          </a:xfrm>
          <a:custGeom>
            <a:avLst/>
            <a:gdLst/>
            <a:ahLst/>
            <a:cxnLst/>
            <a:rect l="l" t="t" r="r" b="b"/>
            <a:pathLst>
              <a:path w="12192000" h="12700">
                <a:moveTo>
                  <a:pt x="0" y="12192"/>
                </a:moveTo>
                <a:lnTo>
                  <a:pt x="12191999" y="12192"/>
                </a:lnTo>
                <a:lnTo>
                  <a:pt x="12191999" y="0"/>
                </a:lnTo>
                <a:lnTo>
                  <a:pt x="0" y="0"/>
                </a:lnTo>
                <a:lnTo>
                  <a:pt x="0" y="12192"/>
                </a:lnTo>
                <a:close/>
              </a:path>
            </a:pathLst>
          </a:custGeom>
          <a:solidFill>
            <a:srgbClr val="BEBEBE"/>
          </a:solidFill>
        </p:spPr>
        <p:txBody>
          <a:bodyPr wrap="square" lIns="0" tIns="0" rIns="0" bIns="0" rtlCol="0"/>
          <a:lstStyle/>
          <a:p>
            <a:pPr defTabSz="829178">
              <a:defRPr/>
            </a:pPr>
            <a:endParaRPr sz="1632">
              <a:solidFill>
                <a:prstClr val="black"/>
              </a:solidFill>
              <a:latin typeface="Trebuchet MS" panose="020B0603020202020204"/>
            </a:endParaRPr>
          </a:p>
        </p:txBody>
      </p:sp>
      <p:sp>
        <p:nvSpPr>
          <p:cNvPr id="16" name="object 16"/>
          <p:cNvSpPr/>
          <p:nvPr/>
        </p:nvSpPr>
        <p:spPr>
          <a:xfrm>
            <a:off x="10768422" y="6286558"/>
            <a:ext cx="399618" cy="419196"/>
          </a:xfrm>
          <a:custGeom>
            <a:avLst/>
            <a:gdLst/>
            <a:ahLst/>
            <a:cxnLst/>
            <a:rect l="l" t="t" r="r" b="b"/>
            <a:pathLst>
              <a:path w="440690" h="462279">
                <a:moveTo>
                  <a:pt x="0" y="461772"/>
                </a:moveTo>
                <a:lnTo>
                  <a:pt x="440435" y="461772"/>
                </a:lnTo>
                <a:lnTo>
                  <a:pt x="440435" y="0"/>
                </a:lnTo>
                <a:lnTo>
                  <a:pt x="0" y="0"/>
                </a:lnTo>
                <a:lnTo>
                  <a:pt x="0" y="461772"/>
                </a:lnTo>
                <a:close/>
              </a:path>
            </a:pathLst>
          </a:custGeom>
          <a:solidFill>
            <a:srgbClr val="FFFFFF"/>
          </a:solidFill>
        </p:spPr>
        <p:txBody>
          <a:bodyPr wrap="square" lIns="0" tIns="0" rIns="0" bIns="0" rtlCol="0"/>
          <a:lstStyle/>
          <a:p>
            <a:pPr defTabSz="829178">
              <a:defRPr/>
            </a:pPr>
            <a:endParaRPr sz="1632">
              <a:solidFill>
                <a:prstClr val="black"/>
              </a:solidFill>
              <a:latin typeface="Trebuchet MS" panose="020B0603020202020204"/>
            </a:endParaRPr>
          </a:p>
        </p:txBody>
      </p:sp>
      <p:sp>
        <p:nvSpPr>
          <p:cNvPr id="18" name="object 18"/>
          <p:cNvSpPr/>
          <p:nvPr/>
        </p:nvSpPr>
        <p:spPr>
          <a:xfrm>
            <a:off x="10270916" y="6283794"/>
            <a:ext cx="398466" cy="417469"/>
          </a:xfrm>
          <a:custGeom>
            <a:avLst/>
            <a:gdLst/>
            <a:ahLst/>
            <a:cxnLst/>
            <a:rect l="l" t="t" r="r" b="b"/>
            <a:pathLst>
              <a:path w="439420" h="460375">
                <a:moveTo>
                  <a:pt x="0" y="460247"/>
                </a:moveTo>
                <a:lnTo>
                  <a:pt x="438911" y="460247"/>
                </a:lnTo>
                <a:lnTo>
                  <a:pt x="438911" y="0"/>
                </a:lnTo>
                <a:lnTo>
                  <a:pt x="0" y="0"/>
                </a:lnTo>
                <a:lnTo>
                  <a:pt x="0" y="460247"/>
                </a:lnTo>
                <a:close/>
              </a:path>
            </a:pathLst>
          </a:custGeom>
          <a:solidFill>
            <a:srgbClr val="FFFFFF"/>
          </a:solidFill>
        </p:spPr>
        <p:txBody>
          <a:bodyPr wrap="square" lIns="0" tIns="0" rIns="0" bIns="0" rtlCol="0"/>
          <a:lstStyle/>
          <a:p>
            <a:pPr defTabSz="829178">
              <a:defRPr/>
            </a:pPr>
            <a:endParaRPr sz="1632">
              <a:solidFill>
                <a:prstClr val="black"/>
              </a:solidFill>
              <a:latin typeface="Trebuchet MS" panose="020B0603020202020204"/>
            </a:endParaRPr>
          </a:p>
        </p:txBody>
      </p:sp>
      <p:sp>
        <p:nvSpPr>
          <p:cNvPr id="23" name="object 23"/>
          <p:cNvSpPr txBox="1">
            <a:spLocks noGrp="1"/>
          </p:cNvSpPr>
          <p:nvPr>
            <p:ph type="title"/>
          </p:nvPr>
        </p:nvSpPr>
        <p:spPr>
          <a:xfrm>
            <a:off x="1095590" y="368294"/>
            <a:ext cx="7909445" cy="1107996"/>
          </a:xfrm>
          <a:prstGeom prst="rect">
            <a:avLst/>
          </a:prstGeom>
        </p:spPr>
        <p:txBody>
          <a:bodyPr vert="horz" wrap="square" lIns="0" tIns="0" rIns="0" bIns="0" rtlCol="0" anchor="t">
            <a:spAutoFit/>
          </a:bodyPr>
          <a:lstStyle/>
          <a:p>
            <a:pPr marL="11516" marR="4607"/>
            <a:r>
              <a:rPr spc="-77">
                <a:solidFill>
                  <a:srgbClr val="4D4D4D"/>
                </a:solidFill>
              </a:rPr>
              <a:t>Strict</a:t>
            </a:r>
            <a:r>
              <a:rPr spc="-208">
                <a:solidFill>
                  <a:srgbClr val="4D4D4D"/>
                </a:solidFill>
              </a:rPr>
              <a:t> </a:t>
            </a:r>
            <a:r>
              <a:rPr spc="-82">
                <a:solidFill>
                  <a:srgbClr val="4D4D4D"/>
                </a:solidFill>
              </a:rPr>
              <a:t>glycemic</a:t>
            </a:r>
            <a:r>
              <a:rPr spc="-227">
                <a:solidFill>
                  <a:srgbClr val="4D4D4D"/>
                </a:solidFill>
              </a:rPr>
              <a:t> </a:t>
            </a:r>
            <a:r>
              <a:rPr spc="-77">
                <a:solidFill>
                  <a:srgbClr val="4D4D4D"/>
                </a:solidFill>
              </a:rPr>
              <a:t>control</a:t>
            </a:r>
            <a:r>
              <a:rPr spc="-222">
                <a:solidFill>
                  <a:srgbClr val="4D4D4D"/>
                </a:solidFill>
              </a:rPr>
              <a:t> </a:t>
            </a:r>
            <a:r>
              <a:rPr spc="-45">
                <a:solidFill>
                  <a:srgbClr val="4D4D4D"/>
                </a:solidFill>
              </a:rPr>
              <a:t>in</a:t>
            </a:r>
            <a:r>
              <a:rPr spc="-199">
                <a:solidFill>
                  <a:srgbClr val="4D4D4D"/>
                </a:solidFill>
              </a:rPr>
              <a:t> </a:t>
            </a:r>
            <a:r>
              <a:rPr spc="-59">
                <a:solidFill>
                  <a:srgbClr val="4D4D4D"/>
                </a:solidFill>
              </a:rPr>
              <a:t>the</a:t>
            </a:r>
            <a:r>
              <a:rPr spc="-204">
                <a:solidFill>
                  <a:srgbClr val="4D4D4D"/>
                </a:solidFill>
              </a:rPr>
              <a:t> </a:t>
            </a:r>
            <a:r>
              <a:rPr spc="-73">
                <a:solidFill>
                  <a:srgbClr val="4D4D4D"/>
                </a:solidFill>
              </a:rPr>
              <a:t>first</a:t>
            </a:r>
            <a:r>
              <a:rPr spc="-208">
                <a:solidFill>
                  <a:srgbClr val="4D4D4D"/>
                </a:solidFill>
              </a:rPr>
              <a:t> </a:t>
            </a:r>
            <a:r>
              <a:rPr spc="-73">
                <a:solidFill>
                  <a:srgbClr val="4D4D4D"/>
                </a:solidFill>
              </a:rPr>
              <a:t>year</a:t>
            </a:r>
            <a:r>
              <a:rPr spc="-195">
                <a:solidFill>
                  <a:srgbClr val="4D4D4D"/>
                </a:solidFill>
              </a:rPr>
              <a:t> </a:t>
            </a:r>
            <a:r>
              <a:rPr spc="-82">
                <a:solidFill>
                  <a:srgbClr val="4D4D4D"/>
                </a:solidFill>
              </a:rPr>
              <a:t>improves  </a:t>
            </a:r>
            <a:r>
              <a:rPr spc="-77">
                <a:solidFill>
                  <a:srgbClr val="4D4D4D"/>
                </a:solidFill>
              </a:rPr>
              <a:t>future </a:t>
            </a:r>
            <a:r>
              <a:rPr spc="-68">
                <a:solidFill>
                  <a:srgbClr val="4D4D4D"/>
                </a:solidFill>
              </a:rPr>
              <a:t>T2DM</a:t>
            </a:r>
            <a:r>
              <a:rPr spc="-381">
                <a:solidFill>
                  <a:srgbClr val="4D4D4D"/>
                </a:solidFill>
              </a:rPr>
              <a:t> </a:t>
            </a:r>
            <a:r>
              <a:rPr spc="-118">
                <a:solidFill>
                  <a:srgbClr val="4D4D4D"/>
                </a:solidFill>
              </a:rPr>
              <a:t>outcomes</a:t>
            </a:r>
            <a:r>
              <a:rPr sz="2448" spc="-177" baseline="47839">
                <a:solidFill>
                  <a:srgbClr val="4D4D4D"/>
                </a:solidFill>
              </a:rPr>
              <a:t>8</a:t>
            </a:r>
            <a:endParaRPr sz="2448" baseline="47839"/>
          </a:p>
        </p:txBody>
      </p:sp>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3632" y="5831776"/>
            <a:ext cx="4975073" cy="226276"/>
          </a:xfrm>
          <a:prstGeom prst="rect">
            <a:avLst/>
          </a:prstGeom>
        </p:spPr>
      </p:pic>
      <p:sp>
        <p:nvSpPr>
          <p:cNvPr id="26" name="object 4"/>
          <p:cNvSpPr/>
          <p:nvPr/>
        </p:nvSpPr>
        <p:spPr>
          <a:xfrm>
            <a:off x="1109871" y="6331125"/>
            <a:ext cx="1531217" cy="255951"/>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defRPr/>
            </a:pPr>
            <a:endParaRPr sz="1632">
              <a:solidFill>
                <a:prstClr val="black"/>
              </a:solidFill>
              <a:latin typeface="Trebuchet MS" panose="020B0603020202020204"/>
            </a:endParaRPr>
          </a:p>
        </p:txBody>
      </p:sp>
      <p:pic>
        <p:nvPicPr>
          <p:cNvPr id="19" name="Picture 1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724287" y="6243996"/>
            <a:ext cx="1918494" cy="614004"/>
          </a:xfrm>
          <a:prstGeom prst="rect">
            <a:avLst/>
          </a:prstGeom>
        </p:spPr>
      </p:pic>
    </p:spTree>
    <p:extLst>
      <p:ext uri="{BB962C8B-B14F-4D97-AF65-F5344CB8AC3E}">
        <p14:creationId xmlns:p14="http://schemas.microsoft.com/office/powerpoint/2010/main" val="16012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8141" y="0"/>
            <a:ext cx="11055718" cy="6130396"/>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lstStyle/>
          <a:p>
            <a:pPr defTabSz="829178">
              <a:defRPr/>
            </a:pPr>
            <a:endParaRPr sz="1632">
              <a:solidFill>
                <a:prstClr val="black"/>
              </a:solidFill>
              <a:latin typeface="Trebuchet MS" panose="020B0603020202020204"/>
            </a:endParaRPr>
          </a:p>
        </p:txBody>
      </p:sp>
      <p:sp>
        <p:nvSpPr>
          <p:cNvPr id="3" name="object 3"/>
          <p:cNvSpPr/>
          <p:nvPr/>
        </p:nvSpPr>
        <p:spPr>
          <a:xfrm>
            <a:off x="568141" y="0"/>
            <a:ext cx="11055718" cy="6124983"/>
          </a:xfrm>
          <a:custGeom>
            <a:avLst/>
            <a:gdLst/>
            <a:ahLst/>
            <a:cxnLst/>
            <a:rect l="l" t="t" r="r" b="b"/>
            <a:pathLst>
              <a:path w="12192000" h="6754495">
                <a:moveTo>
                  <a:pt x="12191999" y="0"/>
                </a:moveTo>
                <a:lnTo>
                  <a:pt x="0" y="0"/>
                </a:lnTo>
                <a:lnTo>
                  <a:pt x="0" y="6754368"/>
                </a:lnTo>
                <a:lnTo>
                  <a:pt x="12191999" y="6754368"/>
                </a:lnTo>
                <a:lnTo>
                  <a:pt x="12191999" y="0"/>
                </a:lnTo>
                <a:close/>
              </a:path>
            </a:pathLst>
          </a:custGeom>
          <a:solidFill>
            <a:srgbClr val="4D4D4D">
              <a:alpha val="9019"/>
            </a:srgbClr>
          </a:solidFill>
        </p:spPr>
        <p:txBody>
          <a:bodyPr wrap="square" lIns="0" tIns="0" rIns="0" bIns="0" rtlCol="0"/>
          <a:lstStyle/>
          <a:p>
            <a:pPr defTabSz="829178">
              <a:defRPr/>
            </a:pPr>
            <a:endParaRPr sz="1632">
              <a:solidFill>
                <a:prstClr val="black"/>
              </a:solidFill>
              <a:latin typeface="Trebuchet MS" panose="020B0603020202020204"/>
            </a:endParaRPr>
          </a:p>
        </p:txBody>
      </p:sp>
      <p:sp>
        <p:nvSpPr>
          <p:cNvPr id="4" name="object 4"/>
          <p:cNvSpPr/>
          <p:nvPr/>
        </p:nvSpPr>
        <p:spPr>
          <a:xfrm>
            <a:off x="7979618" y="2049454"/>
            <a:ext cx="3644240" cy="262296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defRPr/>
            </a:pPr>
            <a:endParaRPr sz="1632">
              <a:solidFill>
                <a:prstClr val="black"/>
              </a:solidFill>
              <a:latin typeface="Trebuchet MS" panose="020B0603020202020204"/>
            </a:endParaRPr>
          </a:p>
        </p:txBody>
      </p:sp>
      <p:sp>
        <p:nvSpPr>
          <p:cNvPr id="5" name="object 5"/>
          <p:cNvSpPr/>
          <p:nvPr/>
        </p:nvSpPr>
        <p:spPr>
          <a:xfrm>
            <a:off x="4280099" y="2049454"/>
            <a:ext cx="3635948" cy="262435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defRPr/>
            </a:pPr>
            <a:endParaRPr sz="1632">
              <a:solidFill>
                <a:prstClr val="black"/>
              </a:solidFill>
              <a:latin typeface="Trebuchet MS" panose="020B0603020202020204"/>
            </a:endParaRPr>
          </a:p>
        </p:txBody>
      </p:sp>
      <p:sp>
        <p:nvSpPr>
          <p:cNvPr id="6" name="object 6"/>
          <p:cNvSpPr/>
          <p:nvPr/>
        </p:nvSpPr>
        <p:spPr>
          <a:xfrm>
            <a:off x="568142" y="2052218"/>
            <a:ext cx="3644240" cy="261882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defRPr/>
            </a:pPr>
            <a:endParaRPr sz="1632">
              <a:solidFill>
                <a:prstClr val="black"/>
              </a:solidFill>
              <a:latin typeface="Trebuchet MS" panose="020B0603020202020204"/>
            </a:endParaRPr>
          </a:p>
        </p:txBody>
      </p:sp>
      <p:sp>
        <p:nvSpPr>
          <p:cNvPr id="7" name="object 7"/>
          <p:cNvSpPr/>
          <p:nvPr/>
        </p:nvSpPr>
        <p:spPr>
          <a:xfrm>
            <a:off x="1549336" y="2917328"/>
            <a:ext cx="1545496" cy="1545496"/>
          </a:xfrm>
          <a:custGeom>
            <a:avLst/>
            <a:gdLst/>
            <a:ahLst/>
            <a:cxnLst/>
            <a:rect l="l" t="t" r="r" b="b"/>
            <a:pathLst>
              <a:path w="1704339" h="1704339">
                <a:moveTo>
                  <a:pt x="851916" y="0"/>
                </a:moveTo>
                <a:lnTo>
                  <a:pt x="803569" y="1348"/>
                </a:lnTo>
                <a:lnTo>
                  <a:pt x="755931" y="5345"/>
                </a:lnTo>
                <a:lnTo>
                  <a:pt x="709073" y="11920"/>
                </a:lnTo>
                <a:lnTo>
                  <a:pt x="663067" y="21000"/>
                </a:lnTo>
                <a:lnTo>
                  <a:pt x="617984" y="32513"/>
                </a:lnTo>
                <a:lnTo>
                  <a:pt x="573896" y="46388"/>
                </a:lnTo>
                <a:lnTo>
                  <a:pt x="530876" y="62552"/>
                </a:lnTo>
                <a:lnTo>
                  <a:pt x="488996" y="80934"/>
                </a:lnTo>
                <a:lnTo>
                  <a:pt x="448326" y="101462"/>
                </a:lnTo>
                <a:lnTo>
                  <a:pt x="408940" y="124063"/>
                </a:lnTo>
                <a:lnTo>
                  <a:pt x="370909" y="148667"/>
                </a:lnTo>
                <a:lnTo>
                  <a:pt x="334304" y="175200"/>
                </a:lnTo>
                <a:lnTo>
                  <a:pt x="299198" y="203592"/>
                </a:lnTo>
                <a:lnTo>
                  <a:pt x="265663" y="233770"/>
                </a:lnTo>
                <a:lnTo>
                  <a:pt x="233770" y="265663"/>
                </a:lnTo>
                <a:lnTo>
                  <a:pt x="203592" y="299198"/>
                </a:lnTo>
                <a:lnTo>
                  <a:pt x="175200" y="334304"/>
                </a:lnTo>
                <a:lnTo>
                  <a:pt x="148667" y="370909"/>
                </a:lnTo>
                <a:lnTo>
                  <a:pt x="124063" y="408940"/>
                </a:lnTo>
                <a:lnTo>
                  <a:pt x="101462" y="448326"/>
                </a:lnTo>
                <a:lnTo>
                  <a:pt x="80934" y="488996"/>
                </a:lnTo>
                <a:lnTo>
                  <a:pt x="62552" y="530876"/>
                </a:lnTo>
                <a:lnTo>
                  <a:pt x="46388" y="573896"/>
                </a:lnTo>
                <a:lnTo>
                  <a:pt x="32513" y="617984"/>
                </a:lnTo>
                <a:lnTo>
                  <a:pt x="21000" y="663067"/>
                </a:lnTo>
                <a:lnTo>
                  <a:pt x="11920" y="709073"/>
                </a:lnTo>
                <a:lnTo>
                  <a:pt x="5345" y="755931"/>
                </a:lnTo>
                <a:lnTo>
                  <a:pt x="1348" y="803569"/>
                </a:lnTo>
                <a:lnTo>
                  <a:pt x="0" y="851915"/>
                </a:lnTo>
                <a:lnTo>
                  <a:pt x="1348" y="900262"/>
                </a:lnTo>
                <a:lnTo>
                  <a:pt x="5345" y="947900"/>
                </a:lnTo>
                <a:lnTo>
                  <a:pt x="11920" y="994758"/>
                </a:lnTo>
                <a:lnTo>
                  <a:pt x="21000" y="1040764"/>
                </a:lnTo>
                <a:lnTo>
                  <a:pt x="32513" y="1085847"/>
                </a:lnTo>
                <a:lnTo>
                  <a:pt x="46388" y="1129935"/>
                </a:lnTo>
                <a:lnTo>
                  <a:pt x="62552" y="1172955"/>
                </a:lnTo>
                <a:lnTo>
                  <a:pt x="80934" y="1214835"/>
                </a:lnTo>
                <a:lnTo>
                  <a:pt x="101462" y="1255505"/>
                </a:lnTo>
                <a:lnTo>
                  <a:pt x="124063" y="1294891"/>
                </a:lnTo>
                <a:lnTo>
                  <a:pt x="148667" y="1332922"/>
                </a:lnTo>
                <a:lnTo>
                  <a:pt x="175200" y="1369527"/>
                </a:lnTo>
                <a:lnTo>
                  <a:pt x="203592" y="1404633"/>
                </a:lnTo>
                <a:lnTo>
                  <a:pt x="233770" y="1438168"/>
                </a:lnTo>
                <a:lnTo>
                  <a:pt x="265663" y="1470061"/>
                </a:lnTo>
                <a:lnTo>
                  <a:pt x="299198" y="1500239"/>
                </a:lnTo>
                <a:lnTo>
                  <a:pt x="334304" y="1528631"/>
                </a:lnTo>
                <a:lnTo>
                  <a:pt x="370909" y="1555164"/>
                </a:lnTo>
                <a:lnTo>
                  <a:pt x="408940" y="1579768"/>
                </a:lnTo>
                <a:lnTo>
                  <a:pt x="448326" y="1602369"/>
                </a:lnTo>
                <a:lnTo>
                  <a:pt x="488996" y="1622897"/>
                </a:lnTo>
                <a:lnTo>
                  <a:pt x="530876" y="1641279"/>
                </a:lnTo>
                <a:lnTo>
                  <a:pt x="573896" y="1657443"/>
                </a:lnTo>
                <a:lnTo>
                  <a:pt x="617984" y="1671318"/>
                </a:lnTo>
                <a:lnTo>
                  <a:pt x="663067" y="1682831"/>
                </a:lnTo>
                <a:lnTo>
                  <a:pt x="709073" y="1691911"/>
                </a:lnTo>
                <a:lnTo>
                  <a:pt x="755931" y="1698486"/>
                </a:lnTo>
                <a:lnTo>
                  <a:pt x="803569" y="1702483"/>
                </a:lnTo>
                <a:lnTo>
                  <a:pt x="851916" y="1703832"/>
                </a:lnTo>
                <a:lnTo>
                  <a:pt x="900262" y="1702483"/>
                </a:lnTo>
                <a:lnTo>
                  <a:pt x="947900" y="1698486"/>
                </a:lnTo>
                <a:lnTo>
                  <a:pt x="994758" y="1691911"/>
                </a:lnTo>
                <a:lnTo>
                  <a:pt x="1040764" y="1682831"/>
                </a:lnTo>
                <a:lnTo>
                  <a:pt x="1085847" y="1671318"/>
                </a:lnTo>
                <a:lnTo>
                  <a:pt x="1129935" y="1657443"/>
                </a:lnTo>
                <a:lnTo>
                  <a:pt x="1172955" y="1641279"/>
                </a:lnTo>
                <a:lnTo>
                  <a:pt x="1214835" y="1622897"/>
                </a:lnTo>
                <a:lnTo>
                  <a:pt x="1255505" y="1602369"/>
                </a:lnTo>
                <a:lnTo>
                  <a:pt x="1294891" y="1579768"/>
                </a:lnTo>
                <a:lnTo>
                  <a:pt x="1332922" y="1555164"/>
                </a:lnTo>
                <a:lnTo>
                  <a:pt x="1369527" y="1528631"/>
                </a:lnTo>
                <a:lnTo>
                  <a:pt x="1404633" y="1500239"/>
                </a:lnTo>
                <a:lnTo>
                  <a:pt x="1438168" y="1470061"/>
                </a:lnTo>
                <a:lnTo>
                  <a:pt x="1470061" y="1438168"/>
                </a:lnTo>
                <a:lnTo>
                  <a:pt x="1500239" y="1404633"/>
                </a:lnTo>
                <a:lnTo>
                  <a:pt x="1528631" y="1369527"/>
                </a:lnTo>
                <a:lnTo>
                  <a:pt x="1555164" y="1332922"/>
                </a:lnTo>
                <a:lnTo>
                  <a:pt x="1579768" y="1294891"/>
                </a:lnTo>
                <a:lnTo>
                  <a:pt x="1602369" y="1255505"/>
                </a:lnTo>
                <a:lnTo>
                  <a:pt x="1622897" y="1214835"/>
                </a:lnTo>
                <a:lnTo>
                  <a:pt x="1641279" y="1172955"/>
                </a:lnTo>
                <a:lnTo>
                  <a:pt x="1657443" y="1129935"/>
                </a:lnTo>
                <a:lnTo>
                  <a:pt x="1671318" y="1085847"/>
                </a:lnTo>
                <a:lnTo>
                  <a:pt x="1682831" y="1040764"/>
                </a:lnTo>
                <a:lnTo>
                  <a:pt x="1691911" y="994758"/>
                </a:lnTo>
                <a:lnTo>
                  <a:pt x="1698486" y="947900"/>
                </a:lnTo>
                <a:lnTo>
                  <a:pt x="1702483" y="900262"/>
                </a:lnTo>
                <a:lnTo>
                  <a:pt x="1703832" y="851915"/>
                </a:lnTo>
                <a:lnTo>
                  <a:pt x="1702483" y="803569"/>
                </a:lnTo>
                <a:lnTo>
                  <a:pt x="1698486" y="755931"/>
                </a:lnTo>
                <a:lnTo>
                  <a:pt x="1691911" y="709073"/>
                </a:lnTo>
                <a:lnTo>
                  <a:pt x="1682831" y="663067"/>
                </a:lnTo>
                <a:lnTo>
                  <a:pt x="1671318" y="617984"/>
                </a:lnTo>
                <a:lnTo>
                  <a:pt x="1657443" y="573896"/>
                </a:lnTo>
                <a:lnTo>
                  <a:pt x="1641279" y="530876"/>
                </a:lnTo>
                <a:lnTo>
                  <a:pt x="1622897" y="488996"/>
                </a:lnTo>
                <a:lnTo>
                  <a:pt x="1602369" y="448326"/>
                </a:lnTo>
                <a:lnTo>
                  <a:pt x="1579768" y="408940"/>
                </a:lnTo>
                <a:lnTo>
                  <a:pt x="1555164" y="370909"/>
                </a:lnTo>
                <a:lnTo>
                  <a:pt x="1528631" y="334304"/>
                </a:lnTo>
                <a:lnTo>
                  <a:pt x="1500239" y="299198"/>
                </a:lnTo>
                <a:lnTo>
                  <a:pt x="1470061" y="265663"/>
                </a:lnTo>
                <a:lnTo>
                  <a:pt x="1438168" y="233770"/>
                </a:lnTo>
                <a:lnTo>
                  <a:pt x="1404633" y="203592"/>
                </a:lnTo>
                <a:lnTo>
                  <a:pt x="1369527" y="175200"/>
                </a:lnTo>
                <a:lnTo>
                  <a:pt x="1332922" y="148667"/>
                </a:lnTo>
                <a:lnTo>
                  <a:pt x="1294891" y="124063"/>
                </a:lnTo>
                <a:lnTo>
                  <a:pt x="1255505" y="101462"/>
                </a:lnTo>
                <a:lnTo>
                  <a:pt x="1214835" y="80934"/>
                </a:lnTo>
                <a:lnTo>
                  <a:pt x="1172955" y="62552"/>
                </a:lnTo>
                <a:lnTo>
                  <a:pt x="1129935" y="46388"/>
                </a:lnTo>
                <a:lnTo>
                  <a:pt x="1085847" y="32513"/>
                </a:lnTo>
                <a:lnTo>
                  <a:pt x="1040764" y="21000"/>
                </a:lnTo>
                <a:lnTo>
                  <a:pt x="994758" y="11920"/>
                </a:lnTo>
                <a:lnTo>
                  <a:pt x="947900" y="5345"/>
                </a:lnTo>
                <a:lnTo>
                  <a:pt x="900262" y="1348"/>
                </a:lnTo>
                <a:lnTo>
                  <a:pt x="851916" y="0"/>
                </a:lnTo>
                <a:close/>
              </a:path>
            </a:pathLst>
          </a:custGeom>
          <a:solidFill>
            <a:srgbClr val="FFFFFF"/>
          </a:solidFill>
        </p:spPr>
        <p:txBody>
          <a:bodyPr wrap="square" lIns="0" tIns="0" rIns="0" bIns="0" rtlCol="0"/>
          <a:lstStyle/>
          <a:p>
            <a:pPr defTabSz="829178">
              <a:defRPr/>
            </a:pPr>
            <a:endParaRPr sz="1632">
              <a:solidFill>
                <a:prstClr val="black"/>
              </a:solidFill>
              <a:latin typeface="Trebuchet MS" panose="020B0603020202020204"/>
            </a:endParaRPr>
          </a:p>
        </p:txBody>
      </p:sp>
      <p:sp>
        <p:nvSpPr>
          <p:cNvPr id="8" name="object 8"/>
          <p:cNvSpPr/>
          <p:nvPr/>
        </p:nvSpPr>
        <p:spPr>
          <a:xfrm>
            <a:off x="568141" y="2050836"/>
            <a:ext cx="3641477" cy="654130"/>
          </a:xfrm>
          <a:custGeom>
            <a:avLst/>
            <a:gdLst/>
            <a:ahLst/>
            <a:cxnLst/>
            <a:rect l="l" t="t" r="r" b="b"/>
            <a:pathLst>
              <a:path w="4015740" h="721360">
                <a:moveTo>
                  <a:pt x="0" y="720851"/>
                </a:moveTo>
                <a:lnTo>
                  <a:pt x="4015740" y="720851"/>
                </a:lnTo>
                <a:lnTo>
                  <a:pt x="4015740" y="0"/>
                </a:lnTo>
                <a:lnTo>
                  <a:pt x="0" y="0"/>
                </a:lnTo>
                <a:lnTo>
                  <a:pt x="0" y="720851"/>
                </a:lnTo>
                <a:close/>
              </a:path>
            </a:pathLst>
          </a:custGeom>
          <a:solidFill>
            <a:srgbClr val="000000">
              <a:alpha val="54116"/>
            </a:srgbClr>
          </a:solidFill>
        </p:spPr>
        <p:txBody>
          <a:bodyPr wrap="square" lIns="0" tIns="0" rIns="0" bIns="0" rtlCol="0"/>
          <a:lstStyle/>
          <a:p>
            <a:pPr defTabSz="829178">
              <a:defRPr/>
            </a:pPr>
            <a:endParaRPr sz="1632">
              <a:solidFill>
                <a:prstClr val="black"/>
              </a:solidFill>
              <a:latin typeface="Trebuchet MS" panose="020B0603020202020204"/>
            </a:endParaRPr>
          </a:p>
        </p:txBody>
      </p:sp>
      <p:sp>
        <p:nvSpPr>
          <p:cNvPr id="9" name="object 9"/>
          <p:cNvSpPr/>
          <p:nvPr/>
        </p:nvSpPr>
        <p:spPr>
          <a:xfrm>
            <a:off x="568141" y="6126249"/>
            <a:ext cx="11055718" cy="728411"/>
          </a:xfrm>
          <a:custGeom>
            <a:avLst/>
            <a:gdLst/>
            <a:ahLst/>
            <a:cxnLst/>
            <a:rect l="l" t="t" r="r" b="b"/>
            <a:pathLst>
              <a:path w="12192000" h="803275">
                <a:moveTo>
                  <a:pt x="12191999" y="0"/>
                </a:moveTo>
                <a:lnTo>
                  <a:pt x="0" y="0"/>
                </a:lnTo>
                <a:lnTo>
                  <a:pt x="0" y="803146"/>
                </a:lnTo>
                <a:lnTo>
                  <a:pt x="12191999" y="803146"/>
                </a:lnTo>
                <a:lnTo>
                  <a:pt x="12191999" y="0"/>
                </a:lnTo>
                <a:close/>
              </a:path>
            </a:pathLst>
          </a:custGeom>
          <a:solidFill>
            <a:srgbClr val="FFFFFF"/>
          </a:solidFill>
        </p:spPr>
        <p:txBody>
          <a:bodyPr wrap="square" lIns="0" tIns="0" rIns="0" bIns="0" rtlCol="0"/>
          <a:lstStyle/>
          <a:p>
            <a:pPr defTabSz="829178">
              <a:defRPr/>
            </a:pPr>
            <a:endParaRPr sz="1632">
              <a:solidFill>
                <a:prstClr val="black"/>
              </a:solidFill>
              <a:latin typeface="Trebuchet MS" panose="020B0603020202020204"/>
            </a:endParaRPr>
          </a:p>
        </p:txBody>
      </p:sp>
      <p:sp>
        <p:nvSpPr>
          <p:cNvPr id="11" name="object 11"/>
          <p:cNvSpPr/>
          <p:nvPr/>
        </p:nvSpPr>
        <p:spPr>
          <a:xfrm>
            <a:off x="568141" y="6126250"/>
            <a:ext cx="11055718" cy="11516"/>
          </a:xfrm>
          <a:custGeom>
            <a:avLst/>
            <a:gdLst/>
            <a:ahLst/>
            <a:cxnLst/>
            <a:rect l="l" t="t" r="r" b="b"/>
            <a:pathLst>
              <a:path w="12192000" h="12700">
                <a:moveTo>
                  <a:pt x="0" y="12192"/>
                </a:moveTo>
                <a:lnTo>
                  <a:pt x="12191999" y="12192"/>
                </a:lnTo>
                <a:lnTo>
                  <a:pt x="12191999" y="0"/>
                </a:lnTo>
                <a:lnTo>
                  <a:pt x="0" y="0"/>
                </a:lnTo>
                <a:lnTo>
                  <a:pt x="0" y="12192"/>
                </a:lnTo>
                <a:close/>
              </a:path>
            </a:pathLst>
          </a:custGeom>
          <a:solidFill>
            <a:srgbClr val="BEBEBE"/>
          </a:solidFill>
        </p:spPr>
        <p:txBody>
          <a:bodyPr wrap="square" lIns="0" tIns="0" rIns="0" bIns="0" rtlCol="0"/>
          <a:lstStyle/>
          <a:p>
            <a:pPr defTabSz="829178">
              <a:defRPr/>
            </a:pPr>
            <a:endParaRPr sz="1632">
              <a:solidFill>
                <a:prstClr val="black"/>
              </a:solidFill>
              <a:latin typeface="Trebuchet MS" panose="020B0603020202020204"/>
            </a:endParaRPr>
          </a:p>
        </p:txBody>
      </p:sp>
      <p:sp>
        <p:nvSpPr>
          <p:cNvPr id="14" name="object 14"/>
          <p:cNvSpPr/>
          <p:nvPr/>
        </p:nvSpPr>
        <p:spPr>
          <a:xfrm>
            <a:off x="5279259" y="2903509"/>
            <a:ext cx="1545496" cy="1545496"/>
          </a:xfrm>
          <a:custGeom>
            <a:avLst/>
            <a:gdLst/>
            <a:ahLst/>
            <a:cxnLst/>
            <a:rect l="l" t="t" r="r" b="b"/>
            <a:pathLst>
              <a:path w="1704340" h="1704339">
                <a:moveTo>
                  <a:pt x="851916" y="0"/>
                </a:moveTo>
                <a:lnTo>
                  <a:pt x="803569" y="1348"/>
                </a:lnTo>
                <a:lnTo>
                  <a:pt x="755931" y="5345"/>
                </a:lnTo>
                <a:lnTo>
                  <a:pt x="709073" y="11920"/>
                </a:lnTo>
                <a:lnTo>
                  <a:pt x="663067" y="21000"/>
                </a:lnTo>
                <a:lnTo>
                  <a:pt x="617984" y="32513"/>
                </a:lnTo>
                <a:lnTo>
                  <a:pt x="573896" y="46388"/>
                </a:lnTo>
                <a:lnTo>
                  <a:pt x="530876" y="62552"/>
                </a:lnTo>
                <a:lnTo>
                  <a:pt x="488996" y="80934"/>
                </a:lnTo>
                <a:lnTo>
                  <a:pt x="448326" y="101462"/>
                </a:lnTo>
                <a:lnTo>
                  <a:pt x="408940" y="124063"/>
                </a:lnTo>
                <a:lnTo>
                  <a:pt x="370909" y="148667"/>
                </a:lnTo>
                <a:lnTo>
                  <a:pt x="334304" y="175200"/>
                </a:lnTo>
                <a:lnTo>
                  <a:pt x="299198" y="203592"/>
                </a:lnTo>
                <a:lnTo>
                  <a:pt x="265663" y="233770"/>
                </a:lnTo>
                <a:lnTo>
                  <a:pt x="233770" y="265663"/>
                </a:lnTo>
                <a:lnTo>
                  <a:pt x="203592" y="299198"/>
                </a:lnTo>
                <a:lnTo>
                  <a:pt x="175200" y="334304"/>
                </a:lnTo>
                <a:lnTo>
                  <a:pt x="148667" y="370909"/>
                </a:lnTo>
                <a:lnTo>
                  <a:pt x="124063" y="408940"/>
                </a:lnTo>
                <a:lnTo>
                  <a:pt x="101462" y="448326"/>
                </a:lnTo>
                <a:lnTo>
                  <a:pt x="80934" y="488996"/>
                </a:lnTo>
                <a:lnTo>
                  <a:pt x="62552" y="530876"/>
                </a:lnTo>
                <a:lnTo>
                  <a:pt x="46388" y="573896"/>
                </a:lnTo>
                <a:lnTo>
                  <a:pt x="32513" y="617984"/>
                </a:lnTo>
                <a:lnTo>
                  <a:pt x="21000" y="663067"/>
                </a:lnTo>
                <a:lnTo>
                  <a:pt x="11920" y="709073"/>
                </a:lnTo>
                <a:lnTo>
                  <a:pt x="5345" y="755931"/>
                </a:lnTo>
                <a:lnTo>
                  <a:pt x="1348" y="803569"/>
                </a:lnTo>
                <a:lnTo>
                  <a:pt x="0" y="851915"/>
                </a:lnTo>
                <a:lnTo>
                  <a:pt x="1348" y="900262"/>
                </a:lnTo>
                <a:lnTo>
                  <a:pt x="5345" y="947900"/>
                </a:lnTo>
                <a:lnTo>
                  <a:pt x="11920" y="994758"/>
                </a:lnTo>
                <a:lnTo>
                  <a:pt x="21000" y="1040764"/>
                </a:lnTo>
                <a:lnTo>
                  <a:pt x="32513" y="1085847"/>
                </a:lnTo>
                <a:lnTo>
                  <a:pt x="46388" y="1129935"/>
                </a:lnTo>
                <a:lnTo>
                  <a:pt x="62552" y="1172955"/>
                </a:lnTo>
                <a:lnTo>
                  <a:pt x="80934" y="1214835"/>
                </a:lnTo>
                <a:lnTo>
                  <a:pt x="101462" y="1255505"/>
                </a:lnTo>
                <a:lnTo>
                  <a:pt x="124063" y="1294891"/>
                </a:lnTo>
                <a:lnTo>
                  <a:pt x="148667" y="1332922"/>
                </a:lnTo>
                <a:lnTo>
                  <a:pt x="175200" y="1369527"/>
                </a:lnTo>
                <a:lnTo>
                  <a:pt x="203592" y="1404633"/>
                </a:lnTo>
                <a:lnTo>
                  <a:pt x="233770" y="1438168"/>
                </a:lnTo>
                <a:lnTo>
                  <a:pt x="265663" y="1470061"/>
                </a:lnTo>
                <a:lnTo>
                  <a:pt x="299198" y="1500239"/>
                </a:lnTo>
                <a:lnTo>
                  <a:pt x="334304" y="1528631"/>
                </a:lnTo>
                <a:lnTo>
                  <a:pt x="370909" y="1555164"/>
                </a:lnTo>
                <a:lnTo>
                  <a:pt x="408940" y="1579768"/>
                </a:lnTo>
                <a:lnTo>
                  <a:pt x="448326" y="1602369"/>
                </a:lnTo>
                <a:lnTo>
                  <a:pt x="488996" y="1622897"/>
                </a:lnTo>
                <a:lnTo>
                  <a:pt x="530876" y="1641279"/>
                </a:lnTo>
                <a:lnTo>
                  <a:pt x="573896" y="1657443"/>
                </a:lnTo>
                <a:lnTo>
                  <a:pt x="617984" y="1671318"/>
                </a:lnTo>
                <a:lnTo>
                  <a:pt x="663067" y="1682831"/>
                </a:lnTo>
                <a:lnTo>
                  <a:pt x="709073" y="1691911"/>
                </a:lnTo>
                <a:lnTo>
                  <a:pt x="755931" y="1698486"/>
                </a:lnTo>
                <a:lnTo>
                  <a:pt x="803569" y="1702483"/>
                </a:lnTo>
                <a:lnTo>
                  <a:pt x="851916" y="1703832"/>
                </a:lnTo>
                <a:lnTo>
                  <a:pt x="900262" y="1702483"/>
                </a:lnTo>
                <a:lnTo>
                  <a:pt x="947900" y="1698486"/>
                </a:lnTo>
                <a:lnTo>
                  <a:pt x="994758" y="1691911"/>
                </a:lnTo>
                <a:lnTo>
                  <a:pt x="1040764" y="1682831"/>
                </a:lnTo>
                <a:lnTo>
                  <a:pt x="1085847" y="1671318"/>
                </a:lnTo>
                <a:lnTo>
                  <a:pt x="1129935" y="1657443"/>
                </a:lnTo>
                <a:lnTo>
                  <a:pt x="1172955" y="1641279"/>
                </a:lnTo>
                <a:lnTo>
                  <a:pt x="1214835" y="1622897"/>
                </a:lnTo>
                <a:lnTo>
                  <a:pt x="1255505" y="1602369"/>
                </a:lnTo>
                <a:lnTo>
                  <a:pt x="1294891" y="1579768"/>
                </a:lnTo>
                <a:lnTo>
                  <a:pt x="1332922" y="1555164"/>
                </a:lnTo>
                <a:lnTo>
                  <a:pt x="1369527" y="1528631"/>
                </a:lnTo>
                <a:lnTo>
                  <a:pt x="1404633" y="1500239"/>
                </a:lnTo>
                <a:lnTo>
                  <a:pt x="1438168" y="1470061"/>
                </a:lnTo>
                <a:lnTo>
                  <a:pt x="1470061" y="1438168"/>
                </a:lnTo>
                <a:lnTo>
                  <a:pt x="1500239" y="1404633"/>
                </a:lnTo>
                <a:lnTo>
                  <a:pt x="1528631" y="1369527"/>
                </a:lnTo>
                <a:lnTo>
                  <a:pt x="1555164" y="1332922"/>
                </a:lnTo>
                <a:lnTo>
                  <a:pt x="1579768" y="1294891"/>
                </a:lnTo>
                <a:lnTo>
                  <a:pt x="1602369" y="1255505"/>
                </a:lnTo>
                <a:lnTo>
                  <a:pt x="1622897" y="1214835"/>
                </a:lnTo>
                <a:lnTo>
                  <a:pt x="1641279" y="1172955"/>
                </a:lnTo>
                <a:lnTo>
                  <a:pt x="1657443" y="1129935"/>
                </a:lnTo>
                <a:lnTo>
                  <a:pt x="1671318" y="1085847"/>
                </a:lnTo>
                <a:lnTo>
                  <a:pt x="1682831" y="1040764"/>
                </a:lnTo>
                <a:lnTo>
                  <a:pt x="1691911" y="994758"/>
                </a:lnTo>
                <a:lnTo>
                  <a:pt x="1698486" y="947900"/>
                </a:lnTo>
                <a:lnTo>
                  <a:pt x="1702483" y="900262"/>
                </a:lnTo>
                <a:lnTo>
                  <a:pt x="1703832" y="851915"/>
                </a:lnTo>
                <a:lnTo>
                  <a:pt x="1702483" y="803569"/>
                </a:lnTo>
                <a:lnTo>
                  <a:pt x="1698486" y="755931"/>
                </a:lnTo>
                <a:lnTo>
                  <a:pt x="1691911" y="709073"/>
                </a:lnTo>
                <a:lnTo>
                  <a:pt x="1682831" y="663067"/>
                </a:lnTo>
                <a:lnTo>
                  <a:pt x="1671318" y="617984"/>
                </a:lnTo>
                <a:lnTo>
                  <a:pt x="1657443" y="573896"/>
                </a:lnTo>
                <a:lnTo>
                  <a:pt x="1641279" y="530876"/>
                </a:lnTo>
                <a:lnTo>
                  <a:pt x="1622897" y="488996"/>
                </a:lnTo>
                <a:lnTo>
                  <a:pt x="1602369" y="448326"/>
                </a:lnTo>
                <a:lnTo>
                  <a:pt x="1579768" y="408940"/>
                </a:lnTo>
                <a:lnTo>
                  <a:pt x="1555164" y="370909"/>
                </a:lnTo>
                <a:lnTo>
                  <a:pt x="1528631" y="334304"/>
                </a:lnTo>
                <a:lnTo>
                  <a:pt x="1500239" y="299198"/>
                </a:lnTo>
                <a:lnTo>
                  <a:pt x="1470061" y="265663"/>
                </a:lnTo>
                <a:lnTo>
                  <a:pt x="1438168" y="233770"/>
                </a:lnTo>
                <a:lnTo>
                  <a:pt x="1404633" y="203592"/>
                </a:lnTo>
                <a:lnTo>
                  <a:pt x="1369527" y="175200"/>
                </a:lnTo>
                <a:lnTo>
                  <a:pt x="1332922" y="148667"/>
                </a:lnTo>
                <a:lnTo>
                  <a:pt x="1294891" y="124063"/>
                </a:lnTo>
                <a:lnTo>
                  <a:pt x="1255505" y="101462"/>
                </a:lnTo>
                <a:lnTo>
                  <a:pt x="1214835" y="80934"/>
                </a:lnTo>
                <a:lnTo>
                  <a:pt x="1172955" y="62552"/>
                </a:lnTo>
                <a:lnTo>
                  <a:pt x="1129935" y="46388"/>
                </a:lnTo>
                <a:lnTo>
                  <a:pt x="1085847" y="32513"/>
                </a:lnTo>
                <a:lnTo>
                  <a:pt x="1040764" y="21000"/>
                </a:lnTo>
                <a:lnTo>
                  <a:pt x="994758" y="11920"/>
                </a:lnTo>
                <a:lnTo>
                  <a:pt x="947900" y="5345"/>
                </a:lnTo>
                <a:lnTo>
                  <a:pt x="900262" y="1348"/>
                </a:lnTo>
                <a:lnTo>
                  <a:pt x="851916" y="0"/>
                </a:lnTo>
                <a:close/>
              </a:path>
            </a:pathLst>
          </a:custGeom>
          <a:solidFill>
            <a:srgbClr val="FFFFFF"/>
          </a:solidFill>
        </p:spPr>
        <p:txBody>
          <a:bodyPr wrap="square" lIns="0" tIns="0" rIns="0" bIns="0" rtlCol="0"/>
          <a:lstStyle/>
          <a:p>
            <a:pPr defTabSz="829178">
              <a:defRPr/>
            </a:pPr>
            <a:endParaRPr sz="1632">
              <a:solidFill>
                <a:prstClr val="black"/>
              </a:solidFill>
              <a:latin typeface="Trebuchet MS" panose="020B0603020202020204"/>
            </a:endParaRPr>
          </a:p>
        </p:txBody>
      </p:sp>
      <p:sp>
        <p:nvSpPr>
          <p:cNvPr id="15" name="object 15"/>
          <p:cNvSpPr/>
          <p:nvPr/>
        </p:nvSpPr>
        <p:spPr>
          <a:xfrm>
            <a:off x="8966340" y="2903509"/>
            <a:ext cx="1545496" cy="1545496"/>
          </a:xfrm>
          <a:custGeom>
            <a:avLst/>
            <a:gdLst/>
            <a:ahLst/>
            <a:cxnLst/>
            <a:rect l="l" t="t" r="r" b="b"/>
            <a:pathLst>
              <a:path w="1704340" h="1704339">
                <a:moveTo>
                  <a:pt x="851916" y="0"/>
                </a:moveTo>
                <a:lnTo>
                  <a:pt x="803569" y="1348"/>
                </a:lnTo>
                <a:lnTo>
                  <a:pt x="755931" y="5345"/>
                </a:lnTo>
                <a:lnTo>
                  <a:pt x="709073" y="11920"/>
                </a:lnTo>
                <a:lnTo>
                  <a:pt x="663067" y="21000"/>
                </a:lnTo>
                <a:lnTo>
                  <a:pt x="617984" y="32513"/>
                </a:lnTo>
                <a:lnTo>
                  <a:pt x="573896" y="46388"/>
                </a:lnTo>
                <a:lnTo>
                  <a:pt x="530876" y="62552"/>
                </a:lnTo>
                <a:lnTo>
                  <a:pt x="488996" y="80934"/>
                </a:lnTo>
                <a:lnTo>
                  <a:pt x="448326" y="101462"/>
                </a:lnTo>
                <a:lnTo>
                  <a:pt x="408940" y="124063"/>
                </a:lnTo>
                <a:lnTo>
                  <a:pt x="370909" y="148667"/>
                </a:lnTo>
                <a:lnTo>
                  <a:pt x="334304" y="175200"/>
                </a:lnTo>
                <a:lnTo>
                  <a:pt x="299198" y="203592"/>
                </a:lnTo>
                <a:lnTo>
                  <a:pt x="265663" y="233770"/>
                </a:lnTo>
                <a:lnTo>
                  <a:pt x="233770" y="265663"/>
                </a:lnTo>
                <a:lnTo>
                  <a:pt x="203592" y="299198"/>
                </a:lnTo>
                <a:lnTo>
                  <a:pt x="175200" y="334304"/>
                </a:lnTo>
                <a:lnTo>
                  <a:pt x="148667" y="370909"/>
                </a:lnTo>
                <a:lnTo>
                  <a:pt x="124063" y="408940"/>
                </a:lnTo>
                <a:lnTo>
                  <a:pt x="101462" y="448326"/>
                </a:lnTo>
                <a:lnTo>
                  <a:pt x="80934" y="488996"/>
                </a:lnTo>
                <a:lnTo>
                  <a:pt x="62552" y="530876"/>
                </a:lnTo>
                <a:lnTo>
                  <a:pt x="46388" y="573896"/>
                </a:lnTo>
                <a:lnTo>
                  <a:pt x="32513" y="617984"/>
                </a:lnTo>
                <a:lnTo>
                  <a:pt x="21000" y="663067"/>
                </a:lnTo>
                <a:lnTo>
                  <a:pt x="11920" y="709073"/>
                </a:lnTo>
                <a:lnTo>
                  <a:pt x="5345" y="755931"/>
                </a:lnTo>
                <a:lnTo>
                  <a:pt x="1348" y="803569"/>
                </a:lnTo>
                <a:lnTo>
                  <a:pt x="0" y="851915"/>
                </a:lnTo>
                <a:lnTo>
                  <a:pt x="1348" y="900262"/>
                </a:lnTo>
                <a:lnTo>
                  <a:pt x="5345" y="947900"/>
                </a:lnTo>
                <a:lnTo>
                  <a:pt x="11920" y="994758"/>
                </a:lnTo>
                <a:lnTo>
                  <a:pt x="21000" y="1040764"/>
                </a:lnTo>
                <a:lnTo>
                  <a:pt x="32513" y="1085847"/>
                </a:lnTo>
                <a:lnTo>
                  <a:pt x="46388" y="1129935"/>
                </a:lnTo>
                <a:lnTo>
                  <a:pt x="62552" y="1172955"/>
                </a:lnTo>
                <a:lnTo>
                  <a:pt x="80934" y="1214835"/>
                </a:lnTo>
                <a:lnTo>
                  <a:pt x="101462" y="1255505"/>
                </a:lnTo>
                <a:lnTo>
                  <a:pt x="124063" y="1294891"/>
                </a:lnTo>
                <a:lnTo>
                  <a:pt x="148667" y="1332922"/>
                </a:lnTo>
                <a:lnTo>
                  <a:pt x="175200" y="1369527"/>
                </a:lnTo>
                <a:lnTo>
                  <a:pt x="203592" y="1404633"/>
                </a:lnTo>
                <a:lnTo>
                  <a:pt x="233770" y="1438168"/>
                </a:lnTo>
                <a:lnTo>
                  <a:pt x="265663" y="1470061"/>
                </a:lnTo>
                <a:lnTo>
                  <a:pt x="299198" y="1500239"/>
                </a:lnTo>
                <a:lnTo>
                  <a:pt x="334304" y="1528631"/>
                </a:lnTo>
                <a:lnTo>
                  <a:pt x="370909" y="1555164"/>
                </a:lnTo>
                <a:lnTo>
                  <a:pt x="408940" y="1579768"/>
                </a:lnTo>
                <a:lnTo>
                  <a:pt x="448326" y="1602369"/>
                </a:lnTo>
                <a:lnTo>
                  <a:pt x="488996" y="1622897"/>
                </a:lnTo>
                <a:lnTo>
                  <a:pt x="530876" y="1641279"/>
                </a:lnTo>
                <a:lnTo>
                  <a:pt x="573896" y="1657443"/>
                </a:lnTo>
                <a:lnTo>
                  <a:pt x="617984" y="1671318"/>
                </a:lnTo>
                <a:lnTo>
                  <a:pt x="663067" y="1682831"/>
                </a:lnTo>
                <a:lnTo>
                  <a:pt x="709073" y="1691911"/>
                </a:lnTo>
                <a:lnTo>
                  <a:pt x="755931" y="1698486"/>
                </a:lnTo>
                <a:lnTo>
                  <a:pt x="803569" y="1702483"/>
                </a:lnTo>
                <a:lnTo>
                  <a:pt x="851916" y="1703832"/>
                </a:lnTo>
                <a:lnTo>
                  <a:pt x="900262" y="1702483"/>
                </a:lnTo>
                <a:lnTo>
                  <a:pt x="947900" y="1698486"/>
                </a:lnTo>
                <a:lnTo>
                  <a:pt x="994758" y="1691911"/>
                </a:lnTo>
                <a:lnTo>
                  <a:pt x="1040764" y="1682831"/>
                </a:lnTo>
                <a:lnTo>
                  <a:pt x="1085847" y="1671318"/>
                </a:lnTo>
                <a:lnTo>
                  <a:pt x="1129935" y="1657443"/>
                </a:lnTo>
                <a:lnTo>
                  <a:pt x="1172955" y="1641279"/>
                </a:lnTo>
                <a:lnTo>
                  <a:pt x="1214835" y="1622897"/>
                </a:lnTo>
                <a:lnTo>
                  <a:pt x="1255505" y="1602369"/>
                </a:lnTo>
                <a:lnTo>
                  <a:pt x="1294891" y="1579768"/>
                </a:lnTo>
                <a:lnTo>
                  <a:pt x="1332922" y="1555164"/>
                </a:lnTo>
                <a:lnTo>
                  <a:pt x="1369527" y="1528631"/>
                </a:lnTo>
                <a:lnTo>
                  <a:pt x="1404633" y="1500239"/>
                </a:lnTo>
                <a:lnTo>
                  <a:pt x="1438168" y="1470061"/>
                </a:lnTo>
                <a:lnTo>
                  <a:pt x="1470061" y="1438168"/>
                </a:lnTo>
                <a:lnTo>
                  <a:pt x="1500239" y="1404633"/>
                </a:lnTo>
                <a:lnTo>
                  <a:pt x="1528631" y="1369527"/>
                </a:lnTo>
                <a:lnTo>
                  <a:pt x="1555164" y="1332922"/>
                </a:lnTo>
                <a:lnTo>
                  <a:pt x="1579768" y="1294891"/>
                </a:lnTo>
                <a:lnTo>
                  <a:pt x="1602369" y="1255505"/>
                </a:lnTo>
                <a:lnTo>
                  <a:pt x="1622897" y="1214835"/>
                </a:lnTo>
                <a:lnTo>
                  <a:pt x="1641279" y="1172955"/>
                </a:lnTo>
                <a:lnTo>
                  <a:pt x="1657443" y="1129935"/>
                </a:lnTo>
                <a:lnTo>
                  <a:pt x="1671318" y="1085847"/>
                </a:lnTo>
                <a:lnTo>
                  <a:pt x="1682831" y="1040764"/>
                </a:lnTo>
                <a:lnTo>
                  <a:pt x="1691911" y="994758"/>
                </a:lnTo>
                <a:lnTo>
                  <a:pt x="1698486" y="947900"/>
                </a:lnTo>
                <a:lnTo>
                  <a:pt x="1702483" y="900262"/>
                </a:lnTo>
                <a:lnTo>
                  <a:pt x="1703831" y="851915"/>
                </a:lnTo>
                <a:lnTo>
                  <a:pt x="1702483" y="803569"/>
                </a:lnTo>
                <a:lnTo>
                  <a:pt x="1698486" y="755931"/>
                </a:lnTo>
                <a:lnTo>
                  <a:pt x="1691911" y="709073"/>
                </a:lnTo>
                <a:lnTo>
                  <a:pt x="1682831" y="663067"/>
                </a:lnTo>
                <a:lnTo>
                  <a:pt x="1671318" y="617984"/>
                </a:lnTo>
                <a:lnTo>
                  <a:pt x="1657443" y="573896"/>
                </a:lnTo>
                <a:lnTo>
                  <a:pt x="1641279" y="530876"/>
                </a:lnTo>
                <a:lnTo>
                  <a:pt x="1622897" y="488996"/>
                </a:lnTo>
                <a:lnTo>
                  <a:pt x="1602369" y="448326"/>
                </a:lnTo>
                <a:lnTo>
                  <a:pt x="1579768" y="408940"/>
                </a:lnTo>
                <a:lnTo>
                  <a:pt x="1555164" y="370909"/>
                </a:lnTo>
                <a:lnTo>
                  <a:pt x="1528631" y="334304"/>
                </a:lnTo>
                <a:lnTo>
                  <a:pt x="1500239" y="299198"/>
                </a:lnTo>
                <a:lnTo>
                  <a:pt x="1470061" y="265663"/>
                </a:lnTo>
                <a:lnTo>
                  <a:pt x="1438168" y="233770"/>
                </a:lnTo>
                <a:lnTo>
                  <a:pt x="1404633" y="203592"/>
                </a:lnTo>
                <a:lnTo>
                  <a:pt x="1369527" y="175200"/>
                </a:lnTo>
                <a:lnTo>
                  <a:pt x="1332922" y="148667"/>
                </a:lnTo>
                <a:lnTo>
                  <a:pt x="1294891" y="124063"/>
                </a:lnTo>
                <a:lnTo>
                  <a:pt x="1255505" y="101462"/>
                </a:lnTo>
                <a:lnTo>
                  <a:pt x="1214835" y="80934"/>
                </a:lnTo>
                <a:lnTo>
                  <a:pt x="1172955" y="62552"/>
                </a:lnTo>
                <a:lnTo>
                  <a:pt x="1129935" y="46388"/>
                </a:lnTo>
                <a:lnTo>
                  <a:pt x="1085847" y="32513"/>
                </a:lnTo>
                <a:lnTo>
                  <a:pt x="1040764" y="21000"/>
                </a:lnTo>
                <a:lnTo>
                  <a:pt x="994758" y="11920"/>
                </a:lnTo>
                <a:lnTo>
                  <a:pt x="947900" y="5345"/>
                </a:lnTo>
                <a:lnTo>
                  <a:pt x="900262" y="1348"/>
                </a:lnTo>
                <a:lnTo>
                  <a:pt x="851916" y="0"/>
                </a:lnTo>
                <a:close/>
              </a:path>
            </a:pathLst>
          </a:custGeom>
          <a:solidFill>
            <a:srgbClr val="FFFFFF"/>
          </a:solidFill>
        </p:spPr>
        <p:txBody>
          <a:bodyPr wrap="square" lIns="0" tIns="0" rIns="0" bIns="0" rtlCol="0"/>
          <a:lstStyle/>
          <a:p>
            <a:pPr defTabSz="829178">
              <a:defRPr/>
            </a:pPr>
            <a:endParaRPr sz="1632">
              <a:solidFill>
                <a:prstClr val="black"/>
              </a:solidFill>
              <a:latin typeface="Trebuchet MS" panose="020B0603020202020204"/>
            </a:endParaRPr>
          </a:p>
        </p:txBody>
      </p:sp>
      <p:sp>
        <p:nvSpPr>
          <p:cNvPr id="16" name="object 16"/>
          <p:cNvSpPr/>
          <p:nvPr/>
        </p:nvSpPr>
        <p:spPr>
          <a:xfrm>
            <a:off x="7985145" y="2050836"/>
            <a:ext cx="3639174" cy="654130"/>
          </a:xfrm>
          <a:custGeom>
            <a:avLst/>
            <a:gdLst/>
            <a:ahLst/>
            <a:cxnLst/>
            <a:rect l="l" t="t" r="r" b="b"/>
            <a:pathLst>
              <a:path w="4013200" h="721360">
                <a:moveTo>
                  <a:pt x="0" y="720851"/>
                </a:moveTo>
                <a:lnTo>
                  <a:pt x="4012692" y="720851"/>
                </a:lnTo>
                <a:lnTo>
                  <a:pt x="4012692" y="0"/>
                </a:lnTo>
                <a:lnTo>
                  <a:pt x="0" y="0"/>
                </a:lnTo>
                <a:lnTo>
                  <a:pt x="0" y="720851"/>
                </a:lnTo>
                <a:close/>
              </a:path>
            </a:pathLst>
          </a:custGeom>
          <a:solidFill>
            <a:srgbClr val="000000">
              <a:alpha val="54116"/>
            </a:srgbClr>
          </a:solidFill>
        </p:spPr>
        <p:txBody>
          <a:bodyPr wrap="square" lIns="0" tIns="0" rIns="0" bIns="0" rtlCol="0"/>
          <a:lstStyle/>
          <a:p>
            <a:pPr defTabSz="829178">
              <a:defRPr/>
            </a:pPr>
            <a:endParaRPr sz="1632">
              <a:solidFill>
                <a:prstClr val="black"/>
              </a:solidFill>
              <a:latin typeface="Trebuchet MS" panose="020B0603020202020204"/>
            </a:endParaRPr>
          </a:p>
        </p:txBody>
      </p:sp>
      <p:sp>
        <p:nvSpPr>
          <p:cNvPr id="17" name="object 17"/>
          <p:cNvSpPr txBox="1"/>
          <p:nvPr/>
        </p:nvSpPr>
        <p:spPr>
          <a:xfrm>
            <a:off x="1060489" y="1527302"/>
            <a:ext cx="9163002" cy="989053"/>
          </a:xfrm>
          <a:prstGeom prst="rect">
            <a:avLst/>
          </a:prstGeom>
        </p:spPr>
        <p:txBody>
          <a:bodyPr vert="horz" wrap="square" lIns="0" tIns="0" rIns="0" bIns="0" rtlCol="0">
            <a:spAutoFit/>
          </a:bodyPr>
          <a:lstStyle/>
          <a:p>
            <a:pPr marL="11516" defTabSz="829178">
              <a:defRPr/>
            </a:pPr>
            <a:r>
              <a:rPr sz="1632" b="1" spc="-73">
                <a:solidFill>
                  <a:srgbClr val="4D4D4D"/>
                </a:solidFill>
                <a:latin typeface="Arial"/>
                <a:cs typeface="Arial"/>
              </a:rPr>
              <a:t>Risk</a:t>
            </a:r>
            <a:r>
              <a:rPr sz="1632" b="1" spc="-190">
                <a:solidFill>
                  <a:srgbClr val="4D4D4D"/>
                </a:solidFill>
                <a:latin typeface="Arial"/>
                <a:cs typeface="Arial"/>
              </a:rPr>
              <a:t> </a:t>
            </a:r>
            <a:r>
              <a:rPr sz="1632" b="1" spc="-82">
                <a:solidFill>
                  <a:srgbClr val="4D4D4D"/>
                </a:solidFill>
                <a:latin typeface="Arial"/>
                <a:cs typeface="Arial"/>
              </a:rPr>
              <a:t>reduction</a:t>
            </a:r>
            <a:r>
              <a:rPr sz="1632" b="1" spc="-222">
                <a:solidFill>
                  <a:srgbClr val="4D4D4D"/>
                </a:solidFill>
                <a:latin typeface="Arial"/>
                <a:cs typeface="Arial"/>
              </a:rPr>
              <a:t> </a:t>
            </a:r>
            <a:r>
              <a:rPr sz="1632" b="1" spc="-68">
                <a:solidFill>
                  <a:srgbClr val="4D4D4D"/>
                </a:solidFill>
                <a:latin typeface="Arial"/>
                <a:cs typeface="Arial"/>
              </a:rPr>
              <a:t>from</a:t>
            </a:r>
            <a:r>
              <a:rPr sz="1632" b="1" spc="-190">
                <a:solidFill>
                  <a:srgbClr val="4D4D4D"/>
                </a:solidFill>
                <a:latin typeface="Arial"/>
                <a:cs typeface="Arial"/>
              </a:rPr>
              <a:t> </a:t>
            </a:r>
            <a:r>
              <a:rPr sz="1632" b="1" spc="-82">
                <a:solidFill>
                  <a:srgbClr val="4D4D4D"/>
                </a:solidFill>
                <a:latin typeface="Arial"/>
                <a:cs typeface="Arial"/>
              </a:rPr>
              <a:t>HbA1c</a:t>
            </a:r>
            <a:r>
              <a:rPr sz="1632" b="1" spc="-154">
                <a:solidFill>
                  <a:srgbClr val="4D4D4D"/>
                </a:solidFill>
                <a:latin typeface="Arial"/>
                <a:cs typeface="Arial"/>
              </a:rPr>
              <a:t> </a:t>
            </a:r>
            <a:r>
              <a:rPr sz="1632" b="1" spc="-82">
                <a:solidFill>
                  <a:srgbClr val="4D4D4D"/>
                </a:solidFill>
                <a:latin typeface="Arial"/>
                <a:cs typeface="Arial"/>
              </a:rPr>
              <a:t>levels</a:t>
            </a:r>
            <a:r>
              <a:rPr sz="1632" b="1" spc="-163">
                <a:solidFill>
                  <a:srgbClr val="4D4D4D"/>
                </a:solidFill>
                <a:latin typeface="Arial"/>
                <a:cs typeface="Arial"/>
              </a:rPr>
              <a:t> </a:t>
            </a:r>
            <a:r>
              <a:rPr sz="1632" b="1" spc="-73">
                <a:solidFill>
                  <a:srgbClr val="4D4D4D"/>
                </a:solidFill>
                <a:latin typeface="Arial"/>
                <a:cs typeface="Arial"/>
              </a:rPr>
              <a:t>&lt;6.5%</a:t>
            </a:r>
            <a:r>
              <a:rPr sz="1632" b="1" spc="-199">
                <a:solidFill>
                  <a:srgbClr val="4D4D4D"/>
                </a:solidFill>
                <a:latin typeface="Arial"/>
                <a:cs typeface="Arial"/>
              </a:rPr>
              <a:t> </a:t>
            </a:r>
            <a:r>
              <a:rPr sz="1632" b="1" spc="-77">
                <a:solidFill>
                  <a:srgbClr val="4D4D4D"/>
                </a:solidFill>
                <a:latin typeface="Arial"/>
                <a:cs typeface="Arial"/>
              </a:rPr>
              <a:t>vs.</a:t>
            </a:r>
            <a:r>
              <a:rPr sz="1632" b="1" spc="-145">
                <a:solidFill>
                  <a:srgbClr val="4D4D4D"/>
                </a:solidFill>
                <a:latin typeface="Arial"/>
                <a:cs typeface="Arial"/>
              </a:rPr>
              <a:t> </a:t>
            </a:r>
            <a:r>
              <a:rPr sz="1632" b="1" spc="-77">
                <a:solidFill>
                  <a:srgbClr val="4D4D4D"/>
                </a:solidFill>
                <a:latin typeface="Arial"/>
                <a:cs typeface="Arial"/>
              </a:rPr>
              <a:t>between</a:t>
            </a:r>
            <a:r>
              <a:rPr sz="1632" b="1" spc="-213">
                <a:solidFill>
                  <a:srgbClr val="4D4D4D"/>
                </a:solidFill>
                <a:latin typeface="Arial"/>
                <a:cs typeface="Arial"/>
              </a:rPr>
              <a:t> </a:t>
            </a:r>
            <a:r>
              <a:rPr sz="1632" b="1" spc="-41">
                <a:solidFill>
                  <a:srgbClr val="4D4D4D"/>
                </a:solidFill>
                <a:latin typeface="Arial"/>
                <a:cs typeface="Arial"/>
              </a:rPr>
              <a:t>7-</a:t>
            </a:r>
            <a:r>
              <a:rPr sz="1632" b="1" spc="-185">
                <a:solidFill>
                  <a:srgbClr val="4D4D4D"/>
                </a:solidFill>
                <a:latin typeface="Arial"/>
                <a:cs typeface="Arial"/>
              </a:rPr>
              <a:t> </a:t>
            </a:r>
            <a:r>
              <a:rPr sz="1632" b="1" spc="-50">
                <a:solidFill>
                  <a:srgbClr val="4D4D4D"/>
                </a:solidFill>
                <a:latin typeface="Arial"/>
                <a:cs typeface="Arial"/>
              </a:rPr>
              <a:t>8%</a:t>
            </a:r>
            <a:r>
              <a:rPr sz="1632" b="1" spc="-190">
                <a:solidFill>
                  <a:srgbClr val="4D4D4D"/>
                </a:solidFill>
                <a:latin typeface="Arial"/>
                <a:cs typeface="Arial"/>
              </a:rPr>
              <a:t> </a:t>
            </a:r>
            <a:r>
              <a:rPr sz="1632" b="1" spc="-45">
                <a:solidFill>
                  <a:srgbClr val="4D4D4D"/>
                </a:solidFill>
                <a:latin typeface="Arial"/>
                <a:cs typeface="Arial"/>
              </a:rPr>
              <a:t>in</a:t>
            </a:r>
            <a:r>
              <a:rPr sz="1632" b="1" spc="-190">
                <a:solidFill>
                  <a:srgbClr val="4D4D4D"/>
                </a:solidFill>
                <a:latin typeface="Arial"/>
                <a:cs typeface="Arial"/>
              </a:rPr>
              <a:t> </a:t>
            </a:r>
            <a:r>
              <a:rPr sz="1632" b="1" spc="-77">
                <a:solidFill>
                  <a:srgbClr val="4D4D4D"/>
                </a:solidFill>
                <a:latin typeface="Arial"/>
                <a:cs typeface="Arial"/>
              </a:rPr>
              <a:t>first</a:t>
            </a:r>
            <a:r>
              <a:rPr sz="1632" b="1" spc="-195">
                <a:solidFill>
                  <a:srgbClr val="4D4D4D"/>
                </a:solidFill>
                <a:latin typeface="Arial"/>
                <a:cs typeface="Arial"/>
              </a:rPr>
              <a:t> </a:t>
            </a:r>
            <a:r>
              <a:rPr sz="1632" b="1" spc="-95">
                <a:solidFill>
                  <a:srgbClr val="4D4D4D"/>
                </a:solidFill>
                <a:latin typeface="Arial"/>
                <a:cs typeface="Arial"/>
              </a:rPr>
              <a:t>year,</a:t>
            </a:r>
            <a:r>
              <a:rPr sz="1632" b="1" spc="-172">
                <a:solidFill>
                  <a:srgbClr val="4D4D4D"/>
                </a:solidFill>
                <a:latin typeface="Arial"/>
                <a:cs typeface="Arial"/>
              </a:rPr>
              <a:t> </a:t>
            </a:r>
            <a:r>
              <a:rPr sz="1632" b="1" spc="-45">
                <a:solidFill>
                  <a:srgbClr val="4D4D4D"/>
                </a:solidFill>
                <a:latin typeface="Arial"/>
                <a:cs typeface="Arial"/>
              </a:rPr>
              <a:t>in</a:t>
            </a:r>
            <a:r>
              <a:rPr sz="1632" b="1" spc="-190">
                <a:solidFill>
                  <a:srgbClr val="4D4D4D"/>
                </a:solidFill>
                <a:latin typeface="Arial"/>
                <a:cs typeface="Arial"/>
              </a:rPr>
              <a:t> </a:t>
            </a:r>
            <a:r>
              <a:rPr sz="1632" b="1">
                <a:solidFill>
                  <a:srgbClr val="4D4D4D"/>
                </a:solidFill>
                <a:latin typeface="Arial"/>
                <a:cs typeface="Arial"/>
              </a:rPr>
              <a:t>a</a:t>
            </a:r>
            <a:r>
              <a:rPr sz="1632" b="1" spc="-190">
                <a:solidFill>
                  <a:srgbClr val="4D4D4D"/>
                </a:solidFill>
                <a:latin typeface="Arial"/>
                <a:cs typeface="Arial"/>
              </a:rPr>
              <a:t> </a:t>
            </a:r>
            <a:r>
              <a:rPr sz="1632" b="1" spc="-73">
                <a:solidFill>
                  <a:srgbClr val="4D4D4D"/>
                </a:solidFill>
                <a:latin typeface="Arial"/>
                <a:cs typeface="Arial"/>
              </a:rPr>
              <a:t>study</a:t>
            </a:r>
            <a:r>
              <a:rPr sz="1632" b="1" spc="-199">
                <a:solidFill>
                  <a:srgbClr val="4D4D4D"/>
                </a:solidFill>
                <a:latin typeface="Arial"/>
                <a:cs typeface="Arial"/>
              </a:rPr>
              <a:t> </a:t>
            </a:r>
            <a:r>
              <a:rPr sz="1632" b="1" spc="-63">
                <a:solidFill>
                  <a:srgbClr val="4D4D4D"/>
                </a:solidFill>
                <a:latin typeface="Arial"/>
                <a:cs typeface="Arial"/>
              </a:rPr>
              <a:t>with</a:t>
            </a:r>
            <a:r>
              <a:rPr sz="1632" b="1" spc="-213">
                <a:solidFill>
                  <a:srgbClr val="4D4D4D"/>
                </a:solidFill>
                <a:latin typeface="Arial"/>
                <a:cs typeface="Arial"/>
              </a:rPr>
              <a:t> </a:t>
            </a:r>
            <a:r>
              <a:rPr sz="1632" b="1" spc="-82">
                <a:solidFill>
                  <a:srgbClr val="4D4D4D"/>
                </a:solidFill>
                <a:latin typeface="Arial"/>
                <a:cs typeface="Arial"/>
              </a:rPr>
              <a:t>13-year</a:t>
            </a:r>
            <a:r>
              <a:rPr sz="1632" b="1" spc="-177">
                <a:solidFill>
                  <a:srgbClr val="4D4D4D"/>
                </a:solidFill>
                <a:latin typeface="Arial"/>
                <a:cs typeface="Arial"/>
              </a:rPr>
              <a:t> </a:t>
            </a:r>
            <a:r>
              <a:rPr sz="1632" b="1" spc="-82">
                <a:solidFill>
                  <a:srgbClr val="4D4D4D"/>
                </a:solidFill>
                <a:latin typeface="Arial"/>
                <a:cs typeface="Arial"/>
              </a:rPr>
              <a:t>follow-up</a:t>
            </a:r>
            <a:r>
              <a:rPr sz="1632" b="1" spc="-122" baseline="25462">
                <a:solidFill>
                  <a:srgbClr val="4D4D4D"/>
                </a:solidFill>
                <a:latin typeface="Arial"/>
                <a:cs typeface="Arial"/>
              </a:rPr>
              <a:t>8</a:t>
            </a:r>
            <a:endParaRPr sz="1632" baseline="25462">
              <a:solidFill>
                <a:prstClr val="black"/>
              </a:solidFill>
              <a:latin typeface="Arial"/>
              <a:cs typeface="Arial"/>
            </a:endParaRPr>
          </a:p>
          <a:p>
            <a:pPr defTabSz="829178">
              <a:defRPr/>
            </a:pPr>
            <a:endParaRPr sz="1814">
              <a:solidFill>
                <a:prstClr val="black"/>
              </a:solidFill>
              <a:latin typeface="Times New Roman"/>
              <a:cs typeface="Times New Roman"/>
            </a:endParaRPr>
          </a:p>
          <a:p>
            <a:pPr marL="631097" defTabSz="829178">
              <a:spcBef>
                <a:spcPts val="1392"/>
              </a:spcBef>
              <a:tabLst>
                <a:tab pos="4299057" algn="l"/>
                <a:tab pos="8454160" algn="l"/>
              </a:tabLst>
              <a:defRPr/>
            </a:pPr>
            <a:r>
              <a:rPr sz="1814" b="1" spc="-86">
                <a:solidFill>
                  <a:srgbClr val="FFFFFF"/>
                </a:solidFill>
                <a:latin typeface="Arial"/>
                <a:cs typeface="Arial"/>
              </a:rPr>
              <a:t>Microvascular	Macrovascular	</a:t>
            </a:r>
            <a:r>
              <a:rPr sz="1814" b="1" spc="-68">
                <a:solidFill>
                  <a:srgbClr val="FFFFFF"/>
                </a:solidFill>
                <a:latin typeface="Arial"/>
                <a:cs typeface="Arial"/>
              </a:rPr>
              <a:t>Death</a:t>
            </a:r>
            <a:endParaRPr sz="1814">
              <a:solidFill>
                <a:prstClr val="black"/>
              </a:solidFill>
              <a:latin typeface="Arial"/>
              <a:cs typeface="Arial"/>
            </a:endParaRPr>
          </a:p>
        </p:txBody>
      </p:sp>
      <p:sp>
        <p:nvSpPr>
          <p:cNvPr id="21" name="object 21"/>
          <p:cNvSpPr/>
          <p:nvPr/>
        </p:nvSpPr>
        <p:spPr>
          <a:xfrm>
            <a:off x="10772569" y="6283794"/>
            <a:ext cx="398466" cy="417469"/>
          </a:xfrm>
          <a:custGeom>
            <a:avLst/>
            <a:gdLst/>
            <a:ahLst/>
            <a:cxnLst/>
            <a:rect l="l" t="t" r="r" b="b"/>
            <a:pathLst>
              <a:path w="439420" h="460375">
                <a:moveTo>
                  <a:pt x="0" y="460247"/>
                </a:moveTo>
                <a:lnTo>
                  <a:pt x="438912" y="460247"/>
                </a:lnTo>
                <a:lnTo>
                  <a:pt x="438912" y="0"/>
                </a:lnTo>
                <a:lnTo>
                  <a:pt x="0" y="0"/>
                </a:lnTo>
                <a:lnTo>
                  <a:pt x="0" y="460247"/>
                </a:lnTo>
                <a:close/>
              </a:path>
            </a:pathLst>
          </a:custGeom>
          <a:solidFill>
            <a:srgbClr val="FFFFFF"/>
          </a:solidFill>
        </p:spPr>
        <p:txBody>
          <a:bodyPr wrap="square" lIns="0" tIns="0" rIns="0" bIns="0" rtlCol="0"/>
          <a:lstStyle/>
          <a:p>
            <a:pPr defTabSz="829178">
              <a:defRPr/>
            </a:pPr>
            <a:endParaRPr sz="1632">
              <a:solidFill>
                <a:prstClr val="black"/>
              </a:solidFill>
              <a:latin typeface="Trebuchet MS" panose="020B0603020202020204"/>
            </a:endParaRPr>
          </a:p>
        </p:txBody>
      </p:sp>
      <p:sp>
        <p:nvSpPr>
          <p:cNvPr id="23" name="object 23"/>
          <p:cNvSpPr txBox="1">
            <a:spLocks noGrp="1"/>
          </p:cNvSpPr>
          <p:nvPr>
            <p:ph type="title"/>
          </p:nvPr>
        </p:nvSpPr>
        <p:spPr>
          <a:xfrm>
            <a:off x="1095590" y="368294"/>
            <a:ext cx="7909445" cy="1107996"/>
          </a:xfrm>
          <a:prstGeom prst="rect">
            <a:avLst/>
          </a:prstGeom>
        </p:spPr>
        <p:txBody>
          <a:bodyPr vert="horz" wrap="square" lIns="0" tIns="0" rIns="0" bIns="0" rtlCol="0" anchor="t">
            <a:spAutoFit/>
          </a:bodyPr>
          <a:lstStyle/>
          <a:p>
            <a:pPr marL="11516" marR="4607"/>
            <a:r>
              <a:rPr spc="-77">
                <a:solidFill>
                  <a:srgbClr val="4D4D4D"/>
                </a:solidFill>
              </a:rPr>
              <a:t>Strict</a:t>
            </a:r>
            <a:r>
              <a:rPr spc="-208">
                <a:solidFill>
                  <a:srgbClr val="4D4D4D"/>
                </a:solidFill>
              </a:rPr>
              <a:t> </a:t>
            </a:r>
            <a:r>
              <a:rPr spc="-82">
                <a:solidFill>
                  <a:srgbClr val="4D4D4D"/>
                </a:solidFill>
              </a:rPr>
              <a:t>glycemic</a:t>
            </a:r>
            <a:r>
              <a:rPr spc="-227">
                <a:solidFill>
                  <a:srgbClr val="4D4D4D"/>
                </a:solidFill>
              </a:rPr>
              <a:t> </a:t>
            </a:r>
            <a:r>
              <a:rPr spc="-77">
                <a:solidFill>
                  <a:srgbClr val="4D4D4D"/>
                </a:solidFill>
              </a:rPr>
              <a:t>control</a:t>
            </a:r>
            <a:r>
              <a:rPr spc="-222">
                <a:solidFill>
                  <a:srgbClr val="4D4D4D"/>
                </a:solidFill>
              </a:rPr>
              <a:t> </a:t>
            </a:r>
            <a:r>
              <a:rPr spc="-45">
                <a:solidFill>
                  <a:srgbClr val="4D4D4D"/>
                </a:solidFill>
              </a:rPr>
              <a:t>in</a:t>
            </a:r>
            <a:r>
              <a:rPr spc="-199">
                <a:solidFill>
                  <a:srgbClr val="4D4D4D"/>
                </a:solidFill>
              </a:rPr>
              <a:t> </a:t>
            </a:r>
            <a:r>
              <a:rPr spc="-59">
                <a:solidFill>
                  <a:srgbClr val="4D4D4D"/>
                </a:solidFill>
              </a:rPr>
              <a:t>the</a:t>
            </a:r>
            <a:r>
              <a:rPr spc="-204">
                <a:solidFill>
                  <a:srgbClr val="4D4D4D"/>
                </a:solidFill>
              </a:rPr>
              <a:t> </a:t>
            </a:r>
            <a:r>
              <a:rPr spc="-73">
                <a:solidFill>
                  <a:srgbClr val="4D4D4D"/>
                </a:solidFill>
              </a:rPr>
              <a:t>first</a:t>
            </a:r>
            <a:r>
              <a:rPr spc="-208">
                <a:solidFill>
                  <a:srgbClr val="4D4D4D"/>
                </a:solidFill>
              </a:rPr>
              <a:t> </a:t>
            </a:r>
            <a:r>
              <a:rPr spc="-73">
                <a:solidFill>
                  <a:srgbClr val="4D4D4D"/>
                </a:solidFill>
              </a:rPr>
              <a:t>year</a:t>
            </a:r>
            <a:r>
              <a:rPr spc="-195">
                <a:solidFill>
                  <a:srgbClr val="4D4D4D"/>
                </a:solidFill>
              </a:rPr>
              <a:t> </a:t>
            </a:r>
            <a:r>
              <a:rPr spc="-82">
                <a:solidFill>
                  <a:srgbClr val="4D4D4D"/>
                </a:solidFill>
              </a:rPr>
              <a:t>improves  </a:t>
            </a:r>
            <a:r>
              <a:rPr spc="-77">
                <a:solidFill>
                  <a:srgbClr val="4D4D4D"/>
                </a:solidFill>
              </a:rPr>
              <a:t>future </a:t>
            </a:r>
            <a:r>
              <a:rPr spc="-68">
                <a:solidFill>
                  <a:srgbClr val="4D4D4D"/>
                </a:solidFill>
              </a:rPr>
              <a:t>T2DM</a:t>
            </a:r>
            <a:r>
              <a:rPr spc="-381">
                <a:solidFill>
                  <a:srgbClr val="4D4D4D"/>
                </a:solidFill>
              </a:rPr>
              <a:t> </a:t>
            </a:r>
            <a:r>
              <a:rPr spc="-118">
                <a:solidFill>
                  <a:srgbClr val="4D4D4D"/>
                </a:solidFill>
              </a:rPr>
              <a:t>outcomes</a:t>
            </a:r>
            <a:r>
              <a:rPr sz="2448" spc="-177" baseline="47839">
                <a:solidFill>
                  <a:srgbClr val="4D4D4D"/>
                </a:solidFill>
              </a:rPr>
              <a:t>8</a:t>
            </a:r>
            <a:endParaRPr sz="2448" baseline="47839"/>
          </a:p>
        </p:txBody>
      </p:sp>
      <p:sp>
        <p:nvSpPr>
          <p:cNvPr id="24" name="object 24"/>
          <p:cNvSpPr txBox="1"/>
          <p:nvPr/>
        </p:nvSpPr>
        <p:spPr>
          <a:xfrm>
            <a:off x="1774136" y="3341937"/>
            <a:ext cx="1120543" cy="802527"/>
          </a:xfrm>
          <a:prstGeom prst="rect">
            <a:avLst/>
          </a:prstGeom>
        </p:spPr>
        <p:txBody>
          <a:bodyPr vert="horz" wrap="square" lIns="0" tIns="0" rIns="0" bIns="0" rtlCol="0">
            <a:spAutoFit/>
          </a:bodyPr>
          <a:lstStyle/>
          <a:p>
            <a:pPr algn="ctr" defTabSz="829178">
              <a:defRPr/>
            </a:pPr>
            <a:r>
              <a:rPr sz="3627" b="1">
                <a:solidFill>
                  <a:srgbClr val="DF2847"/>
                </a:solidFill>
                <a:latin typeface="Arial"/>
                <a:cs typeface="Arial"/>
              </a:rPr>
              <a:t>↓</a:t>
            </a:r>
            <a:r>
              <a:rPr sz="3627" b="1" spc="-150">
                <a:solidFill>
                  <a:srgbClr val="DF2847"/>
                </a:solidFill>
                <a:latin typeface="Arial"/>
                <a:cs typeface="Arial"/>
              </a:rPr>
              <a:t>39%</a:t>
            </a:r>
            <a:endParaRPr sz="3627">
              <a:solidFill>
                <a:prstClr val="black"/>
              </a:solidFill>
              <a:latin typeface="Arial"/>
              <a:cs typeface="Arial"/>
            </a:endParaRPr>
          </a:p>
          <a:p>
            <a:pPr marL="44914" algn="ctr" defTabSz="829178">
              <a:spcBef>
                <a:spcPts val="608"/>
              </a:spcBef>
              <a:defRPr/>
            </a:pPr>
            <a:r>
              <a:rPr sz="1088" spc="-5">
                <a:solidFill>
                  <a:prstClr val="black"/>
                </a:solidFill>
                <a:latin typeface="Arial"/>
                <a:cs typeface="Arial"/>
              </a:rPr>
              <a:t>p&lt;0.0001</a:t>
            </a:r>
            <a:endParaRPr sz="1088">
              <a:solidFill>
                <a:prstClr val="black"/>
              </a:solidFill>
              <a:latin typeface="Arial"/>
              <a:cs typeface="Arial"/>
            </a:endParaRPr>
          </a:p>
        </p:txBody>
      </p:sp>
      <p:sp>
        <p:nvSpPr>
          <p:cNvPr id="25" name="object 25"/>
          <p:cNvSpPr txBox="1"/>
          <p:nvPr/>
        </p:nvSpPr>
        <p:spPr>
          <a:xfrm>
            <a:off x="5504633" y="3327311"/>
            <a:ext cx="1120543" cy="789703"/>
          </a:xfrm>
          <a:prstGeom prst="rect">
            <a:avLst/>
          </a:prstGeom>
        </p:spPr>
        <p:txBody>
          <a:bodyPr vert="horz" wrap="square" lIns="0" tIns="0" rIns="0" bIns="0" rtlCol="0">
            <a:spAutoFit/>
          </a:bodyPr>
          <a:lstStyle/>
          <a:p>
            <a:pPr algn="ctr" defTabSz="829178">
              <a:defRPr/>
            </a:pPr>
            <a:r>
              <a:rPr sz="3627" b="1" spc="-5">
                <a:solidFill>
                  <a:srgbClr val="DF2847"/>
                </a:solidFill>
                <a:latin typeface="Arial"/>
                <a:cs typeface="Arial"/>
              </a:rPr>
              <a:t>↓</a:t>
            </a:r>
            <a:r>
              <a:rPr sz="3627" b="1" spc="-150">
                <a:solidFill>
                  <a:srgbClr val="DF2847"/>
                </a:solidFill>
                <a:latin typeface="Arial"/>
                <a:cs typeface="Arial"/>
              </a:rPr>
              <a:t>29%</a:t>
            </a:r>
            <a:endParaRPr sz="3627">
              <a:solidFill>
                <a:prstClr val="black"/>
              </a:solidFill>
              <a:latin typeface="Arial"/>
              <a:cs typeface="Arial"/>
            </a:endParaRPr>
          </a:p>
          <a:p>
            <a:pPr marL="73705" algn="ctr" defTabSz="829178">
              <a:spcBef>
                <a:spcPts val="494"/>
              </a:spcBef>
              <a:defRPr/>
            </a:pPr>
            <a:r>
              <a:rPr sz="1088" spc="-5">
                <a:solidFill>
                  <a:prstClr val="black"/>
                </a:solidFill>
                <a:latin typeface="Arial"/>
                <a:cs typeface="Arial"/>
              </a:rPr>
              <a:t>p&lt;0.0001</a:t>
            </a:r>
            <a:endParaRPr sz="1088">
              <a:solidFill>
                <a:prstClr val="black"/>
              </a:solidFill>
              <a:latin typeface="Arial"/>
              <a:cs typeface="Arial"/>
            </a:endParaRPr>
          </a:p>
        </p:txBody>
      </p:sp>
      <p:sp>
        <p:nvSpPr>
          <p:cNvPr id="26" name="object 26"/>
          <p:cNvSpPr txBox="1"/>
          <p:nvPr/>
        </p:nvSpPr>
        <p:spPr>
          <a:xfrm>
            <a:off x="9191947" y="3327311"/>
            <a:ext cx="1120543" cy="815351"/>
          </a:xfrm>
          <a:prstGeom prst="rect">
            <a:avLst/>
          </a:prstGeom>
        </p:spPr>
        <p:txBody>
          <a:bodyPr vert="horz" wrap="square" lIns="0" tIns="0" rIns="0" bIns="0" rtlCol="0">
            <a:spAutoFit/>
          </a:bodyPr>
          <a:lstStyle/>
          <a:p>
            <a:pPr algn="ctr" defTabSz="829178">
              <a:defRPr/>
            </a:pPr>
            <a:r>
              <a:rPr sz="3627" b="1" spc="-5">
                <a:solidFill>
                  <a:srgbClr val="DF2847"/>
                </a:solidFill>
                <a:latin typeface="Arial"/>
                <a:cs typeface="Arial"/>
              </a:rPr>
              <a:t>↓</a:t>
            </a:r>
            <a:r>
              <a:rPr sz="3627" b="1" spc="-150">
                <a:solidFill>
                  <a:srgbClr val="DF2847"/>
                </a:solidFill>
                <a:latin typeface="Arial"/>
                <a:cs typeface="Arial"/>
              </a:rPr>
              <a:t>29%</a:t>
            </a:r>
            <a:endParaRPr sz="3627">
              <a:solidFill>
                <a:prstClr val="black"/>
              </a:solidFill>
              <a:latin typeface="Arial"/>
              <a:cs typeface="Arial"/>
            </a:endParaRPr>
          </a:p>
          <a:p>
            <a:pPr marL="35701" algn="ctr" defTabSz="829178">
              <a:spcBef>
                <a:spcPts val="671"/>
              </a:spcBef>
              <a:defRPr/>
            </a:pPr>
            <a:r>
              <a:rPr sz="1088" spc="-5">
                <a:solidFill>
                  <a:prstClr val="black"/>
                </a:solidFill>
                <a:latin typeface="Arial"/>
                <a:cs typeface="Arial"/>
              </a:rPr>
              <a:t>p&lt;0.001</a:t>
            </a:r>
            <a:endParaRPr sz="1088">
              <a:solidFill>
                <a:prstClr val="black"/>
              </a:solidFill>
              <a:latin typeface="Arial"/>
              <a:cs typeface="Arial"/>
            </a:endParaRPr>
          </a:p>
        </p:txBody>
      </p:sp>
      <p:sp>
        <p:nvSpPr>
          <p:cNvPr id="27" name="object 27"/>
          <p:cNvSpPr txBox="1"/>
          <p:nvPr/>
        </p:nvSpPr>
        <p:spPr>
          <a:xfrm>
            <a:off x="1102501" y="5922179"/>
            <a:ext cx="7367024" cy="111569"/>
          </a:xfrm>
          <a:prstGeom prst="rect">
            <a:avLst/>
          </a:prstGeom>
        </p:spPr>
        <p:txBody>
          <a:bodyPr vert="horz" wrap="square" lIns="0" tIns="0" rIns="0" bIns="0" rtlCol="0">
            <a:spAutoFit/>
          </a:bodyPr>
          <a:lstStyle/>
          <a:p>
            <a:pPr marL="11516" defTabSz="829178">
              <a:defRPr/>
            </a:pPr>
            <a:r>
              <a:rPr sz="725">
                <a:solidFill>
                  <a:srgbClr val="4D4D4D"/>
                </a:solidFill>
                <a:latin typeface="Arial"/>
                <a:cs typeface="Arial"/>
              </a:rPr>
              <a:t>HbA1c &lt;6.5% </a:t>
            </a:r>
            <a:r>
              <a:rPr sz="725" spc="-5">
                <a:solidFill>
                  <a:srgbClr val="4D4D4D"/>
                </a:solidFill>
                <a:latin typeface="Arial"/>
                <a:cs typeface="Arial"/>
              </a:rPr>
              <a:t>(n=864); </a:t>
            </a:r>
            <a:r>
              <a:rPr sz="725">
                <a:solidFill>
                  <a:srgbClr val="4D4D4D"/>
                </a:solidFill>
                <a:latin typeface="Arial"/>
                <a:cs typeface="Arial"/>
              </a:rPr>
              <a:t>&lt;7-8% </a:t>
            </a:r>
            <a:r>
              <a:rPr sz="725" spc="-5">
                <a:solidFill>
                  <a:srgbClr val="4D4D4D"/>
                </a:solidFill>
                <a:latin typeface="Arial"/>
                <a:cs typeface="Arial"/>
              </a:rPr>
              <a:t>(n=385); </a:t>
            </a:r>
            <a:r>
              <a:rPr sz="725">
                <a:solidFill>
                  <a:srgbClr val="4D4D4D"/>
                </a:solidFill>
                <a:latin typeface="Arial"/>
                <a:cs typeface="Arial"/>
              </a:rPr>
              <a:t>microvascular: </a:t>
            </a:r>
            <a:r>
              <a:rPr sz="725" spc="-5">
                <a:solidFill>
                  <a:srgbClr val="4D4D4D"/>
                </a:solidFill>
                <a:latin typeface="Arial"/>
                <a:cs typeface="Arial"/>
              </a:rPr>
              <a:t>end-stage renal </a:t>
            </a:r>
            <a:r>
              <a:rPr sz="725">
                <a:solidFill>
                  <a:srgbClr val="4D4D4D"/>
                </a:solidFill>
                <a:latin typeface="Arial"/>
                <a:cs typeface="Arial"/>
              </a:rPr>
              <a:t>disease, </a:t>
            </a:r>
            <a:r>
              <a:rPr sz="725" spc="-5">
                <a:solidFill>
                  <a:srgbClr val="4D4D4D"/>
                </a:solidFill>
                <a:latin typeface="Arial"/>
                <a:cs typeface="Arial"/>
              </a:rPr>
              <a:t>advanced eye </a:t>
            </a:r>
            <a:r>
              <a:rPr sz="725">
                <a:solidFill>
                  <a:srgbClr val="4D4D4D"/>
                </a:solidFill>
                <a:latin typeface="Arial"/>
                <a:cs typeface="Arial"/>
              </a:rPr>
              <a:t>disease, amputation;  macrovascular: stroke, </a:t>
            </a:r>
            <a:r>
              <a:rPr sz="725" spc="-5">
                <a:solidFill>
                  <a:srgbClr val="4D4D4D"/>
                </a:solidFill>
                <a:latin typeface="Arial"/>
                <a:cs typeface="Arial"/>
              </a:rPr>
              <a:t>heart </a:t>
            </a:r>
            <a:r>
              <a:rPr sz="725">
                <a:solidFill>
                  <a:srgbClr val="4D4D4D"/>
                </a:solidFill>
                <a:latin typeface="Arial"/>
                <a:cs typeface="Arial"/>
              </a:rPr>
              <a:t>disease/failure, vascular </a:t>
            </a:r>
            <a:r>
              <a:rPr sz="725" spc="45">
                <a:solidFill>
                  <a:srgbClr val="4D4D4D"/>
                </a:solidFill>
                <a:latin typeface="Arial"/>
                <a:cs typeface="Arial"/>
              </a:rPr>
              <a:t> </a:t>
            </a:r>
            <a:r>
              <a:rPr sz="725">
                <a:solidFill>
                  <a:srgbClr val="4D4D4D"/>
                </a:solidFill>
                <a:latin typeface="Arial"/>
                <a:cs typeface="Arial"/>
              </a:rPr>
              <a:t>disease</a:t>
            </a:r>
            <a:endParaRPr sz="725">
              <a:solidFill>
                <a:prstClr val="black"/>
              </a:solidFill>
              <a:latin typeface="Arial"/>
              <a:cs typeface="Arial"/>
            </a:endParaRPr>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0489" y="5627706"/>
            <a:ext cx="4443685" cy="215469"/>
          </a:xfrm>
          <a:prstGeom prst="rect">
            <a:avLst/>
          </a:prstGeom>
        </p:spPr>
      </p:pic>
      <p:sp>
        <p:nvSpPr>
          <p:cNvPr id="30" name="object 4"/>
          <p:cNvSpPr/>
          <p:nvPr/>
        </p:nvSpPr>
        <p:spPr>
          <a:xfrm>
            <a:off x="1109871" y="6331125"/>
            <a:ext cx="1531217" cy="255951"/>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defRPr/>
            </a:pPr>
            <a:endParaRPr sz="1632">
              <a:solidFill>
                <a:prstClr val="black"/>
              </a:solidFill>
              <a:latin typeface="Trebuchet MS" panose="020B0603020202020204"/>
            </a:endParaRPr>
          </a:p>
        </p:txBody>
      </p:sp>
      <p:pic>
        <p:nvPicPr>
          <p:cNvPr id="28" name="Picture 2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724287" y="6243996"/>
            <a:ext cx="1918494" cy="614004"/>
          </a:xfrm>
          <a:prstGeom prst="rect">
            <a:avLst/>
          </a:prstGeom>
        </p:spPr>
      </p:pic>
    </p:spTree>
    <p:extLst>
      <p:ext uri="{BB962C8B-B14F-4D97-AF65-F5344CB8AC3E}">
        <p14:creationId xmlns:p14="http://schemas.microsoft.com/office/powerpoint/2010/main" val="2267703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508" y="2672457"/>
            <a:ext cx="10043976" cy="1281225"/>
          </a:xfrm>
        </p:spPr>
        <p:txBody>
          <a:bodyPr/>
          <a:lstStyle/>
          <a:p>
            <a:pPr algn="l"/>
            <a:r>
              <a:rPr lang="en-GB" dirty="0">
                <a:solidFill>
                  <a:srgbClr val="023761"/>
                </a:solidFill>
              </a:rPr>
              <a:t>Key findings and clinical implications</a:t>
            </a:r>
          </a:p>
        </p:txBody>
      </p:sp>
      <p:sp>
        <p:nvSpPr>
          <p:cNvPr id="6" name="Freeform 83">
            <a:hlinkClick r:id="rId3" action="ppaction://hlinksldjump"/>
          </p:cNvPr>
          <p:cNvSpPr>
            <a:spLocks noEditPoints="1"/>
          </p:cNvSpPr>
          <p:nvPr/>
        </p:nvSpPr>
        <p:spPr bwMode="auto">
          <a:xfrm>
            <a:off x="11367335" y="532799"/>
            <a:ext cx="215065" cy="214250"/>
          </a:xfrm>
          <a:custGeom>
            <a:avLst/>
            <a:gdLst>
              <a:gd name="T0" fmla="*/ 114 w 141"/>
              <a:gd name="T1" fmla="*/ 140 h 140"/>
              <a:gd name="T2" fmla="*/ 85 w 141"/>
              <a:gd name="T3" fmla="*/ 140 h 140"/>
              <a:gd name="T4" fmla="*/ 83 w 141"/>
              <a:gd name="T5" fmla="*/ 138 h 140"/>
              <a:gd name="T6" fmla="*/ 83 w 141"/>
              <a:gd name="T7" fmla="*/ 100 h 140"/>
              <a:gd name="T8" fmla="*/ 58 w 141"/>
              <a:gd name="T9" fmla="*/ 100 h 140"/>
              <a:gd name="T10" fmla="*/ 58 w 141"/>
              <a:gd name="T11" fmla="*/ 138 h 140"/>
              <a:gd name="T12" fmla="*/ 56 w 141"/>
              <a:gd name="T13" fmla="*/ 140 h 140"/>
              <a:gd name="T14" fmla="*/ 27 w 141"/>
              <a:gd name="T15" fmla="*/ 140 h 140"/>
              <a:gd name="T16" fmla="*/ 26 w 141"/>
              <a:gd name="T17" fmla="*/ 138 h 140"/>
              <a:gd name="T18" fmla="*/ 26 w 141"/>
              <a:gd name="T19" fmla="*/ 73 h 140"/>
              <a:gd name="T20" fmla="*/ 2 w 141"/>
              <a:gd name="T21" fmla="*/ 73 h 140"/>
              <a:gd name="T22" fmla="*/ 0 w 141"/>
              <a:gd name="T23" fmla="*/ 72 h 140"/>
              <a:gd name="T24" fmla="*/ 1 w 141"/>
              <a:gd name="T25" fmla="*/ 70 h 140"/>
              <a:gd name="T26" fmla="*/ 69 w 141"/>
              <a:gd name="T27" fmla="*/ 1 h 140"/>
              <a:gd name="T28" fmla="*/ 72 w 141"/>
              <a:gd name="T29" fmla="*/ 1 h 140"/>
              <a:gd name="T30" fmla="*/ 140 w 141"/>
              <a:gd name="T31" fmla="*/ 70 h 140"/>
              <a:gd name="T32" fmla="*/ 141 w 141"/>
              <a:gd name="T33" fmla="*/ 72 h 140"/>
              <a:gd name="T34" fmla="*/ 139 w 141"/>
              <a:gd name="T35" fmla="*/ 73 h 140"/>
              <a:gd name="T36" fmla="*/ 116 w 141"/>
              <a:gd name="T37" fmla="*/ 73 h 140"/>
              <a:gd name="T38" fmla="*/ 116 w 141"/>
              <a:gd name="T39" fmla="*/ 138 h 140"/>
              <a:gd name="T40" fmla="*/ 114 w 141"/>
              <a:gd name="T41" fmla="*/ 140 h 140"/>
              <a:gd name="T42" fmla="*/ 87 w 141"/>
              <a:gd name="T43" fmla="*/ 136 h 140"/>
              <a:gd name="T44" fmla="*/ 112 w 141"/>
              <a:gd name="T45" fmla="*/ 136 h 140"/>
              <a:gd name="T46" fmla="*/ 112 w 141"/>
              <a:gd name="T47" fmla="*/ 71 h 140"/>
              <a:gd name="T48" fmla="*/ 114 w 141"/>
              <a:gd name="T49" fmla="*/ 69 h 140"/>
              <a:gd name="T50" fmla="*/ 134 w 141"/>
              <a:gd name="T51" fmla="*/ 69 h 140"/>
              <a:gd name="T52" fmla="*/ 71 w 141"/>
              <a:gd name="T53" fmla="*/ 5 h 140"/>
              <a:gd name="T54" fmla="*/ 7 w 141"/>
              <a:gd name="T55" fmla="*/ 69 h 140"/>
              <a:gd name="T56" fmla="*/ 27 w 141"/>
              <a:gd name="T57" fmla="*/ 69 h 140"/>
              <a:gd name="T58" fmla="*/ 29 w 141"/>
              <a:gd name="T59" fmla="*/ 71 h 140"/>
              <a:gd name="T60" fmla="*/ 29 w 141"/>
              <a:gd name="T61" fmla="*/ 136 h 140"/>
              <a:gd name="T62" fmla="*/ 54 w 141"/>
              <a:gd name="T63" fmla="*/ 136 h 140"/>
              <a:gd name="T64" fmla="*/ 54 w 141"/>
              <a:gd name="T65" fmla="*/ 98 h 140"/>
              <a:gd name="T66" fmla="*/ 56 w 141"/>
              <a:gd name="T67" fmla="*/ 96 h 140"/>
              <a:gd name="T68" fmla="*/ 85 w 141"/>
              <a:gd name="T69" fmla="*/ 96 h 140"/>
              <a:gd name="T70" fmla="*/ 87 w 141"/>
              <a:gd name="T71" fmla="*/ 98 h 140"/>
              <a:gd name="T72" fmla="*/ 87 w 141"/>
              <a:gd name="T73"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0">
                <a:moveTo>
                  <a:pt x="114" y="140"/>
                </a:moveTo>
                <a:cubicBezTo>
                  <a:pt x="85" y="140"/>
                  <a:pt x="85" y="140"/>
                  <a:pt x="85" y="140"/>
                </a:cubicBezTo>
                <a:cubicBezTo>
                  <a:pt x="84" y="140"/>
                  <a:pt x="83" y="139"/>
                  <a:pt x="83" y="138"/>
                </a:cubicBezTo>
                <a:cubicBezTo>
                  <a:pt x="83" y="100"/>
                  <a:pt x="83" y="100"/>
                  <a:pt x="83" y="100"/>
                </a:cubicBezTo>
                <a:cubicBezTo>
                  <a:pt x="58" y="100"/>
                  <a:pt x="58" y="100"/>
                  <a:pt x="58" y="100"/>
                </a:cubicBezTo>
                <a:cubicBezTo>
                  <a:pt x="58" y="138"/>
                  <a:pt x="58" y="138"/>
                  <a:pt x="58" y="138"/>
                </a:cubicBezTo>
                <a:cubicBezTo>
                  <a:pt x="58" y="139"/>
                  <a:pt x="57" y="140"/>
                  <a:pt x="56" y="140"/>
                </a:cubicBezTo>
                <a:cubicBezTo>
                  <a:pt x="27" y="140"/>
                  <a:pt x="27" y="140"/>
                  <a:pt x="27" y="140"/>
                </a:cubicBezTo>
                <a:cubicBezTo>
                  <a:pt x="26" y="140"/>
                  <a:pt x="26" y="139"/>
                  <a:pt x="26" y="138"/>
                </a:cubicBezTo>
                <a:cubicBezTo>
                  <a:pt x="26" y="73"/>
                  <a:pt x="26" y="73"/>
                  <a:pt x="26" y="73"/>
                </a:cubicBezTo>
                <a:cubicBezTo>
                  <a:pt x="2" y="73"/>
                  <a:pt x="2" y="73"/>
                  <a:pt x="2" y="73"/>
                </a:cubicBezTo>
                <a:cubicBezTo>
                  <a:pt x="1" y="73"/>
                  <a:pt x="1" y="73"/>
                  <a:pt x="0" y="72"/>
                </a:cubicBezTo>
                <a:cubicBezTo>
                  <a:pt x="0" y="71"/>
                  <a:pt x="0" y="71"/>
                  <a:pt x="1" y="70"/>
                </a:cubicBezTo>
                <a:cubicBezTo>
                  <a:pt x="69" y="1"/>
                  <a:pt x="69" y="1"/>
                  <a:pt x="69" y="1"/>
                </a:cubicBezTo>
                <a:cubicBezTo>
                  <a:pt x="70" y="0"/>
                  <a:pt x="71" y="0"/>
                  <a:pt x="72" y="1"/>
                </a:cubicBezTo>
                <a:cubicBezTo>
                  <a:pt x="140" y="70"/>
                  <a:pt x="140" y="70"/>
                  <a:pt x="140" y="70"/>
                </a:cubicBezTo>
                <a:cubicBezTo>
                  <a:pt x="141" y="71"/>
                  <a:pt x="141" y="71"/>
                  <a:pt x="141" y="72"/>
                </a:cubicBezTo>
                <a:cubicBezTo>
                  <a:pt x="141" y="73"/>
                  <a:pt x="140" y="73"/>
                  <a:pt x="139" y="73"/>
                </a:cubicBezTo>
                <a:cubicBezTo>
                  <a:pt x="116" y="73"/>
                  <a:pt x="116" y="73"/>
                  <a:pt x="116" y="73"/>
                </a:cubicBezTo>
                <a:cubicBezTo>
                  <a:pt x="116" y="138"/>
                  <a:pt x="116" y="138"/>
                  <a:pt x="116" y="138"/>
                </a:cubicBezTo>
                <a:cubicBezTo>
                  <a:pt x="116" y="139"/>
                  <a:pt x="115" y="140"/>
                  <a:pt x="114" y="140"/>
                </a:cubicBezTo>
                <a:close/>
                <a:moveTo>
                  <a:pt x="87" y="136"/>
                </a:moveTo>
                <a:cubicBezTo>
                  <a:pt x="112" y="136"/>
                  <a:pt x="112" y="136"/>
                  <a:pt x="112" y="136"/>
                </a:cubicBezTo>
                <a:cubicBezTo>
                  <a:pt x="112" y="71"/>
                  <a:pt x="112" y="71"/>
                  <a:pt x="112" y="71"/>
                </a:cubicBezTo>
                <a:cubicBezTo>
                  <a:pt x="112" y="70"/>
                  <a:pt x="113" y="69"/>
                  <a:pt x="114" y="69"/>
                </a:cubicBezTo>
                <a:cubicBezTo>
                  <a:pt x="134" y="69"/>
                  <a:pt x="134" y="69"/>
                  <a:pt x="134" y="69"/>
                </a:cubicBezTo>
                <a:cubicBezTo>
                  <a:pt x="71" y="5"/>
                  <a:pt x="71" y="5"/>
                  <a:pt x="71" y="5"/>
                </a:cubicBezTo>
                <a:cubicBezTo>
                  <a:pt x="7" y="69"/>
                  <a:pt x="7" y="69"/>
                  <a:pt x="7" y="69"/>
                </a:cubicBezTo>
                <a:cubicBezTo>
                  <a:pt x="27" y="69"/>
                  <a:pt x="27" y="69"/>
                  <a:pt x="27" y="69"/>
                </a:cubicBezTo>
                <a:cubicBezTo>
                  <a:pt x="29" y="69"/>
                  <a:pt x="29" y="70"/>
                  <a:pt x="29" y="71"/>
                </a:cubicBezTo>
                <a:cubicBezTo>
                  <a:pt x="29" y="136"/>
                  <a:pt x="29" y="136"/>
                  <a:pt x="29" y="136"/>
                </a:cubicBezTo>
                <a:cubicBezTo>
                  <a:pt x="54" y="136"/>
                  <a:pt x="54" y="136"/>
                  <a:pt x="54" y="136"/>
                </a:cubicBezTo>
                <a:cubicBezTo>
                  <a:pt x="54" y="98"/>
                  <a:pt x="54" y="98"/>
                  <a:pt x="54" y="98"/>
                </a:cubicBezTo>
                <a:cubicBezTo>
                  <a:pt x="54" y="97"/>
                  <a:pt x="55" y="96"/>
                  <a:pt x="56" y="96"/>
                </a:cubicBezTo>
                <a:cubicBezTo>
                  <a:pt x="85" y="96"/>
                  <a:pt x="85" y="96"/>
                  <a:pt x="85" y="96"/>
                </a:cubicBezTo>
                <a:cubicBezTo>
                  <a:pt x="86" y="96"/>
                  <a:pt x="87" y="97"/>
                  <a:pt x="87" y="98"/>
                </a:cubicBezTo>
                <a:lnTo>
                  <a:pt x="87" y="136"/>
                </a:lnTo>
                <a:close/>
              </a:path>
            </a:pathLst>
          </a:custGeom>
          <a:solidFill>
            <a:schemeClr val="tx1">
              <a:lumMod val="50000"/>
              <a:lumOff val="50000"/>
            </a:schemeClr>
          </a:solidFill>
          <a:ln>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89285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8141" y="0"/>
            <a:ext cx="11055718" cy="6130396"/>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3" name="object 3"/>
          <p:cNvSpPr/>
          <p:nvPr/>
        </p:nvSpPr>
        <p:spPr>
          <a:xfrm>
            <a:off x="568141" y="0"/>
            <a:ext cx="11055718" cy="6124983"/>
          </a:xfrm>
          <a:custGeom>
            <a:avLst/>
            <a:gdLst/>
            <a:ahLst/>
            <a:cxnLst/>
            <a:rect l="l" t="t" r="r" b="b"/>
            <a:pathLst>
              <a:path w="12192000" h="6754495">
                <a:moveTo>
                  <a:pt x="12191999" y="0"/>
                </a:moveTo>
                <a:lnTo>
                  <a:pt x="0" y="0"/>
                </a:lnTo>
                <a:lnTo>
                  <a:pt x="0" y="6754368"/>
                </a:lnTo>
                <a:lnTo>
                  <a:pt x="12191999" y="6754368"/>
                </a:lnTo>
                <a:lnTo>
                  <a:pt x="12191999" y="0"/>
                </a:lnTo>
                <a:close/>
              </a:path>
            </a:pathLst>
          </a:custGeom>
          <a:solidFill>
            <a:srgbClr val="4D4D4D">
              <a:alpha val="9019"/>
            </a:srgbClr>
          </a:solidFill>
        </p:spPr>
        <p:txBody>
          <a:bodyPr wrap="square" lIns="0" tIns="0" rIns="0" bIns="0" rtlCol="0"/>
          <a:lstStyle/>
          <a:p>
            <a:pPr defTabSz="829178"/>
            <a:endParaRPr sz="1632">
              <a:solidFill>
                <a:prstClr val="black"/>
              </a:solidFill>
              <a:latin typeface="Calibri"/>
            </a:endParaRPr>
          </a:p>
        </p:txBody>
      </p:sp>
      <p:sp>
        <p:nvSpPr>
          <p:cNvPr id="4" name="object 4"/>
          <p:cNvSpPr txBox="1"/>
          <p:nvPr/>
        </p:nvSpPr>
        <p:spPr>
          <a:xfrm>
            <a:off x="568141" y="6126249"/>
            <a:ext cx="11055718" cy="502253"/>
          </a:xfrm>
          <a:prstGeom prst="rect">
            <a:avLst/>
          </a:prstGeom>
        </p:spPr>
        <p:txBody>
          <a:bodyPr vert="horz" wrap="square" lIns="0" tIns="0" rIns="0" bIns="0" rtlCol="0">
            <a:spAutoFit/>
          </a:bodyPr>
          <a:lstStyle/>
          <a:p>
            <a:pPr defTabSz="829178"/>
            <a:endParaRPr sz="1088">
              <a:solidFill>
                <a:prstClr val="black"/>
              </a:solidFill>
              <a:latin typeface="Times New Roman"/>
              <a:cs typeface="Times New Roman"/>
            </a:endParaRPr>
          </a:p>
          <a:p>
            <a:pPr defTabSz="829178">
              <a:spcBef>
                <a:spcPts val="14"/>
              </a:spcBef>
            </a:pPr>
            <a:endParaRPr sz="1088">
              <a:solidFill>
                <a:prstClr val="black"/>
              </a:solidFill>
              <a:latin typeface="Times New Roman"/>
              <a:cs typeface="Times New Roman"/>
            </a:endParaRPr>
          </a:p>
          <a:p>
            <a:pPr marR="836664" algn="r" defTabSz="829178">
              <a:spcBef>
                <a:spcPts val="5"/>
              </a:spcBef>
            </a:pPr>
            <a:r>
              <a:rPr sz="1088" dirty="0">
                <a:solidFill>
                  <a:srgbClr val="888888"/>
                </a:solidFill>
                <a:latin typeface="Calibri"/>
                <a:cs typeface="Calibri"/>
                <a:hlinkClick r:id="rId3" action="ppaction://hlinksldjump"/>
              </a:rPr>
              <a:t>28</a:t>
            </a:r>
            <a:endParaRPr sz="1088">
              <a:solidFill>
                <a:prstClr val="black"/>
              </a:solidFill>
              <a:latin typeface="Calibri"/>
              <a:cs typeface="Calibri"/>
            </a:endParaRPr>
          </a:p>
        </p:txBody>
      </p:sp>
      <p:sp>
        <p:nvSpPr>
          <p:cNvPr id="5" name="object 5"/>
          <p:cNvSpPr/>
          <p:nvPr/>
        </p:nvSpPr>
        <p:spPr>
          <a:xfrm>
            <a:off x="568141" y="6126249"/>
            <a:ext cx="11055718" cy="728411"/>
          </a:xfrm>
          <a:custGeom>
            <a:avLst/>
            <a:gdLst/>
            <a:ahLst/>
            <a:cxnLst/>
            <a:rect l="l" t="t" r="r" b="b"/>
            <a:pathLst>
              <a:path w="12192000" h="803275">
                <a:moveTo>
                  <a:pt x="12191999" y="0"/>
                </a:moveTo>
                <a:lnTo>
                  <a:pt x="0" y="0"/>
                </a:lnTo>
                <a:lnTo>
                  <a:pt x="0" y="803146"/>
                </a:lnTo>
                <a:lnTo>
                  <a:pt x="12191999" y="803146"/>
                </a:lnTo>
                <a:lnTo>
                  <a:pt x="12191999" y="0"/>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7" name="object 7"/>
          <p:cNvSpPr/>
          <p:nvPr/>
        </p:nvSpPr>
        <p:spPr>
          <a:xfrm>
            <a:off x="568141" y="6126250"/>
            <a:ext cx="11055718" cy="11516"/>
          </a:xfrm>
          <a:custGeom>
            <a:avLst/>
            <a:gdLst/>
            <a:ahLst/>
            <a:cxnLst/>
            <a:rect l="l" t="t" r="r" b="b"/>
            <a:pathLst>
              <a:path w="12192000" h="12700">
                <a:moveTo>
                  <a:pt x="0" y="12192"/>
                </a:moveTo>
                <a:lnTo>
                  <a:pt x="12191999" y="12192"/>
                </a:lnTo>
                <a:lnTo>
                  <a:pt x="12191999" y="0"/>
                </a:lnTo>
                <a:lnTo>
                  <a:pt x="0" y="0"/>
                </a:lnTo>
                <a:lnTo>
                  <a:pt x="0" y="12192"/>
                </a:lnTo>
                <a:close/>
              </a:path>
            </a:pathLst>
          </a:custGeom>
          <a:solidFill>
            <a:srgbClr val="BEBEBE"/>
          </a:solidFill>
        </p:spPr>
        <p:txBody>
          <a:bodyPr wrap="square" lIns="0" tIns="0" rIns="0" bIns="0" rtlCol="0"/>
          <a:lstStyle/>
          <a:p>
            <a:pPr defTabSz="829178"/>
            <a:endParaRPr sz="1632">
              <a:solidFill>
                <a:prstClr val="black"/>
              </a:solidFill>
              <a:latin typeface="Calibri"/>
            </a:endParaRPr>
          </a:p>
        </p:txBody>
      </p:sp>
      <p:sp>
        <p:nvSpPr>
          <p:cNvPr id="10" name="object 10"/>
          <p:cNvSpPr/>
          <p:nvPr/>
        </p:nvSpPr>
        <p:spPr>
          <a:xfrm>
            <a:off x="10768422" y="6286558"/>
            <a:ext cx="399618" cy="419196"/>
          </a:xfrm>
          <a:custGeom>
            <a:avLst/>
            <a:gdLst/>
            <a:ahLst/>
            <a:cxnLst/>
            <a:rect l="l" t="t" r="r" b="b"/>
            <a:pathLst>
              <a:path w="440690" h="462279">
                <a:moveTo>
                  <a:pt x="0" y="461772"/>
                </a:moveTo>
                <a:lnTo>
                  <a:pt x="440435" y="461772"/>
                </a:lnTo>
                <a:lnTo>
                  <a:pt x="440435" y="0"/>
                </a:lnTo>
                <a:lnTo>
                  <a:pt x="0" y="0"/>
                </a:lnTo>
                <a:lnTo>
                  <a:pt x="0" y="461772"/>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12" name="object 12"/>
          <p:cNvSpPr/>
          <p:nvPr/>
        </p:nvSpPr>
        <p:spPr>
          <a:xfrm>
            <a:off x="10270916" y="6283794"/>
            <a:ext cx="398466" cy="417469"/>
          </a:xfrm>
          <a:custGeom>
            <a:avLst/>
            <a:gdLst/>
            <a:ahLst/>
            <a:cxnLst/>
            <a:rect l="l" t="t" r="r" b="b"/>
            <a:pathLst>
              <a:path w="439420" h="460375">
                <a:moveTo>
                  <a:pt x="0" y="460247"/>
                </a:moveTo>
                <a:lnTo>
                  <a:pt x="438911" y="460247"/>
                </a:lnTo>
                <a:lnTo>
                  <a:pt x="438911" y="0"/>
                </a:lnTo>
                <a:lnTo>
                  <a:pt x="0" y="0"/>
                </a:lnTo>
                <a:lnTo>
                  <a:pt x="0" y="460247"/>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14" name="object 14"/>
          <p:cNvSpPr txBox="1">
            <a:spLocks noGrp="1"/>
          </p:cNvSpPr>
          <p:nvPr>
            <p:ph type="body" idx="1"/>
          </p:nvPr>
        </p:nvSpPr>
        <p:spPr>
          <a:xfrm>
            <a:off x="1144788" y="1443962"/>
            <a:ext cx="8735169" cy="1424108"/>
          </a:xfrm>
          <a:prstGeom prst="rect">
            <a:avLst/>
          </a:prstGeom>
        </p:spPr>
        <p:txBody>
          <a:bodyPr vert="horz" wrap="square" lIns="0" tIns="0" rIns="0" bIns="0" rtlCol="0">
            <a:spAutoFit/>
          </a:bodyPr>
          <a:lstStyle/>
          <a:p>
            <a:pPr marL="218811" indent="-207294">
              <a:buFont typeface="Arial"/>
              <a:buChar char="•"/>
              <a:tabLst>
                <a:tab pos="218235" algn="l"/>
                <a:tab pos="218811" algn="l"/>
              </a:tabLst>
            </a:pPr>
            <a:r>
              <a:rPr spc="-45" dirty="0"/>
              <a:t>VERIFY’ed:</a:t>
            </a:r>
            <a:r>
              <a:rPr spc="-91" dirty="0"/>
              <a:t> </a:t>
            </a:r>
            <a:r>
              <a:rPr spc="-32" dirty="0"/>
              <a:t>40%</a:t>
            </a:r>
            <a:r>
              <a:rPr spc="-95" dirty="0"/>
              <a:t> </a:t>
            </a:r>
            <a:r>
              <a:rPr spc="-41" dirty="0"/>
              <a:t>vilda/met</a:t>
            </a:r>
            <a:r>
              <a:rPr spc="-100" dirty="0"/>
              <a:t> </a:t>
            </a:r>
            <a:r>
              <a:rPr spc="-41" dirty="0"/>
              <a:t>patients</a:t>
            </a:r>
            <a:r>
              <a:rPr spc="-73" dirty="0"/>
              <a:t> </a:t>
            </a:r>
            <a:r>
              <a:rPr spc="-32" dirty="0"/>
              <a:t>with</a:t>
            </a:r>
            <a:r>
              <a:rPr spc="-100" dirty="0"/>
              <a:t> </a:t>
            </a:r>
            <a:r>
              <a:rPr spc="-5" dirty="0"/>
              <a:t>5</a:t>
            </a:r>
            <a:r>
              <a:rPr spc="-95" dirty="0"/>
              <a:t> </a:t>
            </a:r>
            <a:r>
              <a:rPr spc="-41" dirty="0"/>
              <a:t>year</a:t>
            </a:r>
            <a:r>
              <a:rPr spc="-68" dirty="0"/>
              <a:t> </a:t>
            </a:r>
            <a:r>
              <a:rPr spc="-45" dirty="0"/>
              <a:t>glycemic</a:t>
            </a:r>
            <a:r>
              <a:rPr spc="-77" dirty="0"/>
              <a:t> </a:t>
            </a:r>
            <a:r>
              <a:rPr spc="-41" dirty="0"/>
              <a:t>levels</a:t>
            </a:r>
            <a:r>
              <a:rPr spc="-95" dirty="0"/>
              <a:t> </a:t>
            </a:r>
            <a:r>
              <a:rPr spc="-41" dirty="0"/>
              <a:t>below</a:t>
            </a:r>
            <a:r>
              <a:rPr spc="-82" dirty="0"/>
              <a:t> </a:t>
            </a:r>
            <a:r>
              <a:rPr spc="-36" dirty="0"/>
              <a:t>6.5%</a:t>
            </a:r>
          </a:p>
          <a:p>
            <a:pPr>
              <a:lnSpc>
                <a:spcPct val="100000"/>
              </a:lnSpc>
            </a:pPr>
            <a:endParaRPr sz="2176">
              <a:latin typeface="Times New Roman"/>
              <a:cs typeface="Times New Roman"/>
            </a:endParaRPr>
          </a:p>
          <a:p>
            <a:pPr marL="1269679" algn="ctr">
              <a:lnSpc>
                <a:spcPts val="2276"/>
              </a:lnSpc>
              <a:spcBef>
                <a:spcPts val="1483"/>
              </a:spcBef>
            </a:pPr>
            <a:r>
              <a:rPr spc="-5" dirty="0"/>
              <a:t>HbA1c&lt;6.5%</a:t>
            </a:r>
          </a:p>
          <a:p>
            <a:pPr marL="1263345" algn="ctr">
              <a:lnSpc>
                <a:spcPts val="2276"/>
              </a:lnSpc>
            </a:pPr>
            <a:r>
              <a:rPr spc="-5" dirty="0"/>
              <a:t>at 5</a:t>
            </a:r>
            <a:r>
              <a:rPr spc="-59" dirty="0"/>
              <a:t> </a:t>
            </a:r>
            <a:r>
              <a:rPr spc="-9" dirty="0"/>
              <a:t>years</a:t>
            </a:r>
          </a:p>
        </p:txBody>
      </p:sp>
      <p:sp>
        <p:nvSpPr>
          <p:cNvPr id="20" name="object 20"/>
          <p:cNvSpPr txBox="1"/>
          <p:nvPr/>
        </p:nvSpPr>
        <p:spPr>
          <a:xfrm>
            <a:off x="1086193" y="5922732"/>
            <a:ext cx="4052612" cy="111569"/>
          </a:xfrm>
          <a:prstGeom prst="rect">
            <a:avLst/>
          </a:prstGeom>
        </p:spPr>
        <p:txBody>
          <a:bodyPr vert="horz" wrap="square" lIns="0" tIns="0" rIns="0" bIns="0" rtlCol="0">
            <a:spAutoFit/>
          </a:bodyPr>
          <a:lstStyle/>
          <a:p>
            <a:pPr marL="11516" defTabSz="829178"/>
            <a:r>
              <a:rPr sz="725" spc="-5" dirty="0">
                <a:solidFill>
                  <a:srgbClr val="4D4D4D"/>
                </a:solidFill>
                <a:latin typeface="Arial"/>
                <a:cs typeface="Arial"/>
              </a:rPr>
              <a:t>*Percentages given are best </a:t>
            </a:r>
            <a:r>
              <a:rPr sz="725" dirty="0">
                <a:solidFill>
                  <a:srgbClr val="4D4D4D"/>
                </a:solidFill>
                <a:latin typeface="Arial"/>
                <a:cs typeface="Arial"/>
              </a:rPr>
              <a:t>estimates </a:t>
            </a:r>
            <a:r>
              <a:rPr sz="725" spc="-5" dirty="0">
                <a:solidFill>
                  <a:srgbClr val="4D4D4D"/>
                </a:solidFill>
                <a:latin typeface="Arial"/>
                <a:cs typeface="Arial"/>
              </a:rPr>
              <a:t>from </a:t>
            </a:r>
            <a:r>
              <a:rPr sz="725" dirty="0">
                <a:solidFill>
                  <a:srgbClr val="4D4D4D"/>
                </a:solidFill>
                <a:latin typeface="Arial"/>
                <a:cs typeface="Arial"/>
              </a:rPr>
              <a:t>the </a:t>
            </a:r>
            <a:r>
              <a:rPr sz="725" spc="-5" dirty="0">
                <a:solidFill>
                  <a:srgbClr val="4D4D4D"/>
                </a:solidFill>
                <a:latin typeface="Arial"/>
                <a:cs typeface="Arial"/>
              </a:rPr>
              <a:t>graphical representation of </a:t>
            </a:r>
            <a:r>
              <a:rPr sz="725" dirty="0">
                <a:solidFill>
                  <a:srgbClr val="4D4D4D"/>
                </a:solidFill>
                <a:latin typeface="Arial"/>
                <a:cs typeface="Arial"/>
              </a:rPr>
              <a:t>the </a:t>
            </a:r>
            <a:r>
              <a:rPr sz="725" spc="-5" dirty="0">
                <a:solidFill>
                  <a:srgbClr val="4D4D4D"/>
                </a:solidFill>
                <a:latin typeface="Arial"/>
                <a:cs typeface="Arial"/>
              </a:rPr>
              <a:t>data </a:t>
            </a:r>
            <a:r>
              <a:rPr sz="725" dirty="0">
                <a:solidFill>
                  <a:srgbClr val="4D4D4D"/>
                </a:solidFill>
                <a:latin typeface="Arial"/>
                <a:cs typeface="Arial"/>
              </a:rPr>
              <a:t>in </a:t>
            </a:r>
            <a:r>
              <a:rPr sz="725" spc="-5" dirty="0">
                <a:solidFill>
                  <a:srgbClr val="4D4D4D"/>
                </a:solidFill>
                <a:latin typeface="Arial"/>
                <a:cs typeface="Arial"/>
              </a:rPr>
              <a:t>reference </a:t>
            </a:r>
            <a:r>
              <a:rPr sz="725" spc="77" dirty="0">
                <a:solidFill>
                  <a:srgbClr val="4D4D4D"/>
                </a:solidFill>
                <a:latin typeface="Arial"/>
                <a:cs typeface="Arial"/>
              </a:rPr>
              <a:t> </a:t>
            </a:r>
            <a:r>
              <a:rPr sz="725" dirty="0">
                <a:solidFill>
                  <a:srgbClr val="4D4D4D"/>
                </a:solidFill>
                <a:latin typeface="Arial"/>
                <a:cs typeface="Arial"/>
              </a:rPr>
              <a:t>9</a:t>
            </a:r>
            <a:endParaRPr sz="725">
              <a:solidFill>
                <a:prstClr val="black"/>
              </a:solidFill>
              <a:latin typeface="Arial"/>
              <a:cs typeface="Arial"/>
            </a:endParaRPr>
          </a:p>
        </p:txBody>
      </p:sp>
      <p:sp>
        <p:nvSpPr>
          <p:cNvPr id="21" name="object 21"/>
          <p:cNvSpPr/>
          <p:nvPr/>
        </p:nvSpPr>
        <p:spPr>
          <a:xfrm>
            <a:off x="1127836" y="2675484"/>
            <a:ext cx="4176297" cy="170258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22" name="object 22"/>
          <p:cNvSpPr/>
          <p:nvPr/>
        </p:nvSpPr>
        <p:spPr>
          <a:xfrm>
            <a:off x="6494005" y="2689303"/>
            <a:ext cx="4440252" cy="1688761"/>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23" name="object 23"/>
          <p:cNvSpPr txBox="1"/>
          <p:nvPr/>
        </p:nvSpPr>
        <p:spPr>
          <a:xfrm>
            <a:off x="7734319" y="2965120"/>
            <a:ext cx="2274484" cy="2386166"/>
          </a:xfrm>
          <a:prstGeom prst="rect">
            <a:avLst/>
          </a:prstGeom>
        </p:spPr>
        <p:txBody>
          <a:bodyPr vert="horz" wrap="square" lIns="0" tIns="0" rIns="0" bIns="0" rtlCol="0">
            <a:spAutoFit/>
          </a:bodyPr>
          <a:lstStyle/>
          <a:p>
            <a:pPr marR="58158" algn="ctr" defTabSz="829178"/>
            <a:r>
              <a:rPr sz="6756" b="1" spc="-163" dirty="0">
                <a:solidFill>
                  <a:srgbClr val="793B45"/>
                </a:solidFill>
                <a:latin typeface="Arial"/>
                <a:cs typeface="Arial"/>
              </a:rPr>
              <a:t>40%</a:t>
            </a:r>
            <a:endParaRPr sz="6756">
              <a:solidFill>
                <a:prstClr val="black"/>
              </a:solidFill>
              <a:latin typeface="Arial"/>
              <a:cs typeface="Arial"/>
            </a:endParaRPr>
          </a:p>
          <a:p>
            <a:pPr marL="2879" algn="ctr" defTabSz="829178">
              <a:lnSpc>
                <a:spcPts val="2349"/>
              </a:lnSpc>
              <a:spcBef>
                <a:spcPts val="5853"/>
              </a:spcBef>
            </a:pPr>
            <a:r>
              <a:rPr sz="2176" b="1" spc="-82" dirty="0">
                <a:solidFill>
                  <a:srgbClr val="4D4D4D"/>
                </a:solidFill>
                <a:latin typeface="Arial"/>
                <a:cs typeface="Arial"/>
              </a:rPr>
              <a:t>Patients </a:t>
            </a:r>
            <a:r>
              <a:rPr sz="2176" b="1" spc="-45" dirty="0">
                <a:solidFill>
                  <a:srgbClr val="4D4D4D"/>
                </a:solidFill>
                <a:latin typeface="Arial"/>
                <a:cs typeface="Arial"/>
              </a:rPr>
              <a:t>on</a:t>
            </a:r>
            <a:r>
              <a:rPr sz="2176" b="1" spc="-390" dirty="0">
                <a:solidFill>
                  <a:srgbClr val="4D4D4D"/>
                </a:solidFill>
                <a:latin typeface="Arial"/>
                <a:cs typeface="Arial"/>
              </a:rPr>
              <a:t> </a:t>
            </a:r>
            <a:r>
              <a:rPr sz="2176" b="1" spc="-73" dirty="0">
                <a:solidFill>
                  <a:srgbClr val="4D4D4D"/>
                </a:solidFill>
                <a:latin typeface="Arial"/>
                <a:cs typeface="Arial"/>
              </a:rPr>
              <a:t>early</a:t>
            </a:r>
            <a:endParaRPr sz="2176">
              <a:solidFill>
                <a:prstClr val="black"/>
              </a:solidFill>
              <a:latin typeface="Arial"/>
              <a:cs typeface="Arial"/>
            </a:endParaRPr>
          </a:p>
          <a:p>
            <a:pPr algn="ctr" defTabSz="829178">
              <a:lnSpc>
                <a:spcPts val="2349"/>
              </a:lnSpc>
            </a:pPr>
            <a:r>
              <a:rPr sz="2176" b="1" spc="-82" dirty="0">
                <a:solidFill>
                  <a:srgbClr val="4D4D4D"/>
                </a:solidFill>
                <a:latin typeface="Arial"/>
                <a:cs typeface="Arial"/>
              </a:rPr>
              <a:t>vilda/met</a:t>
            </a:r>
            <a:r>
              <a:rPr sz="2176" b="1" spc="-258" dirty="0">
                <a:solidFill>
                  <a:srgbClr val="4D4D4D"/>
                </a:solidFill>
                <a:latin typeface="Arial"/>
                <a:cs typeface="Arial"/>
              </a:rPr>
              <a:t> </a:t>
            </a:r>
            <a:r>
              <a:rPr sz="2176" b="1" spc="-86" dirty="0">
                <a:solidFill>
                  <a:srgbClr val="4D4D4D"/>
                </a:solidFill>
                <a:latin typeface="Arial"/>
                <a:cs typeface="Arial"/>
              </a:rPr>
              <a:t>strategy*</a:t>
            </a:r>
            <a:endParaRPr sz="2176">
              <a:solidFill>
                <a:prstClr val="black"/>
              </a:solidFill>
              <a:latin typeface="Arial"/>
              <a:cs typeface="Arial"/>
            </a:endParaRPr>
          </a:p>
        </p:txBody>
      </p:sp>
      <p:sp>
        <p:nvSpPr>
          <p:cNvPr id="24" name="object 24"/>
          <p:cNvSpPr txBox="1"/>
          <p:nvPr/>
        </p:nvSpPr>
        <p:spPr>
          <a:xfrm>
            <a:off x="2106958" y="3016483"/>
            <a:ext cx="2406346" cy="2322046"/>
          </a:xfrm>
          <a:prstGeom prst="rect">
            <a:avLst/>
          </a:prstGeom>
        </p:spPr>
        <p:txBody>
          <a:bodyPr vert="horz" wrap="square" lIns="0" tIns="0" rIns="0" bIns="0" rtlCol="0">
            <a:spAutoFit/>
          </a:bodyPr>
          <a:lstStyle/>
          <a:p>
            <a:pPr marR="2303" algn="ctr" defTabSz="829178"/>
            <a:r>
              <a:rPr sz="6756" b="1" spc="-163" dirty="0">
                <a:solidFill>
                  <a:srgbClr val="793B45"/>
                </a:solidFill>
                <a:latin typeface="Arial"/>
                <a:cs typeface="Arial"/>
              </a:rPr>
              <a:t>28%</a:t>
            </a:r>
            <a:endParaRPr sz="6756">
              <a:solidFill>
                <a:prstClr val="black"/>
              </a:solidFill>
              <a:latin typeface="Arial"/>
              <a:cs typeface="Arial"/>
            </a:endParaRPr>
          </a:p>
          <a:p>
            <a:pPr algn="ctr" defTabSz="829178">
              <a:lnSpc>
                <a:spcPts val="2349"/>
              </a:lnSpc>
              <a:spcBef>
                <a:spcPts val="5445"/>
              </a:spcBef>
            </a:pPr>
            <a:r>
              <a:rPr sz="2176" b="1" spc="-82" dirty="0">
                <a:solidFill>
                  <a:srgbClr val="4D4D4D"/>
                </a:solidFill>
                <a:latin typeface="Arial"/>
                <a:cs typeface="Arial"/>
              </a:rPr>
              <a:t>Patients</a:t>
            </a:r>
            <a:r>
              <a:rPr sz="2176" b="1" spc="-281" dirty="0">
                <a:solidFill>
                  <a:srgbClr val="4D4D4D"/>
                </a:solidFill>
                <a:latin typeface="Arial"/>
                <a:cs typeface="Arial"/>
              </a:rPr>
              <a:t> </a:t>
            </a:r>
            <a:r>
              <a:rPr sz="2176" b="1" spc="-45" dirty="0">
                <a:solidFill>
                  <a:srgbClr val="4D4D4D"/>
                </a:solidFill>
                <a:latin typeface="Arial"/>
                <a:cs typeface="Arial"/>
              </a:rPr>
              <a:t>on</a:t>
            </a:r>
            <a:endParaRPr sz="2176">
              <a:solidFill>
                <a:prstClr val="black"/>
              </a:solidFill>
              <a:latin typeface="Arial"/>
              <a:cs typeface="Arial"/>
            </a:endParaRPr>
          </a:p>
          <a:p>
            <a:pPr algn="ctr" defTabSz="829178">
              <a:lnSpc>
                <a:spcPts val="2349"/>
              </a:lnSpc>
            </a:pPr>
            <a:r>
              <a:rPr sz="2176" b="1" spc="-63" dirty="0">
                <a:solidFill>
                  <a:srgbClr val="4D4D4D"/>
                </a:solidFill>
                <a:latin typeface="Arial"/>
                <a:cs typeface="Arial"/>
              </a:rPr>
              <a:t>met </a:t>
            </a:r>
            <a:r>
              <a:rPr sz="2176" b="1" spc="-73" dirty="0">
                <a:solidFill>
                  <a:srgbClr val="4D4D4D"/>
                </a:solidFill>
                <a:latin typeface="Arial"/>
                <a:cs typeface="Arial"/>
              </a:rPr>
              <a:t>mono</a:t>
            </a:r>
            <a:r>
              <a:rPr sz="2176" b="1" spc="-376" dirty="0">
                <a:solidFill>
                  <a:srgbClr val="4D4D4D"/>
                </a:solidFill>
                <a:latin typeface="Arial"/>
                <a:cs typeface="Arial"/>
              </a:rPr>
              <a:t> </a:t>
            </a:r>
            <a:r>
              <a:rPr sz="2176" b="1" spc="-86" dirty="0">
                <a:solidFill>
                  <a:srgbClr val="4D4D4D"/>
                </a:solidFill>
                <a:latin typeface="Arial"/>
                <a:cs typeface="Arial"/>
              </a:rPr>
              <a:t>strategy*</a:t>
            </a:r>
            <a:endParaRPr sz="2176">
              <a:solidFill>
                <a:prstClr val="black"/>
              </a:solidFill>
              <a:latin typeface="Arial"/>
              <a:cs typeface="Arial"/>
            </a:endParaRPr>
          </a:p>
        </p:txBody>
      </p:sp>
      <p:sp>
        <p:nvSpPr>
          <p:cNvPr id="25" name="object 25"/>
          <p:cNvSpPr txBox="1">
            <a:spLocks noGrp="1"/>
          </p:cNvSpPr>
          <p:nvPr>
            <p:ph type="title"/>
          </p:nvPr>
        </p:nvSpPr>
        <p:spPr>
          <a:xfrm>
            <a:off x="1109963" y="357814"/>
            <a:ext cx="8167412" cy="893193"/>
          </a:xfrm>
          <a:prstGeom prst="rect">
            <a:avLst/>
          </a:prstGeom>
        </p:spPr>
        <p:txBody>
          <a:bodyPr vert="horz" wrap="square" lIns="0" tIns="0" rIns="0" bIns="0" rtlCol="0">
            <a:spAutoFit/>
          </a:bodyPr>
          <a:lstStyle/>
          <a:p>
            <a:pPr marL="11516" marR="4607"/>
            <a:r>
              <a:rPr spc="-73" dirty="0">
                <a:solidFill>
                  <a:srgbClr val="4D4D4D"/>
                </a:solidFill>
              </a:rPr>
              <a:t>Tight</a:t>
            </a:r>
            <a:r>
              <a:rPr spc="-181" dirty="0">
                <a:solidFill>
                  <a:srgbClr val="4D4D4D"/>
                </a:solidFill>
              </a:rPr>
              <a:t> </a:t>
            </a:r>
            <a:r>
              <a:rPr spc="-82" dirty="0">
                <a:solidFill>
                  <a:srgbClr val="4D4D4D"/>
                </a:solidFill>
              </a:rPr>
              <a:t>glycemic</a:t>
            </a:r>
            <a:r>
              <a:rPr spc="-150" dirty="0">
                <a:solidFill>
                  <a:srgbClr val="4D4D4D"/>
                </a:solidFill>
              </a:rPr>
              <a:t> </a:t>
            </a:r>
            <a:r>
              <a:rPr spc="-77" dirty="0">
                <a:solidFill>
                  <a:srgbClr val="4D4D4D"/>
                </a:solidFill>
              </a:rPr>
              <a:t>control</a:t>
            </a:r>
            <a:r>
              <a:rPr spc="-168" dirty="0">
                <a:solidFill>
                  <a:srgbClr val="4D4D4D"/>
                </a:solidFill>
              </a:rPr>
              <a:t> </a:t>
            </a:r>
            <a:r>
              <a:rPr spc="-82" dirty="0">
                <a:solidFill>
                  <a:srgbClr val="4D4D4D"/>
                </a:solidFill>
              </a:rPr>
              <a:t>maintained</a:t>
            </a:r>
            <a:r>
              <a:rPr spc="-145" dirty="0">
                <a:solidFill>
                  <a:srgbClr val="4D4D4D"/>
                </a:solidFill>
              </a:rPr>
              <a:t> </a:t>
            </a:r>
            <a:r>
              <a:rPr spc="-73" dirty="0">
                <a:solidFill>
                  <a:srgbClr val="4D4D4D"/>
                </a:solidFill>
              </a:rPr>
              <a:t>over</a:t>
            </a:r>
            <a:r>
              <a:rPr spc="-163" dirty="0">
                <a:solidFill>
                  <a:srgbClr val="4D4D4D"/>
                </a:solidFill>
              </a:rPr>
              <a:t> </a:t>
            </a:r>
            <a:r>
              <a:rPr dirty="0">
                <a:solidFill>
                  <a:srgbClr val="4D4D4D"/>
                </a:solidFill>
              </a:rPr>
              <a:t>5</a:t>
            </a:r>
            <a:r>
              <a:rPr spc="-172" dirty="0">
                <a:solidFill>
                  <a:srgbClr val="4D4D4D"/>
                </a:solidFill>
              </a:rPr>
              <a:t> </a:t>
            </a:r>
            <a:r>
              <a:rPr spc="-77" dirty="0">
                <a:solidFill>
                  <a:srgbClr val="4D4D4D"/>
                </a:solidFill>
              </a:rPr>
              <a:t>years</a:t>
            </a:r>
            <a:r>
              <a:rPr spc="-159" dirty="0">
                <a:solidFill>
                  <a:srgbClr val="4D4D4D"/>
                </a:solidFill>
              </a:rPr>
              <a:t> </a:t>
            </a:r>
            <a:r>
              <a:rPr spc="-45" dirty="0">
                <a:solidFill>
                  <a:srgbClr val="4D4D4D"/>
                </a:solidFill>
              </a:rPr>
              <a:t>in  </a:t>
            </a:r>
            <a:r>
              <a:rPr spc="-63" dirty="0">
                <a:solidFill>
                  <a:srgbClr val="4D4D4D"/>
                </a:solidFill>
              </a:rPr>
              <a:t>40%</a:t>
            </a:r>
            <a:r>
              <a:rPr spc="-168" dirty="0">
                <a:solidFill>
                  <a:srgbClr val="4D4D4D"/>
                </a:solidFill>
              </a:rPr>
              <a:t> </a:t>
            </a:r>
            <a:r>
              <a:rPr spc="-45" dirty="0">
                <a:solidFill>
                  <a:srgbClr val="4D4D4D"/>
                </a:solidFill>
              </a:rPr>
              <a:t>of</a:t>
            </a:r>
            <a:r>
              <a:rPr spc="-185" dirty="0">
                <a:solidFill>
                  <a:srgbClr val="4D4D4D"/>
                </a:solidFill>
              </a:rPr>
              <a:t> </a:t>
            </a:r>
            <a:r>
              <a:rPr spc="-82" dirty="0">
                <a:solidFill>
                  <a:srgbClr val="4D4D4D"/>
                </a:solidFill>
              </a:rPr>
              <a:t>patients</a:t>
            </a:r>
            <a:r>
              <a:rPr spc="-168" dirty="0">
                <a:solidFill>
                  <a:srgbClr val="4D4D4D"/>
                </a:solidFill>
              </a:rPr>
              <a:t> </a:t>
            </a:r>
            <a:r>
              <a:rPr spc="-45" dirty="0">
                <a:solidFill>
                  <a:srgbClr val="4D4D4D"/>
                </a:solidFill>
              </a:rPr>
              <a:t>on</a:t>
            </a:r>
            <a:r>
              <a:rPr spc="-181" dirty="0">
                <a:solidFill>
                  <a:srgbClr val="4D4D4D"/>
                </a:solidFill>
              </a:rPr>
              <a:t> </a:t>
            </a:r>
            <a:r>
              <a:rPr spc="-82" dirty="0">
                <a:solidFill>
                  <a:srgbClr val="4D4D4D"/>
                </a:solidFill>
              </a:rPr>
              <a:t>vilda/met</a:t>
            </a:r>
            <a:r>
              <a:rPr spc="-553" dirty="0">
                <a:solidFill>
                  <a:srgbClr val="4D4D4D"/>
                </a:solidFill>
              </a:rPr>
              <a:t> </a:t>
            </a:r>
            <a:r>
              <a:rPr sz="2312" spc="-68" baseline="53921" dirty="0">
                <a:solidFill>
                  <a:srgbClr val="4D4D4D"/>
                </a:solidFill>
              </a:rPr>
              <a:t>10</a:t>
            </a:r>
            <a:endParaRPr sz="2312" baseline="53921"/>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94004" y="5778340"/>
            <a:ext cx="4440252" cy="286756"/>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717088" y="6182911"/>
            <a:ext cx="1918494" cy="664447"/>
          </a:xfrm>
          <a:prstGeom prst="rect">
            <a:avLst/>
          </a:prstGeom>
        </p:spPr>
      </p:pic>
      <p:sp>
        <p:nvSpPr>
          <p:cNvPr id="28" name="object 4"/>
          <p:cNvSpPr/>
          <p:nvPr/>
        </p:nvSpPr>
        <p:spPr>
          <a:xfrm>
            <a:off x="1109871" y="6331125"/>
            <a:ext cx="1531217" cy="255951"/>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Tree>
    <p:extLst>
      <p:ext uri="{BB962C8B-B14F-4D97-AF65-F5344CB8AC3E}">
        <p14:creationId xmlns:p14="http://schemas.microsoft.com/office/powerpoint/2010/main" val="4007470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8141" y="0"/>
            <a:ext cx="11055718" cy="6130396"/>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3" name="object 3"/>
          <p:cNvSpPr/>
          <p:nvPr/>
        </p:nvSpPr>
        <p:spPr>
          <a:xfrm>
            <a:off x="568141" y="0"/>
            <a:ext cx="11055718" cy="6124983"/>
          </a:xfrm>
          <a:custGeom>
            <a:avLst/>
            <a:gdLst/>
            <a:ahLst/>
            <a:cxnLst/>
            <a:rect l="l" t="t" r="r" b="b"/>
            <a:pathLst>
              <a:path w="12192000" h="6754495">
                <a:moveTo>
                  <a:pt x="12191999" y="0"/>
                </a:moveTo>
                <a:lnTo>
                  <a:pt x="0" y="0"/>
                </a:lnTo>
                <a:lnTo>
                  <a:pt x="0" y="6754368"/>
                </a:lnTo>
                <a:lnTo>
                  <a:pt x="12191999" y="6754368"/>
                </a:lnTo>
                <a:lnTo>
                  <a:pt x="12191999" y="0"/>
                </a:lnTo>
                <a:close/>
              </a:path>
            </a:pathLst>
          </a:custGeom>
          <a:solidFill>
            <a:srgbClr val="4D4D4D">
              <a:alpha val="9019"/>
            </a:srgbClr>
          </a:solidFill>
        </p:spPr>
        <p:txBody>
          <a:bodyPr wrap="square" lIns="0" tIns="0" rIns="0" bIns="0" rtlCol="0"/>
          <a:lstStyle/>
          <a:p>
            <a:pPr defTabSz="829178"/>
            <a:endParaRPr sz="1632">
              <a:solidFill>
                <a:prstClr val="black"/>
              </a:solidFill>
              <a:latin typeface="Calibri"/>
            </a:endParaRPr>
          </a:p>
        </p:txBody>
      </p:sp>
      <p:sp>
        <p:nvSpPr>
          <p:cNvPr id="4" name="object 4"/>
          <p:cNvSpPr txBox="1">
            <a:spLocks noGrp="1"/>
          </p:cNvSpPr>
          <p:nvPr>
            <p:ph type="title"/>
          </p:nvPr>
        </p:nvSpPr>
        <p:spPr>
          <a:xfrm>
            <a:off x="1096973" y="376931"/>
            <a:ext cx="9790644" cy="446597"/>
          </a:xfrm>
          <a:prstGeom prst="rect">
            <a:avLst/>
          </a:prstGeom>
        </p:spPr>
        <p:txBody>
          <a:bodyPr vert="horz" wrap="square" lIns="0" tIns="0" rIns="0" bIns="0" rtlCol="0">
            <a:spAutoFit/>
          </a:bodyPr>
          <a:lstStyle/>
          <a:p>
            <a:pPr marL="11516"/>
            <a:r>
              <a:rPr spc="-68" dirty="0">
                <a:solidFill>
                  <a:srgbClr val="4D4D4D"/>
                </a:solidFill>
              </a:rPr>
              <a:t>Your</a:t>
            </a:r>
            <a:r>
              <a:rPr spc="-163" dirty="0">
                <a:solidFill>
                  <a:srgbClr val="4D4D4D"/>
                </a:solidFill>
              </a:rPr>
              <a:t> </a:t>
            </a:r>
            <a:r>
              <a:rPr spc="-73" dirty="0">
                <a:solidFill>
                  <a:srgbClr val="4D4D4D"/>
                </a:solidFill>
              </a:rPr>
              <a:t>early</a:t>
            </a:r>
            <a:r>
              <a:rPr spc="-150" dirty="0">
                <a:solidFill>
                  <a:srgbClr val="4D4D4D"/>
                </a:solidFill>
              </a:rPr>
              <a:t> </a:t>
            </a:r>
            <a:r>
              <a:rPr spc="-68" dirty="0">
                <a:solidFill>
                  <a:srgbClr val="4D4D4D"/>
                </a:solidFill>
              </a:rPr>
              <a:t>T2DM</a:t>
            </a:r>
            <a:r>
              <a:rPr spc="-168" dirty="0">
                <a:solidFill>
                  <a:srgbClr val="4D4D4D"/>
                </a:solidFill>
              </a:rPr>
              <a:t> </a:t>
            </a:r>
            <a:r>
              <a:rPr spc="-82" dirty="0">
                <a:solidFill>
                  <a:srgbClr val="4D4D4D"/>
                </a:solidFill>
              </a:rPr>
              <a:t>patients</a:t>
            </a:r>
            <a:r>
              <a:rPr spc="-172" dirty="0">
                <a:solidFill>
                  <a:srgbClr val="4D4D4D"/>
                </a:solidFill>
              </a:rPr>
              <a:t> </a:t>
            </a:r>
            <a:r>
              <a:rPr spc="-63" dirty="0">
                <a:solidFill>
                  <a:srgbClr val="4D4D4D"/>
                </a:solidFill>
              </a:rPr>
              <a:t>can</a:t>
            </a:r>
            <a:r>
              <a:rPr spc="-163" dirty="0">
                <a:solidFill>
                  <a:srgbClr val="4D4D4D"/>
                </a:solidFill>
              </a:rPr>
              <a:t> </a:t>
            </a:r>
            <a:r>
              <a:rPr spc="-73" dirty="0">
                <a:solidFill>
                  <a:srgbClr val="4D4D4D"/>
                </a:solidFill>
              </a:rPr>
              <a:t>enjoy</a:t>
            </a:r>
            <a:r>
              <a:rPr spc="-172" dirty="0">
                <a:solidFill>
                  <a:srgbClr val="4D4D4D"/>
                </a:solidFill>
              </a:rPr>
              <a:t> </a:t>
            </a:r>
            <a:r>
              <a:rPr spc="-77" dirty="0">
                <a:solidFill>
                  <a:srgbClr val="4D4D4D"/>
                </a:solidFill>
              </a:rPr>
              <a:t>better</a:t>
            </a:r>
            <a:r>
              <a:rPr spc="-150" dirty="0">
                <a:solidFill>
                  <a:srgbClr val="4D4D4D"/>
                </a:solidFill>
              </a:rPr>
              <a:t> </a:t>
            </a:r>
            <a:r>
              <a:rPr spc="-82" dirty="0">
                <a:solidFill>
                  <a:srgbClr val="4D4D4D"/>
                </a:solidFill>
              </a:rPr>
              <a:t>glycemic</a:t>
            </a:r>
            <a:r>
              <a:rPr spc="-150" dirty="0">
                <a:solidFill>
                  <a:srgbClr val="4D4D4D"/>
                </a:solidFill>
              </a:rPr>
              <a:t> </a:t>
            </a:r>
            <a:r>
              <a:rPr spc="-77" dirty="0">
                <a:solidFill>
                  <a:srgbClr val="4D4D4D"/>
                </a:solidFill>
              </a:rPr>
              <a:t>control</a:t>
            </a:r>
          </a:p>
        </p:txBody>
      </p:sp>
      <p:sp>
        <p:nvSpPr>
          <p:cNvPr id="5" name="object 5"/>
          <p:cNvSpPr txBox="1"/>
          <p:nvPr/>
        </p:nvSpPr>
        <p:spPr>
          <a:xfrm>
            <a:off x="568141" y="6126249"/>
            <a:ext cx="11055718" cy="502253"/>
          </a:xfrm>
          <a:prstGeom prst="rect">
            <a:avLst/>
          </a:prstGeom>
        </p:spPr>
        <p:txBody>
          <a:bodyPr vert="horz" wrap="square" lIns="0" tIns="0" rIns="0" bIns="0" rtlCol="0">
            <a:spAutoFit/>
          </a:bodyPr>
          <a:lstStyle/>
          <a:p>
            <a:pPr defTabSz="829178"/>
            <a:endParaRPr sz="1088">
              <a:solidFill>
                <a:prstClr val="black"/>
              </a:solidFill>
              <a:latin typeface="Times New Roman"/>
              <a:cs typeface="Times New Roman"/>
            </a:endParaRPr>
          </a:p>
          <a:p>
            <a:pPr defTabSz="829178">
              <a:spcBef>
                <a:spcPts val="14"/>
              </a:spcBef>
            </a:pPr>
            <a:endParaRPr sz="1088">
              <a:solidFill>
                <a:prstClr val="black"/>
              </a:solidFill>
              <a:latin typeface="Times New Roman"/>
              <a:cs typeface="Times New Roman"/>
            </a:endParaRPr>
          </a:p>
          <a:p>
            <a:pPr marR="836664" algn="r" defTabSz="829178">
              <a:spcBef>
                <a:spcPts val="5"/>
              </a:spcBef>
            </a:pPr>
            <a:r>
              <a:rPr sz="1088" dirty="0">
                <a:solidFill>
                  <a:srgbClr val="888888"/>
                </a:solidFill>
                <a:latin typeface="Calibri"/>
                <a:cs typeface="Calibri"/>
                <a:hlinkClick r:id="rId3" action="ppaction://hlinksldjump"/>
              </a:rPr>
              <a:t>19</a:t>
            </a:r>
            <a:endParaRPr sz="1088">
              <a:solidFill>
                <a:prstClr val="black"/>
              </a:solidFill>
              <a:latin typeface="Calibri"/>
              <a:cs typeface="Calibri"/>
            </a:endParaRPr>
          </a:p>
        </p:txBody>
      </p:sp>
      <p:sp>
        <p:nvSpPr>
          <p:cNvPr id="6" name="object 6"/>
          <p:cNvSpPr/>
          <p:nvPr/>
        </p:nvSpPr>
        <p:spPr>
          <a:xfrm>
            <a:off x="568141" y="6126249"/>
            <a:ext cx="11055718" cy="728411"/>
          </a:xfrm>
          <a:custGeom>
            <a:avLst/>
            <a:gdLst/>
            <a:ahLst/>
            <a:cxnLst/>
            <a:rect l="l" t="t" r="r" b="b"/>
            <a:pathLst>
              <a:path w="12192000" h="803275">
                <a:moveTo>
                  <a:pt x="12191999" y="0"/>
                </a:moveTo>
                <a:lnTo>
                  <a:pt x="0" y="0"/>
                </a:lnTo>
                <a:lnTo>
                  <a:pt x="0" y="803146"/>
                </a:lnTo>
                <a:lnTo>
                  <a:pt x="12191999" y="803146"/>
                </a:lnTo>
                <a:lnTo>
                  <a:pt x="12191999" y="0"/>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8" name="object 8"/>
          <p:cNvSpPr/>
          <p:nvPr/>
        </p:nvSpPr>
        <p:spPr>
          <a:xfrm>
            <a:off x="568141" y="6126250"/>
            <a:ext cx="11055718" cy="11516"/>
          </a:xfrm>
          <a:custGeom>
            <a:avLst/>
            <a:gdLst/>
            <a:ahLst/>
            <a:cxnLst/>
            <a:rect l="l" t="t" r="r" b="b"/>
            <a:pathLst>
              <a:path w="12192000" h="12700">
                <a:moveTo>
                  <a:pt x="0" y="12192"/>
                </a:moveTo>
                <a:lnTo>
                  <a:pt x="12191999" y="12192"/>
                </a:lnTo>
                <a:lnTo>
                  <a:pt x="12191999" y="0"/>
                </a:lnTo>
                <a:lnTo>
                  <a:pt x="0" y="0"/>
                </a:lnTo>
                <a:lnTo>
                  <a:pt x="0" y="12192"/>
                </a:lnTo>
                <a:close/>
              </a:path>
            </a:pathLst>
          </a:custGeom>
          <a:solidFill>
            <a:srgbClr val="BEBEBE"/>
          </a:solidFill>
        </p:spPr>
        <p:txBody>
          <a:bodyPr wrap="square" lIns="0" tIns="0" rIns="0" bIns="0" rtlCol="0"/>
          <a:lstStyle/>
          <a:p>
            <a:pPr defTabSz="829178"/>
            <a:endParaRPr sz="1632">
              <a:solidFill>
                <a:prstClr val="black"/>
              </a:solidFill>
              <a:latin typeface="Calibri"/>
            </a:endParaRPr>
          </a:p>
        </p:txBody>
      </p:sp>
      <p:sp>
        <p:nvSpPr>
          <p:cNvPr id="9" name="object 9"/>
          <p:cNvSpPr/>
          <p:nvPr/>
        </p:nvSpPr>
        <p:spPr>
          <a:xfrm>
            <a:off x="10768422" y="6286558"/>
            <a:ext cx="399618" cy="419196"/>
          </a:xfrm>
          <a:custGeom>
            <a:avLst/>
            <a:gdLst/>
            <a:ahLst/>
            <a:cxnLst/>
            <a:rect l="l" t="t" r="r" b="b"/>
            <a:pathLst>
              <a:path w="440690" h="462279">
                <a:moveTo>
                  <a:pt x="0" y="461772"/>
                </a:moveTo>
                <a:lnTo>
                  <a:pt x="440435" y="461772"/>
                </a:lnTo>
                <a:lnTo>
                  <a:pt x="440435" y="0"/>
                </a:lnTo>
                <a:lnTo>
                  <a:pt x="0" y="0"/>
                </a:lnTo>
                <a:lnTo>
                  <a:pt x="0" y="461772"/>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11" name="object 11"/>
          <p:cNvSpPr/>
          <p:nvPr/>
        </p:nvSpPr>
        <p:spPr>
          <a:xfrm>
            <a:off x="10270916" y="6283794"/>
            <a:ext cx="398466" cy="417469"/>
          </a:xfrm>
          <a:custGeom>
            <a:avLst/>
            <a:gdLst/>
            <a:ahLst/>
            <a:cxnLst/>
            <a:rect l="l" t="t" r="r" b="b"/>
            <a:pathLst>
              <a:path w="439420" h="460375">
                <a:moveTo>
                  <a:pt x="0" y="460247"/>
                </a:moveTo>
                <a:lnTo>
                  <a:pt x="438911" y="460247"/>
                </a:lnTo>
                <a:lnTo>
                  <a:pt x="438911" y="0"/>
                </a:lnTo>
                <a:lnTo>
                  <a:pt x="0" y="0"/>
                </a:lnTo>
                <a:lnTo>
                  <a:pt x="0" y="460247"/>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15" name="object 15"/>
          <p:cNvSpPr txBox="1"/>
          <p:nvPr/>
        </p:nvSpPr>
        <p:spPr>
          <a:xfrm>
            <a:off x="1096973" y="1632216"/>
            <a:ext cx="8939584" cy="307007"/>
          </a:xfrm>
          <a:prstGeom prst="rect">
            <a:avLst/>
          </a:prstGeom>
        </p:spPr>
        <p:txBody>
          <a:bodyPr vert="horz" wrap="square" lIns="0" tIns="0" rIns="0" bIns="0" rtlCol="0">
            <a:spAutoFit/>
          </a:bodyPr>
          <a:lstStyle/>
          <a:p>
            <a:pPr marL="218811" indent="-207294" defTabSz="829178">
              <a:buFont typeface="Arial"/>
              <a:buChar char="•"/>
              <a:tabLst>
                <a:tab pos="218811" algn="l"/>
                <a:tab pos="219387" algn="l"/>
              </a:tabLst>
            </a:pPr>
            <a:r>
              <a:rPr sz="1995" b="1" spc="-45" dirty="0">
                <a:solidFill>
                  <a:srgbClr val="4D4D4D"/>
                </a:solidFill>
                <a:latin typeface="Arial"/>
                <a:cs typeface="Arial"/>
              </a:rPr>
              <a:t>VERIFY’ed:</a:t>
            </a:r>
            <a:r>
              <a:rPr sz="1995" b="1" spc="-86" dirty="0">
                <a:solidFill>
                  <a:srgbClr val="4D4D4D"/>
                </a:solidFill>
                <a:latin typeface="Arial"/>
                <a:cs typeface="Arial"/>
              </a:rPr>
              <a:t> </a:t>
            </a:r>
            <a:r>
              <a:rPr sz="1995" b="1" spc="-5" dirty="0">
                <a:solidFill>
                  <a:srgbClr val="4D4D4D"/>
                </a:solidFill>
                <a:latin typeface="Arial"/>
                <a:cs typeface="Arial"/>
              </a:rPr>
              <a:t>1</a:t>
            </a:r>
            <a:r>
              <a:rPr sz="1995" b="1" spc="-82" dirty="0">
                <a:solidFill>
                  <a:srgbClr val="4D4D4D"/>
                </a:solidFill>
                <a:latin typeface="Arial"/>
                <a:cs typeface="Arial"/>
              </a:rPr>
              <a:t> </a:t>
            </a:r>
            <a:r>
              <a:rPr sz="1995" b="1" spc="-27" dirty="0">
                <a:solidFill>
                  <a:srgbClr val="4D4D4D"/>
                </a:solidFill>
                <a:latin typeface="Arial"/>
                <a:cs typeface="Arial"/>
              </a:rPr>
              <a:t>in</a:t>
            </a:r>
            <a:r>
              <a:rPr sz="1995" b="1" spc="-82" dirty="0">
                <a:solidFill>
                  <a:srgbClr val="4D4D4D"/>
                </a:solidFill>
                <a:latin typeface="Arial"/>
                <a:cs typeface="Arial"/>
              </a:rPr>
              <a:t> </a:t>
            </a:r>
            <a:r>
              <a:rPr sz="1995" b="1" spc="-5" dirty="0">
                <a:solidFill>
                  <a:srgbClr val="4D4D4D"/>
                </a:solidFill>
                <a:latin typeface="Arial"/>
                <a:cs typeface="Arial"/>
              </a:rPr>
              <a:t>2</a:t>
            </a:r>
            <a:r>
              <a:rPr sz="1995" b="1" spc="-91" dirty="0">
                <a:solidFill>
                  <a:srgbClr val="4D4D4D"/>
                </a:solidFill>
                <a:latin typeface="Arial"/>
                <a:cs typeface="Arial"/>
              </a:rPr>
              <a:t> </a:t>
            </a:r>
            <a:r>
              <a:rPr sz="1995" b="1" spc="-41" dirty="0">
                <a:solidFill>
                  <a:srgbClr val="4D4D4D"/>
                </a:solidFill>
                <a:latin typeface="Arial"/>
                <a:cs typeface="Arial"/>
              </a:rPr>
              <a:t>early</a:t>
            </a:r>
            <a:r>
              <a:rPr sz="1995" b="1" spc="-82" dirty="0">
                <a:solidFill>
                  <a:srgbClr val="4D4D4D"/>
                </a:solidFill>
                <a:latin typeface="Arial"/>
                <a:cs typeface="Arial"/>
              </a:rPr>
              <a:t> </a:t>
            </a:r>
            <a:r>
              <a:rPr sz="1995" b="1" spc="-41" dirty="0">
                <a:solidFill>
                  <a:srgbClr val="4D4D4D"/>
                </a:solidFill>
                <a:latin typeface="Arial"/>
                <a:cs typeface="Arial"/>
              </a:rPr>
              <a:t>T2DM</a:t>
            </a:r>
            <a:r>
              <a:rPr sz="1995" b="1" spc="-77" dirty="0">
                <a:solidFill>
                  <a:srgbClr val="4D4D4D"/>
                </a:solidFill>
                <a:latin typeface="Arial"/>
                <a:cs typeface="Arial"/>
              </a:rPr>
              <a:t> </a:t>
            </a:r>
            <a:r>
              <a:rPr sz="1995" b="1" spc="-41" dirty="0">
                <a:solidFill>
                  <a:srgbClr val="4D4D4D"/>
                </a:solidFill>
                <a:latin typeface="Arial"/>
                <a:cs typeface="Arial"/>
              </a:rPr>
              <a:t>patients</a:t>
            </a:r>
            <a:r>
              <a:rPr sz="1995" b="1" spc="-68" dirty="0">
                <a:solidFill>
                  <a:srgbClr val="4D4D4D"/>
                </a:solidFill>
                <a:latin typeface="Arial"/>
                <a:cs typeface="Arial"/>
              </a:rPr>
              <a:t> </a:t>
            </a:r>
            <a:r>
              <a:rPr sz="1995" b="1" spc="-36" dirty="0">
                <a:solidFill>
                  <a:srgbClr val="4D4D4D"/>
                </a:solidFill>
                <a:latin typeface="Arial"/>
                <a:cs typeface="Arial"/>
              </a:rPr>
              <a:t>are</a:t>
            </a:r>
            <a:r>
              <a:rPr sz="1995" b="1" spc="-91" dirty="0">
                <a:solidFill>
                  <a:srgbClr val="4D4D4D"/>
                </a:solidFill>
                <a:latin typeface="Arial"/>
                <a:cs typeface="Arial"/>
              </a:rPr>
              <a:t> </a:t>
            </a:r>
            <a:r>
              <a:rPr sz="1995" b="1" spc="-32" dirty="0">
                <a:solidFill>
                  <a:srgbClr val="4D4D4D"/>
                </a:solidFill>
                <a:latin typeface="Arial"/>
                <a:cs typeface="Arial"/>
              </a:rPr>
              <a:t>well</a:t>
            </a:r>
            <a:r>
              <a:rPr sz="1995" b="1" spc="-103" dirty="0">
                <a:solidFill>
                  <a:srgbClr val="4D4D4D"/>
                </a:solidFill>
                <a:latin typeface="Arial"/>
                <a:cs typeface="Arial"/>
              </a:rPr>
              <a:t> </a:t>
            </a:r>
            <a:r>
              <a:rPr sz="1995" b="1" spc="-45" dirty="0">
                <a:solidFill>
                  <a:srgbClr val="4D4D4D"/>
                </a:solidFill>
                <a:latin typeface="Arial"/>
                <a:cs typeface="Arial"/>
              </a:rPr>
              <a:t>controlled</a:t>
            </a:r>
            <a:r>
              <a:rPr sz="1995" b="1" spc="-73" dirty="0">
                <a:solidFill>
                  <a:srgbClr val="4D4D4D"/>
                </a:solidFill>
                <a:latin typeface="Arial"/>
                <a:cs typeface="Arial"/>
              </a:rPr>
              <a:t> </a:t>
            </a:r>
            <a:r>
              <a:rPr sz="1995" b="1" spc="-36" dirty="0">
                <a:solidFill>
                  <a:srgbClr val="4D4D4D"/>
                </a:solidFill>
                <a:latin typeface="Arial"/>
                <a:cs typeface="Arial"/>
              </a:rPr>
              <a:t>for</a:t>
            </a:r>
            <a:r>
              <a:rPr sz="1995" b="1" spc="-86" dirty="0">
                <a:solidFill>
                  <a:srgbClr val="4D4D4D"/>
                </a:solidFill>
                <a:latin typeface="Arial"/>
                <a:cs typeface="Arial"/>
              </a:rPr>
              <a:t> </a:t>
            </a:r>
            <a:r>
              <a:rPr sz="1995" b="1" spc="-23" dirty="0">
                <a:solidFill>
                  <a:srgbClr val="4D4D4D"/>
                </a:solidFill>
                <a:latin typeface="Arial"/>
                <a:cs typeface="Arial"/>
              </a:rPr>
              <a:t>at</a:t>
            </a:r>
            <a:r>
              <a:rPr sz="1995" b="1" spc="-86" dirty="0">
                <a:solidFill>
                  <a:srgbClr val="4D4D4D"/>
                </a:solidFill>
                <a:latin typeface="Arial"/>
                <a:cs typeface="Arial"/>
              </a:rPr>
              <a:t> </a:t>
            </a:r>
            <a:r>
              <a:rPr sz="1995" b="1" spc="-36" dirty="0">
                <a:solidFill>
                  <a:srgbClr val="4D4D4D"/>
                </a:solidFill>
                <a:latin typeface="Arial"/>
                <a:cs typeface="Arial"/>
              </a:rPr>
              <a:t>least</a:t>
            </a:r>
            <a:r>
              <a:rPr sz="1995" b="1" spc="-86" dirty="0">
                <a:solidFill>
                  <a:srgbClr val="4D4D4D"/>
                </a:solidFill>
                <a:latin typeface="Arial"/>
                <a:cs typeface="Arial"/>
              </a:rPr>
              <a:t> </a:t>
            </a:r>
            <a:r>
              <a:rPr sz="1995" b="1" spc="-5" dirty="0">
                <a:solidFill>
                  <a:srgbClr val="4D4D4D"/>
                </a:solidFill>
                <a:latin typeface="Arial"/>
                <a:cs typeface="Arial"/>
              </a:rPr>
              <a:t>5</a:t>
            </a:r>
            <a:r>
              <a:rPr sz="1995" b="1" spc="-82" dirty="0">
                <a:solidFill>
                  <a:srgbClr val="4D4D4D"/>
                </a:solidFill>
                <a:latin typeface="Arial"/>
                <a:cs typeface="Arial"/>
              </a:rPr>
              <a:t> </a:t>
            </a:r>
            <a:r>
              <a:rPr sz="1995" b="1" spc="-45" dirty="0">
                <a:solidFill>
                  <a:srgbClr val="4D4D4D"/>
                </a:solidFill>
                <a:latin typeface="Arial"/>
                <a:cs typeface="Arial"/>
              </a:rPr>
              <a:t>years</a:t>
            </a:r>
            <a:endParaRPr sz="1995">
              <a:solidFill>
                <a:prstClr val="black"/>
              </a:solidFill>
              <a:latin typeface="Arial"/>
              <a:cs typeface="Arial"/>
            </a:endParaRPr>
          </a:p>
        </p:txBody>
      </p:sp>
      <p:sp>
        <p:nvSpPr>
          <p:cNvPr id="16" name="object 16"/>
          <p:cNvSpPr txBox="1"/>
          <p:nvPr/>
        </p:nvSpPr>
        <p:spPr>
          <a:xfrm>
            <a:off x="1100566" y="5910295"/>
            <a:ext cx="4353765" cy="111569"/>
          </a:xfrm>
          <a:prstGeom prst="rect">
            <a:avLst/>
          </a:prstGeom>
        </p:spPr>
        <p:txBody>
          <a:bodyPr vert="horz" wrap="square" lIns="0" tIns="0" rIns="0" bIns="0" rtlCol="0">
            <a:spAutoFit/>
          </a:bodyPr>
          <a:lstStyle/>
          <a:p>
            <a:pPr marL="11516" defTabSz="829178"/>
            <a:r>
              <a:rPr sz="725" dirty="0">
                <a:solidFill>
                  <a:srgbClr val="4D4D4D"/>
                </a:solidFill>
                <a:latin typeface="Arial"/>
                <a:cs typeface="Arial"/>
              </a:rPr>
              <a:t>*Treatment success = </a:t>
            </a:r>
            <a:r>
              <a:rPr sz="725" spc="-5" dirty="0">
                <a:solidFill>
                  <a:srgbClr val="4D4D4D"/>
                </a:solidFill>
                <a:latin typeface="Arial"/>
                <a:cs typeface="Arial"/>
              </a:rPr>
              <a:t>HbA1c </a:t>
            </a:r>
            <a:r>
              <a:rPr sz="725" dirty="0">
                <a:solidFill>
                  <a:srgbClr val="4D4D4D"/>
                </a:solidFill>
                <a:latin typeface="Arial"/>
                <a:cs typeface="Arial"/>
              </a:rPr>
              <a:t>&lt;7%; % </a:t>
            </a:r>
            <a:r>
              <a:rPr sz="725" spc="-5" dirty="0">
                <a:solidFill>
                  <a:srgbClr val="4D4D4D"/>
                </a:solidFill>
                <a:latin typeface="Arial"/>
                <a:cs typeface="Arial"/>
              </a:rPr>
              <a:t>patients shown derived from proportion of patients with HbA1c </a:t>
            </a:r>
            <a:r>
              <a:rPr sz="725" spc="14" dirty="0">
                <a:solidFill>
                  <a:srgbClr val="4D4D4D"/>
                </a:solidFill>
                <a:latin typeface="Arial"/>
                <a:cs typeface="Arial"/>
              </a:rPr>
              <a:t> </a:t>
            </a:r>
            <a:r>
              <a:rPr sz="725" dirty="0">
                <a:solidFill>
                  <a:srgbClr val="4D4D4D"/>
                </a:solidFill>
                <a:latin typeface="Arial"/>
                <a:cs typeface="Arial"/>
              </a:rPr>
              <a:t>≥7%</a:t>
            </a:r>
            <a:endParaRPr sz="725">
              <a:solidFill>
                <a:prstClr val="black"/>
              </a:solidFill>
              <a:latin typeface="Arial"/>
              <a:cs typeface="Arial"/>
            </a:endParaRPr>
          </a:p>
        </p:txBody>
      </p:sp>
      <p:sp>
        <p:nvSpPr>
          <p:cNvPr id="17" name="object 17"/>
          <p:cNvSpPr txBox="1"/>
          <p:nvPr/>
        </p:nvSpPr>
        <p:spPr>
          <a:xfrm>
            <a:off x="5538031" y="3321553"/>
            <a:ext cx="1286379" cy="1017971"/>
          </a:xfrm>
          <a:prstGeom prst="rect">
            <a:avLst/>
          </a:prstGeom>
        </p:spPr>
        <p:txBody>
          <a:bodyPr vert="horz" wrap="square" lIns="0" tIns="0" rIns="0" bIns="0" rtlCol="0">
            <a:spAutoFit/>
          </a:bodyPr>
          <a:lstStyle/>
          <a:p>
            <a:pPr algn="ctr" defTabSz="829178">
              <a:lnSpc>
                <a:spcPts val="2068"/>
              </a:lnSpc>
            </a:pPr>
            <a:r>
              <a:rPr sz="1814" b="1" dirty="0">
                <a:solidFill>
                  <a:srgbClr val="4D4D4D"/>
                </a:solidFill>
                <a:latin typeface="Arial"/>
                <a:cs typeface="Arial"/>
              </a:rPr>
              <a:t>HbA1c</a:t>
            </a:r>
            <a:r>
              <a:rPr sz="1814" b="1" spc="-82" dirty="0">
                <a:solidFill>
                  <a:srgbClr val="4D4D4D"/>
                </a:solidFill>
                <a:latin typeface="Arial"/>
                <a:cs typeface="Arial"/>
              </a:rPr>
              <a:t> </a:t>
            </a:r>
            <a:r>
              <a:rPr sz="1814" b="1" dirty="0">
                <a:solidFill>
                  <a:srgbClr val="4D4D4D"/>
                </a:solidFill>
                <a:latin typeface="Arial"/>
                <a:cs typeface="Arial"/>
              </a:rPr>
              <a:t>&lt;7%</a:t>
            </a:r>
            <a:endParaRPr sz="1814">
              <a:solidFill>
                <a:prstClr val="black"/>
              </a:solidFill>
              <a:latin typeface="Arial"/>
              <a:cs typeface="Arial"/>
            </a:endParaRPr>
          </a:p>
          <a:p>
            <a:pPr algn="ctr" defTabSz="829178">
              <a:lnSpc>
                <a:spcPts val="2068"/>
              </a:lnSpc>
            </a:pPr>
            <a:r>
              <a:rPr sz="1814" b="1" dirty="0">
                <a:solidFill>
                  <a:srgbClr val="4D4D4D"/>
                </a:solidFill>
                <a:latin typeface="Arial"/>
                <a:cs typeface="Arial"/>
              </a:rPr>
              <a:t>at 5</a:t>
            </a:r>
            <a:r>
              <a:rPr sz="1814" b="1" spc="-95" dirty="0">
                <a:solidFill>
                  <a:srgbClr val="4D4D4D"/>
                </a:solidFill>
                <a:latin typeface="Arial"/>
                <a:cs typeface="Arial"/>
              </a:rPr>
              <a:t> </a:t>
            </a:r>
            <a:r>
              <a:rPr sz="1814" b="1" spc="-9" dirty="0">
                <a:solidFill>
                  <a:srgbClr val="4D4D4D"/>
                </a:solidFill>
                <a:latin typeface="Arial"/>
                <a:cs typeface="Arial"/>
              </a:rPr>
              <a:t>years</a:t>
            </a:r>
            <a:endParaRPr sz="1814">
              <a:solidFill>
                <a:prstClr val="black"/>
              </a:solidFill>
              <a:latin typeface="Arial"/>
              <a:cs typeface="Arial"/>
            </a:endParaRPr>
          </a:p>
          <a:p>
            <a:pPr marL="30518" marR="100768" algn="ctr" defTabSz="829178">
              <a:lnSpc>
                <a:spcPct val="80000"/>
              </a:lnSpc>
              <a:spcBef>
                <a:spcPts val="1292"/>
              </a:spcBef>
            </a:pPr>
            <a:r>
              <a:rPr sz="1270" dirty="0">
                <a:solidFill>
                  <a:srgbClr val="4D4D4D"/>
                </a:solidFill>
                <a:latin typeface="Arial"/>
                <a:cs typeface="Arial"/>
              </a:rPr>
              <a:t>p&lt;0.001 </a:t>
            </a:r>
            <a:r>
              <a:rPr sz="1270" spc="-5" dirty="0">
                <a:solidFill>
                  <a:srgbClr val="4D4D4D"/>
                </a:solidFill>
                <a:latin typeface="Arial"/>
                <a:cs typeface="Arial"/>
              </a:rPr>
              <a:t>vs.</a:t>
            </a:r>
            <a:r>
              <a:rPr sz="1270" spc="-113" dirty="0">
                <a:solidFill>
                  <a:srgbClr val="4D4D4D"/>
                </a:solidFill>
                <a:latin typeface="Arial"/>
                <a:cs typeface="Arial"/>
              </a:rPr>
              <a:t> </a:t>
            </a:r>
            <a:r>
              <a:rPr sz="1270" spc="-5" dirty="0">
                <a:solidFill>
                  <a:srgbClr val="4D4D4D"/>
                </a:solidFill>
                <a:latin typeface="Arial"/>
                <a:cs typeface="Arial"/>
              </a:rPr>
              <a:t>met  mono</a:t>
            </a:r>
            <a:endParaRPr sz="1270">
              <a:solidFill>
                <a:prstClr val="black"/>
              </a:solidFill>
              <a:latin typeface="Arial"/>
              <a:cs typeface="Arial"/>
            </a:endParaRPr>
          </a:p>
        </p:txBody>
      </p:sp>
      <p:sp>
        <p:nvSpPr>
          <p:cNvPr id="22" name="object 22"/>
          <p:cNvSpPr/>
          <p:nvPr/>
        </p:nvSpPr>
        <p:spPr>
          <a:xfrm>
            <a:off x="1473328" y="3182665"/>
            <a:ext cx="3482550" cy="148146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23" name="object 23"/>
          <p:cNvSpPr/>
          <p:nvPr/>
        </p:nvSpPr>
        <p:spPr>
          <a:xfrm>
            <a:off x="7432359" y="2545579"/>
            <a:ext cx="3349883" cy="145382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25" name="object 25"/>
          <p:cNvSpPr/>
          <p:nvPr/>
        </p:nvSpPr>
        <p:spPr>
          <a:xfrm>
            <a:off x="1471947" y="3182665"/>
            <a:ext cx="3482550" cy="148146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26" name="object 26"/>
          <p:cNvSpPr txBox="1"/>
          <p:nvPr/>
        </p:nvSpPr>
        <p:spPr>
          <a:xfrm>
            <a:off x="2220509" y="3040323"/>
            <a:ext cx="1918628" cy="2334870"/>
          </a:xfrm>
          <a:prstGeom prst="rect">
            <a:avLst/>
          </a:prstGeom>
        </p:spPr>
        <p:txBody>
          <a:bodyPr vert="horz" wrap="square" lIns="0" tIns="0" rIns="0" bIns="0" rtlCol="0">
            <a:spAutoFit/>
          </a:bodyPr>
          <a:lstStyle/>
          <a:p>
            <a:pPr marL="209598" defTabSz="829178"/>
            <a:r>
              <a:rPr sz="6756" b="1" spc="-159" dirty="0">
                <a:solidFill>
                  <a:srgbClr val="793B45"/>
                </a:solidFill>
                <a:latin typeface="Arial"/>
                <a:cs typeface="Arial"/>
              </a:rPr>
              <a:t>38%</a:t>
            </a:r>
            <a:endParaRPr sz="6756">
              <a:solidFill>
                <a:prstClr val="black"/>
              </a:solidFill>
              <a:latin typeface="Arial"/>
              <a:cs typeface="Arial"/>
            </a:endParaRPr>
          </a:p>
          <a:p>
            <a:pPr marL="11516" defTabSz="829178">
              <a:lnSpc>
                <a:spcPts val="2349"/>
              </a:lnSpc>
              <a:spcBef>
                <a:spcPts val="5454"/>
              </a:spcBef>
            </a:pPr>
            <a:r>
              <a:rPr sz="2176" b="1" spc="-82" dirty="0">
                <a:solidFill>
                  <a:srgbClr val="4D4D4D"/>
                </a:solidFill>
                <a:latin typeface="Arial"/>
                <a:cs typeface="Arial"/>
              </a:rPr>
              <a:t>Patients </a:t>
            </a:r>
            <a:r>
              <a:rPr sz="2176" b="1" spc="-45" dirty="0">
                <a:solidFill>
                  <a:srgbClr val="4D4D4D"/>
                </a:solidFill>
                <a:latin typeface="Arial"/>
                <a:cs typeface="Arial"/>
              </a:rPr>
              <a:t>on</a:t>
            </a:r>
            <a:r>
              <a:rPr sz="2176" b="1" spc="-381" dirty="0">
                <a:solidFill>
                  <a:srgbClr val="4D4D4D"/>
                </a:solidFill>
                <a:latin typeface="Arial"/>
                <a:cs typeface="Arial"/>
              </a:rPr>
              <a:t> </a:t>
            </a:r>
            <a:r>
              <a:rPr sz="2176" b="1" spc="-63" dirty="0">
                <a:solidFill>
                  <a:srgbClr val="4D4D4D"/>
                </a:solidFill>
                <a:latin typeface="Arial"/>
                <a:cs typeface="Arial"/>
              </a:rPr>
              <a:t>met</a:t>
            </a:r>
            <a:endParaRPr sz="2176">
              <a:solidFill>
                <a:prstClr val="black"/>
              </a:solidFill>
              <a:latin typeface="Arial"/>
              <a:cs typeface="Arial"/>
            </a:endParaRPr>
          </a:p>
          <a:p>
            <a:pPr marL="27639" defTabSz="829178">
              <a:lnSpc>
                <a:spcPts val="2349"/>
              </a:lnSpc>
            </a:pPr>
            <a:r>
              <a:rPr sz="2176" b="1" spc="-73" dirty="0">
                <a:solidFill>
                  <a:srgbClr val="4D4D4D"/>
                </a:solidFill>
                <a:latin typeface="Arial"/>
                <a:cs typeface="Arial"/>
              </a:rPr>
              <a:t>mono</a:t>
            </a:r>
            <a:r>
              <a:rPr sz="2176" b="1" spc="-254" dirty="0">
                <a:solidFill>
                  <a:srgbClr val="4D4D4D"/>
                </a:solidFill>
                <a:latin typeface="Arial"/>
                <a:cs typeface="Arial"/>
              </a:rPr>
              <a:t> </a:t>
            </a:r>
            <a:r>
              <a:rPr sz="2176" b="1" spc="-86" dirty="0">
                <a:solidFill>
                  <a:srgbClr val="4D4D4D"/>
                </a:solidFill>
                <a:latin typeface="Arial"/>
                <a:cs typeface="Arial"/>
              </a:rPr>
              <a:t>strategy*</a:t>
            </a:r>
            <a:endParaRPr sz="2176">
              <a:solidFill>
                <a:prstClr val="black"/>
              </a:solidFill>
              <a:latin typeface="Arial"/>
              <a:cs typeface="Arial"/>
            </a:endParaRPr>
          </a:p>
        </p:txBody>
      </p:sp>
      <p:sp>
        <p:nvSpPr>
          <p:cNvPr id="27" name="object 27"/>
          <p:cNvSpPr/>
          <p:nvPr/>
        </p:nvSpPr>
        <p:spPr>
          <a:xfrm>
            <a:off x="7432359" y="2546961"/>
            <a:ext cx="3349883" cy="2168303"/>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28" name="object 28"/>
          <p:cNvSpPr/>
          <p:nvPr/>
        </p:nvSpPr>
        <p:spPr>
          <a:xfrm>
            <a:off x="7433741" y="4018754"/>
            <a:ext cx="3348501" cy="697891"/>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29" name="object 29"/>
          <p:cNvSpPr txBox="1"/>
          <p:nvPr/>
        </p:nvSpPr>
        <p:spPr>
          <a:xfrm>
            <a:off x="7976163" y="3040322"/>
            <a:ext cx="2274484" cy="2322046"/>
          </a:xfrm>
          <a:prstGeom prst="rect">
            <a:avLst/>
          </a:prstGeom>
        </p:spPr>
        <p:txBody>
          <a:bodyPr vert="horz" wrap="square" lIns="0" tIns="0" rIns="0" bIns="0" rtlCol="0">
            <a:spAutoFit/>
          </a:bodyPr>
          <a:lstStyle/>
          <a:p>
            <a:pPr marL="456048" defTabSz="829178"/>
            <a:r>
              <a:rPr sz="6756" b="1" spc="-159" dirty="0">
                <a:solidFill>
                  <a:srgbClr val="793B45"/>
                </a:solidFill>
                <a:latin typeface="Arial"/>
                <a:cs typeface="Arial"/>
              </a:rPr>
              <a:t>56%</a:t>
            </a:r>
            <a:endParaRPr sz="6756">
              <a:solidFill>
                <a:prstClr val="black"/>
              </a:solidFill>
              <a:latin typeface="Arial"/>
              <a:cs typeface="Arial"/>
            </a:endParaRPr>
          </a:p>
          <a:p>
            <a:pPr marL="11516" marR="4607" indent="112860" defTabSz="829178">
              <a:lnSpc>
                <a:spcPts val="2086"/>
              </a:lnSpc>
              <a:spcBef>
                <a:spcPts val="5849"/>
              </a:spcBef>
            </a:pPr>
            <a:r>
              <a:rPr sz="2176" b="1" spc="-82" dirty="0">
                <a:solidFill>
                  <a:srgbClr val="4D4D4D"/>
                </a:solidFill>
                <a:latin typeface="Arial"/>
                <a:cs typeface="Arial"/>
              </a:rPr>
              <a:t>Patients </a:t>
            </a:r>
            <a:r>
              <a:rPr sz="2176" b="1" spc="-45" dirty="0">
                <a:solidFill>
                  <a:srgbClr val="4D4D4D"/>
                </a:solidFill>
                <a:latin typeface="Arial"/>
                <a:cs typeface="Arial"/>
              </a:rPr>
              <a:t>on </a:t>
            </a:r>
            <a:r>
              <a:rPr sz="2176" b="1" spc="-73" dirty="0">
                <a:solidFill>
                  <a:srgbClr val="4D4D4D"/>
                </a:solidFill>
                <a:latin typeface="Arial"/>
                <a:cs typeface="Arial"/>
              </a:rPr>
              <a:t>early  </a:t>
            </a:r>
            <a:r>
              <a:rPr sz="2176" b="1" spc="-82" dirty="0">
                <a:solidFill>
                  <a:srgbClr val="4D4D4D"/>
                </a:solidFill>
                <a:latin typeface="Arial"/>
                <a:cs typeface="Arial"/>
              </a:rPr>
              <a:t>vilda/met</a:t>
            </a:r>
            <a:r>
              <a:rPr sz="2176" b="1" spc="-245" dirty="0">
                <a:solidFill>
                  <a:srgbClr val="4D4D4D"/>
                </a:solidFill>
                <a:latin typeface="Arial"/>
                <a:cs typeface="Arial"/>
              </a:rPr>
              <a:t> </a:t>
            </a:r>
            <a:r>
              <a:rPr sz="2176" b="1" spc="-86" dirty="0">
                <a:solidFill>
                  <a:srgbClr val="4D4D4D"/>
                </a:solidFill>
                <a:latin typeface="Arial"/>
                <a:cs typeface="Arial"/>
              </a:rPr>
              <a:t>strategy*</a:t>
            </a:r>
            <a:endParaRPr sz="2176">
              <a:solidFill>
                <a:prstClr val="black"/>
              </a:solidFill>
              <a:latin typeface="Arial"/>
              <a:cs typeface="Arial"/>
            </a:endParaRPr>
          </a:p>
        </p:txBody>
      </p:sp>
      <p:sp>
        <p:nvSpPr>
          <p:cNvPr id="30" name="object 30"/>
          <p:cNvSpPr txBox="1"/>
          <p:nvPr/>
        </p:nvSpPr>
        <p:spPr>
          <a:xfrm>
            <a:off x="1096973" y="819160"/>
            <a:ext cx="5843983" cy="446597"/>
          </a:xfrm>
          <a:prstGeom prst="rect">
            <a:avLst/>
          </a:prstGeom>
        </p:spPr>
        <p:txBody>
          <a:bodyPr vert="horz" wrap="square" lIns="0" tIns="0" rIns="0" bIns="0" rtlCol="0">
            <a:spAutoFit/>
          </a:bodyPr>
          <a:lstStyle/>
          <a:p>
            <a:pPr marL="11516" defTabSz="829178"/>
            <a:r>
              <a:rPr sz="2902" b="1" spc="-68" dirty="0">
                <a:solidFill>
                  <a:srgbClr val="4D4D4D"/>
                </a:solidFill>
                <a:latin typeface="Arial"/>
                <a:cs typeface="Arial"/>
              </a:rPr>
              <a:t>with </a:t>
            </a:r>
            <a:r>
              <a:rPr sz="2902" b="1" spc="-45" dirty="0">
                <a:solidFill>
                  <a:srgbClr val="4D4D4D"/>
                </a:solidFill>
                <a:latin typeface="Arial"/>
                <a:cs typeface="Arial"/>
              </a:rPr>
              <a:t>an </a:t>
            </a:r>
            <a:r>
              <a:rPr sz="2902" b="1" spc="-73" dirty="0">
                <a:solidFill>
                  <a:srgbClr val="4D4D4D"/>
                </a:solidFill>
                <a:latin typeface="Arial"/>
                <a:cs typeface="Arial"/>
              </a:rPr>
              <a:t>early </a:t>
            </a:r>
            <a:r>
              <a:rPr sz="2902" b="1" spc="-82" dirty="0">
                <a:solidFill>
                  <a:srgbClr val="4D4D4D"/>
                </a:solidFill>
                <a:latin typeface="Arial"/>
                <a:cs typeface="Arial"/>
              </a:rPr>
              <a:t>combination</a:t>
            </a:r>
            <a:r>
              <a:rPr sz="2902" b="1" spc="-508" dirty="0">
                <a:solidFill>
                  <a:srgbClr val="4D4D4D"/>
                </a:solidFill>
                <a:latin typeface="Arial"/>
                <a:cs typeface="Arial"/>
              </a:rPr>
              <a:t> </a:t>
            </a:r>
            <a:r>
              <a:rPr sz="2902" b="1" spc="-73" dirty="0">
                <a:solidFill>
                  <a:srgbClr val="4D4D4D"/>
                </a:solidFill>
                <a:latin typeface="Arial"/>
                <a:cs typeface="Arial"/>
              </a:rPr>
              <a:t>strategy</a:t>
            </a:r>
            <a:r>
              <a:rPr sz="2448" b="1" spc="-109" baseline="41666" dirty="0">
                <a:solidFill>
                  <a:srgbClr val="4D4D4D"/>
                </a:solidFill>
                <a:latin typeface="Arial"/>
                <a:cs typeface="Arial"/>
              </a:rPr>
              <a:t>9</a:t>
            </a:r>
            <a:endParaRPr sz="2448" baseline="41666">
              <a:solidFill>
                <a:prstClr val="black"/>
              </a:solidFill>
              <a:latin typeface="Arial"/>
              <a:cs typeface="Arial"/>
            </a:endParaRPr>
          </a:p>
        </p:txBody>
      </p:sp>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36484" y="5853657"/>
            <a:ext cx="4851132" cy="21143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717088" y="6182911"/>
            <a:ext cx="1918494" cy="664447"/>
          </a:xfrm>
          <a:prstGeom prst="rect">
            <a:avLst/>
          </a:prstGeom>
        </p:spPr>
      </p:pic>
      <p:sp>
        <p:nvSpPr>
          <p:cNvPr id="33" name="object 4"/>
          <p:cNvSpPr/>
          <p:nvPr/>
        </p:nvSpPr>
        <p:spPr>
          <a:xfrm>
            <a:off x="1109871" y="6331125"/>
            <a:ext cx="1531217" cy="255951"/>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Tree>
    <p:extLst>
      <p:ext uri="{BB962C8B-B14F-4D97-AF65-F5344CB8AC3E}">
        <p14:creationId xmlns:p14="http://schemas.microsoft.com/office/powerpoint/2010/main" val="2833384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8141" y="0"/>
            <a:ext cx="11055718" cy="63344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3" name="object 3"/>
          <p:cNvSpPr/>
          <p:nvPr/>
        </p:nvSpPr>
        <p:spPr>
          <a:xfrm>
            <a:off x="568141" y="0"/>
            <a:ext cx="11055718" cy="6124983"/>
          </a:xfrm>
          <a:custGeom>
            <a:avLst/>
            <a:gdLst/>
            <a:ahLst/>
            <a:cxnLst/>
            <a:rect l="l" t="t" r="r" b="b"/>
            <a:pathLst>
              <a:path w="12192000" h="6754495">
                <a:moveTo>
                  <a:pt x="12191999" y="0"/>
                </a:moveTo>
                <a:lnTo>
                  <a:pt x="0" y="0"/>
                </a:lnTo>
                <a:lnTo>
                  <a:pt x="0" y="6754368"/>
                </a:lnTo>
                <a:lnTo>
                  <a:pt x="12191999" y="6754368"/>
                </a:lnTo>
                <a:lnTo>
                  <a:pt x="12191999" y="0"/>
                </a:lnTo>
                <a:close/>
              </a:path>
            </a:pathLst>
          </a:custGeom>
          <a:solidFill>
            <a:srgbClr val="4D4D4D">
              <a:alpha val="9019"/>
            </a:srgbClr>
          </a:solidFill>
        </p:spPr>
        <p:txBody>
          <a:bodyPr wrap="square" lIns="0" tIns="0" rIns="0" bIns="0" rtlCol="0"/>
          <a:lstStyle/>
          <a:p>
            <a:pPr defTabSz="829178"/>
            <a:endParaRPr sz="1632">
              <a:solidFill>
                <a:prstClr val="black"/>
              </a:solidFill>
              <a:latin typeface="Calibri"/>
            </a:endParaRPr>
          </a:p>
        </p:txBody>
      </p:sp>
      <p:sp>
        <p:nvSpPr>
          <p:cNvPr id="4" name="object 4"/>
          <p:cNvSpPr txBox="1"/>
          <p:nvPr/>
        </p:nvSpPr>
        <p:spPr>
          <a:xfrm>
            <a:off x="568141" y="6126249"/>
            <a:ext cx="11055718" cy="502253"/>
          </a:xfrm>
          <a:prstGeom prst="rect">
            <a:avLst/>
          </a:prstGeom>
        </p:spPr>
        <p:txBody>
          <a:bodyPr vert="horz" wrap="square" lIns="0" tIns="0" rIns="0" bIns="0" rtlCol="0">
            <a:spAutoFit/>
          </a:bodyPr>
          <a:lstStyle/>
          <a:p>
            <a:pPr defTabSz="829178"/>
            <a:endParaRPr sz="1088">
              <a:solidFill>
                <a:prstClr val="black"/>
              </a:solidFill>
              <a:latin typeface="Times New Roman"/>
              <a:cs typeface="Times New Roman"/>
            </a:endParaRPr>
          </a:p>
          <a:p>
            <a:pPr defTabSz="829178">
              <a:spcBef>
                <a:spcPts val="14"/>
              </a:spcBef>
            </a:pPr>
            <a:endParaRPr sz="1088">
              <a:solidFill>
                <a:prstClr val="black"/>
              </a:solidFill>
              <a:latin typeface="Times New Roman"/>
              <a:cs typeface="Times New Roman"/>
            </a:endParaRPr>
          </a:p>
          <a:p>
            <a:pPr marR="836664" algn="r" defTabSz="829178">
              <a:spcBef>
                <a:spcPts val="5"/>
              </a:spcBef>
            </a:pPr>
            <a:r>
              <a:rPr sz="1088" dirty="0">
                <a:solidFill>
                  <a:srgbClr val="888888"/>
                </a:solidFill>
                <a:latin typeface="Calibri"/>
                <a:cs typeface="Calibri"/>
                <a:hlinkClick r:id="" action="ppaction://noaction"/>
              </a:rPr>
              <a:t>3</a:t>
            </a:r>
            <a:r>
              <a:rPr sz="1088" spc="-1111" dirty="0">
                <a:solidFill>
                  <a:srgbClr val="888888"/>
                </a:solidFill>
                <a:latin typeface="Calibri"/>
                <a:cs typeface="Calibri"/>
                <a:hlinkClick r:id="" action="ppaction://noaction"/>
              </a:rPr>
              <a:t>8</a:t>
            </a:r>
            <a:r>
              <a:rPr sz="1088" dirty="0">
                <a:solidFill>
                  <a:srgbClr val="888888"/>
                </a:solidFill>
                <a:latin typeface="Calibri"/>
                <a:cs typeface="Calibri"/>
                <a:hlinkClick r:id="" action="ppaction://noaction"/>
              </a:rPr>
              <a:t>3</a:t>
            </a:r>
            <a:r>
              <a:rPr sz="1088" spc="-1111" dirty="0">
                <a:solidFill>
                  <a:srgbClr val="888888"/>
                </a:solidFill>
                <a:latin typeface="Calibri"/>
                <a:cs typeface="Calibri"/>
                <a:hlinkClick r:id="" action="ppaction://noaction"/>
              </a:rPr>
              <a:t>8</a:t>
            </a:r>
            <a:r>
              <a:rPr sz="1088" dirty="0">
                <a:solidFill>
                  <a:srgbClr val="888888"/>
                </a:solidFill>
                <a:latin typeface="Calibri"/>
                <a:cs typeface="Calibri"/>
                <a:hlinkClick r:id="" action="ppaction://noaction"/>
              </a:rPr>
              <a:t>38</a:t>
            </a:r>
            <a:endParaRPr sz="1088">
              <a:solidFill>
                <a:prstClr val="black"/>
              </a:solidFill>
              <a:latin typeface="Calibri"/>
              <a:cs typeface="Calibri"/>
            </a:endParaRPr>
          </a:p>
        </p:txBody>
      </p:sp>
      <p:sp>
        <p:nvSpPr>
          <p:cNvPr id="5" name="object 5"/>
          <p:cNvSpPr/>
          <p:nvPr/>
        </p:nvSpPr>
        <p:spPr>
          <a:xfrm>
            <a:off x="568141" y="6126249"/>
            <a:ext cx="11055718" cy="728411"/>
          </a:xfrm>
          <a:custGeom>
            <a:avLst/>
            <a:gdLst/>
            <a:ahLst/>
            <a:cxnLst/>
            <a:rect l="l" t="t" r="r" b="b"/>
            <a:pathLst>
              <a:path w="12192000" h="803275">
                <a:moveTo>
                  <a:pt x="12191999" y="0"/>
                </a:moveTo>
                <a:lnTo>
                  <a:pt x="0" y="0"/>
                </a:lnTo>
                <a:lnTo>
                  <a:pt x="0" y="803146"/>
                </a:lnTo>
                <a:lnTo>
                  <a:pt x="12191999" y="803146"/>
                </a:lnTo>
                <a:lnTo>
                  <a:pt x="12191999" y="0"/>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7" name="object 7"/>
          <p:cNvSpPr/>
          <p:nvPr/>
        </p:nvSpPr>
        <p:spPr>
          <a:xfrm>
            <a:off x="568141" y="6126250"/>
            <a:ext cx="11055718" cy="11516"/>
          </a:xfrm>
          <a:custGeom>
            <a:avLst/>
            <a:gdLst/>
            <a:ahLst/>
            <a:cxnLst/>
            <a:rect l="l" t="t" r="r" b="b"/>
            <a:pathLst>
              <a:path w="12192000" h="12700">
                <a:moveTo>
                  <a:pt x="0" y="12192"/>
                </a:moveTo>
                <a:lnTo>
                  <a:pt x="12191999" y="12192"/>
                </a:lnTo>
                <a:lnTo>
                  <a:pt x="12191999" y="0"/>
                </a:lnTo>
                <a:lnTo>
                  <a:pt x="0" y="0"/>
                </a:lnTo>
                <a:lnTo>
                  <a:pt x="0" y="12192"/>
                </a:lnTo>
                <a:close/>
              </a:path>
            </a:pathLst>
          </a:custGeom>
          <a:solidFill>
            <a:srgbClr val="BEBEBE"/>
          </a:solidFill>
        </p:spPr>
        <p:txBody>
          <a:bodyPr wrap="square" lIns="0" tIns="0" rIns="0" bIns="0" rtlCol="0"/>
          <a:lstStyle/>
          <a:p>
            <a:pPr defTabSz="829178"/>
            <a:endParaRPr sz="1632">
              <a:solidFill>
                <a:prstClr val="black"/>
              </a:solidFill>
              <a:latin typeface="Calibri"/>
            </a:endParaRPr>
          </a:p>
        </p:txBody>
      </p:sp>
      <p:graphicFrame>
        <p:nvGraphicFramePr>
          <p:cNvPr id="11" name="object 11"/>
          <p:cNvGraphicFramePr>
            <a:graphicFrameLocks noGrp="1"/>
          </p:cNvGraphicFramePr>
          <p:nvPr/>
        </p:nvGraphicFramePr>
        <p:xfrm>
          <a:off x="1095015" y="2179704"/>
          <a:ext cx="7006675" cy="1908032"/>
        </p:xfrm>
        <a:graphic>
          <a:graphicData uri="http://schemas.openxmlformats.org/drawingml/2006/table">
            <a:tbl>
              <a:tblPr firstRow="1" bandRow="1">
                <a:tableStyleId>{2D5ABB26-0587-4C30-8999-92F81FD0307C}</a:tableStyleId>
              </a:tblPr>
              <a:tblGrid>
                <a:gridCol w="3906584">
                  <a:extLst>
                    <a:ext uri="{9D8B030D-6E8A-4147-A177-3AD203B41FA5}">
                      <a16:colId xmlns:a16="http://schemas.microsoft.com/office/drawing/2014/main" val="20000"/>
                    </a:ext>
                  </a:extLst>
                </a:gridCol>
                <a:gridCol w="1511062">
                  <a:extLst>
                    <a:ext uri="{9D8B030D-6E8A-4147-A177-3AD203B41FA5}">
                      <a16:colId xmlns:a16="http://schemas.microsoft.com/office/drawing/2014/main" val="20001"/>
                    </a:ext>
                  </a:extLst>
                </a:gridCol>
                <a:gridCol w="1589029">
                  <a:extLst>
                    <a:ext uri="{9D8B030D-6E8A-4147-A177-3AD203B41FA5}">
                      <a16:colId xmlns:a16="http://schemas.microsoft.com/office/drawing/2014/main" val="20002"/>
                    </a:ext>
                  </a:extLst>
                </a:gridCol>
              </a:tblGrid>
              <a:tr h="511327">
                <a:tc>
                  <a:txBody>
                    <a:bodyPr/>
                    <a:lstStyle/>
                    <a:p>
                      <a:endParaRPr sz="2200">
                        <a:latin typeface="Segoe UI Symbol"/>
                        <a:cs typeface="Segoe UI Symbol"/>
                      </a:endParaRPr>
                    </a:p>
                  </a:txBody>
                  <a:tcPr marL="0" marR="0" marT="0" marB="0">
                    <a:lnL w="12700">
                      <a:solidFill>
                        <a:srgbClr val="DE7900"/>
                      </a:solidFill>
                      <a:prstDash val="solid"/>
                    </a:lnL>
                    <a:lnR w="12700">
                      <a:solidFill>
                        <a:srgbClr val="DE7900"/>
                      </a:solidFill>
                      <a:prstDash val="solid"/>
                    </a:lnR>
                    <a:lnT w="12700">
                      <a:solidFill>
                        <a:srgbClr val="DE7900"/>
                      </a:solidFill>
                      <a:prstDash val="solid"/>
                    </a:lnT>
                    <a:lnB w="12700">
                      <a:solidFill>
                        <a:srgbClr val="DE7900"/>
                      </a:solidFill>
                      <a:prstDash val="solid"/>
                    </a:lnB>
                    <a:solidFill>
                      <a:srgbClr val="EFC774"/>
                    </a:solidFill>
                  </a:tcPr>
                </a:tc>
                <a:tc>
                  <a:txBody>
                    <a:bodyPr/>
                    <a:lstStyle/>
                    <a:p>
                      <a:pPr marL="424180" marR="348615" indent="-67310">
                        <a:lnSpc>
                          <a:spcPct val="100000"/>
                        </a:lnSpc>
                        <a:spcBef>
                          <a:spcPts val="275"/>
                        </a:spcBef>
                      </a:pPr>
                      <a:r>
                        <a:rPr sz="1400" b="1" dirty="0">
                          <a:latin typeface="Arial"/>
                          <a:cs typeface="Arial"/>
                        </a:rPr>
                        <a:t>met</a:t>
                      </a:r>
                      <a:r>
                        <a:rPr sz="1400" b="1" spc="-90" dirty="0">
                          <a:latin typeface="Arial"/>
                          <a:cs typeface="Arial"/>
                        </a:rPr>
                        <a:t> </a:t>
                      </a:r>
                      <a:r>
                        <a:rPr sz="1400" b="1" spc="-5" dirty="0">
                          <a:latin typeface="Arial"/>
                          <a:cs typeface="Arial"/>
                        </a:rPr>
                        <a:t>mono  (n=1001)</a:t>
                      </a:r>
                      <a:endParaRPr sz="1400">
                        <a:latin typeface="Arial"/>
                        <a:cs typeface="Arial"/>
                      </a:endParaRPr>
                    </a:p>
                  </a:txBody>
                  <a:tcPr marL="0" marR="0" marT="31670" marB="0">
                    <a:lnL w="12700">
                      <a:solidFill>
                        <a:srgbClr val="DE7900"/>
                      </a:solidFill>
                      <a:prstDash val="solid"/>
                    </a:lnL>
                    <a:lnR w="12700">
                      <a:solidFill>
                        <a:srgbClr val="DE7900"/>
                      </a:solidFill>
                      <a:prstDash val="solid"/>
                    </a:lnR>
                    <a:lnT w="12700">
                      <a:solidFill>
                        <a:srgbClr val="DE7900"/>
                      </a:solidFill>
                      <a:prstDash val="solid"/>
                    </a:lnT>
                    <a:lnB w="12700">
                      <a:solidFill>
                        <a:srgbClr val="DE7900"/>
                      </a:solidFill>
                      <a:prstDash val="solid"/>
                    </a:lnB>
                    <a:solidFill>
                      <a:srgbClr val="EFC774"/>
                    </a:solidFill>
                  </a:tcPr>
                </a:tc>
                <a:tc>
                  <a:txBody>
                    <a:bodyPr/>
                    <a:lstStyle/>
                    <a:p>
                      <a:pPr marL="521970" marR="438150" indent="-78105">
                        <a:lnSpc>
                          <a:spcPct val="100000"/>
                        </a:lnSpc>
                        <a:spcBef>
                          <a:spcPts val="275"/>
                        </a:spcBef>
                      </a:pPr>
                      <a:r>
                        <a:rPr sz="1400" b="1" spc="-35" dirty="0">
                          <a:latin typeface="Arial"/>
                          <a:cs typeface="Arial"/>
                        </a:rPr>
                        <a:t>v</a:t>
                      </a:r>
                      <a:r>
                        <a:rPr sz="1400" b="1" dirty="0">
                          <a:latin typeface="Arial"/>
                          <a:cs typeface="Arial"/>
                        </a:rPr>
                        <a:t>ilda/m</a:t>
                      </a:r>
                      <a:r>
                        <a:rPr sz="1400" b="1" spc="5" dirty="0">
                          <a:latin typeface="Arial"/>
                          <a:cs typeface="Arial"/>
                        </a:rPr>
                        <a:t>e</a:t>
                      </a:r>
                      <a:r>
                        <a:rPr sz="1400" b="1" dirty="0">
                          <a:latin typeface="Arial"/>
                          <a:cs typeface="Arial"/>
                        </a:rPr>
                        <a:t>t  </a:t>
                      </a:r>
                      <a:r>
                        <a:rPr sz="1400" b="1" spc="-5" dirty="0">
                          <a:latin typeface="Arial"/>
                          <a:cs typeface="Arial"/>
                        </a:rPr>
                        <a:t>(n=998)</a:t>
                      </a:r>
                      <a:endParaRPr sz="1400">
                        <a:latin typeface="Arial"/>
                        <a:cs typeface="Arial"/>
                      </a:endParaRPr>
                    </a:p>
                  </a:txBody>
                  <a:tcPr marL="0" marR="0" marT="31670" marB="0">
                    <a:lnL w="12700">
                      <a:solidFill>
                        <a:srgbClr val="DE7900"/>
                      </a:solidFill>
                      <a:prstDash val="solid"/>
                    </a:lnL>
                    <a:lnR w="12700">
                      <a:solidFill>
                        <a:srgbClr val="DE7900"/>
                      </a:solidFill>
                      <a:prstDash val="solid"/>
                    </a:lnR>
                    <a:lnT w="12700">
                      <a:solidFill>
                        <a:srgbClr val="DE7900"/>
                      </a:solidFill>
                      <a:prstDash val="solid"/>
                    </a:lnT>
                    <a:lnB w="12700">
                      <a:solidFill>
                        <a:srgbClr val="DE7900"/>
                      </a:solidFill>
                      <a:prstDash val="solid"/>
                    </a:lnB>
                    <a:solidFill>
                      <a:srgbClr val="EFC774"/>
                    </a:solidFill>
                  </a:tcPr>
                </a:tc>
                <a:extLst>
                  <a:ext uri="{0D108BD9-81ED-4DB2-BD59-A6C34878D82A}">
                    <a16:rowId xmlns:a16="http://schemas.microsoft.com/office/drawing/2014/main" val="10000"/>
                  </a:ext>
                </a:extLst>
              </a:tr>
              <a:tr h="618198">
                <a:tc>
                  <a:txBody>
                    <a:bodyPr/>
                    <a:lstStyle/>
                    <a:p>
                      <a:pPr>
                        <a:lnSpc>
                          <a:spcPct val="100000"/>
                        </a:lnSpc>
                      </a:pPr>
                      <a:endParaRPr sz="1300">
                        <a:latin typeface="Times New Roman"/>
                        <a:cs typeface="Times New Roman"/>
                      </a:endParaRPr>
                    </a:p>
                    <a:p>
                      <a:pPr marL="84455">
                        <a:lnSpc>
                          <a:spcPct val="100000"/>
                        </a:lnSpc>
                      </a:pPr>
                      <a:r>
                        <a:rPr sz="1400" spc="-40" dirty="0">
                          <a:latin typeface="Arial"/>
                          <a:cs typeface="Arial"/>
                        </a:rPr>
                        <a:t>Total </a:t>
                      </a:r>
                      <a:r>
                        <a:rPr sz="1400" spc="-5" dirty="0">
                          <a:latin typeface="Arial"/>
                          <a:cs typeface="Arial"/>
                        </a:rPr>
                        <a:t>number of hypoglycemic (hypo) events,</a:t>
                      </a:r>
                      <a:r>
                        <a:rPr sz="1400" spc="30" dirty="0">
                          <a:latin typeface="Arial"/>
                          <a:cs typeface="Arial"/>
                        </a:rPr>
                        <a:t> </a:t>
                      </a:r>
                      <a:r>
                        <a:rPr sz="1400" spc="-5" dirty="0">
                          <a:latin typeface="Arial"/>
                          <a:cs typeface="Arial"/>
                        </a:rPr>
                        <a:t>n</a:t>
                      </a:r>
                      <a:endParaRPr sz="1400">
                        <a:latin typeface="Arial"/>
                        <a:cs typeface="Arial"/>
                      </a:endParaRPr>
                    </a:p>
                  </a:txBody>
                  <a:tcPr marL="0" marR="0" marT="0" marB="0">
                    <a:lnL w="12700">
                      <a:solidFill>
                        <a:srgbClr val="DE7900"/>
                      </a:solidFill>
                      <a:prstDash val="solid"/>
                    </a:lnL>
                    <a:lnR w="12700">
                      <a:solidFill>
                        <a:srgbClr val="DE7900"/>
                      </a:solidFill>
                      <a:prstDash val="solid"/>
                    </a:lnR>
                    <a:lnT w="12700">
                      <a:solidFill>
                        <a:srgbClr val="DE7900"/>
                      </a:solidFill>
                      <a:prstDash val="solid"/>
                    </a:lnT>
                    <a:lnB w="12700">
                      <a:solidFill>
                        <a:srgbClr val="DE7900"/>
                      </a:solidFill>
                      <a:prstDash val="solid"/>
                    </a:lnB>
                    <a:solidFill>
                      <a:srgbClr val="FFFFFF"/>
                    </a:solidFill>
                  </a:tcPr>
                </a:tc>
                <a:tc>
                  <a:txBody>
                    <a:bodyPr/>
                    <a:lstStyle/>
                    <a:p>
                      <a:pPr>
                        <a:lnSpc>
                          <a:spcPct val="100000"/>
                        </a:lnSpc>
                      </a:pPr>
                      <a:endParaRPr sz="1300">
                        <a:latin typeface="Times New Roman"/>
                        <a:cs typeface="Times New Roman"/>
                      </a:endParaRPr>
                    </a:p>
                    <a:p>
                      <a:pPr algn="ctr">
                        <a:lnSpc>
                          <a:spcPct val="100000"/>
                        </a:lnSpc>
                      </a:pPr>
                      <a:r>
                        <a:rPr sz="1400" dirty="0">
                          <a:latin typeface="Arial"/>
                          <a:cs typeface="Arial"/>
                        </a:rPr>
                        <a:t>9</a:t>
                      </a:r>
                      <a:endParaRPr sz="1400">
                        <a:latin typeface="Arial"/>
                        <a:cs typeface="Arial"/>
                      </a:endParaRPr>
                    </a:p>
                  </a:txBody>
                  <a:tcPr marL="0" marR="0" marT="0" marB="0">
                    <a:lnL w="12700">
                      <a:solidFill>
                        <a:srgbClr val="DE7900"/>
                      </a:solidFill>
                      <a:prstDash val="solid"/>
                    </a:lnL>
                    <a:lnR w="12700">
                      <a:solidFill>
                        <a:srgbClr val="DE7900"/>
                      </a:solidFill>
                      <a:prstDash val="solid"/>
                    </a:lnR>
                    <a:lnT w="12700">
                      <a:solidFill>
                        <a:srgbClr val="DE7900"/>
                      </a:solidFill>
                      <a:prstDash val="solid"/>
                    </a:lnT>
                    <a:lnB w="12700">
                      <a:solidFill>
                        <a:srgbClr val="DE7900"/>
                      </a:solidFill>
                      <a:prstDash val="solid"/>
                    </a:lnB>
                    <a:solidFill>
                      <a:srgbClr val="FFFFFF"/>
                    </a:solidFill>
                  </a:tcPr>
                </a:tc>
                <a:tc>
                  <a:txBody>
                    <a:bodyPr/>
                    <a:lstStyle/>
                    <a:p>
                      <a:pPr>
                        <a:lnSpc>
                          <a:spcPct val="100000"/>
                        </a:lnSpc>
                      </a:pPr>
                      <a:endParaRPr sz="1300">
                        <a:latin typeface="Times New Roman"/>
                        <a:cs typeface="Times New Roman"/>
                      </a:endParaRPr>
                    </a:p>
                    <a:p>
                      <a:pPr algn="ctr">
                        <a:lnSpc>
                          <a:spcPct val="100000"/>
                        </a:lnSpc>
                      </a:pPr>
                      <a:r>
                        <a:rPr sz="1400" spc="-5" dirty="0">
                          <a:latin typeface="Arial"/>
                          <a:cs typeface="Arial"/>
                        </a:rPr>
                        <a:t>13</a:t>
                      </a:r>
                      <a:endParaRPr sz="1400">
                        <a:latin typeface="Arial"/>
                        <a:cs typeface="Arial"/>
                      </a:endParaRPr>
                    </a:p>
                  </a:txBody>
                  <a:tcPr marL="0" marR="0" marT="0" marB="0">
                    <a:lnL w="12700">
                      <a:solidFill>
                        <a:srgbClr val="DE7900"/>
                      </a:solidFill>
                      <a:prstDash val="solid"/>
                    </a:lnL>
                    <a:lnR w="12700">
                      <a:solidFill>
                        <a:srgbClr val="DE7900"/>
                      </a:solidFill>
                      <a:prstDash val="solid"/>
                    </a:lnR>
                    <a:lnT w="12700">
                      <a:solidFill>
                        <a:srgbClr val="DE7900"/>
                      </a:solidFill>
                      <a:prstDash val="solid"/>
                    </a:lnT>
                    <a:lnB w="12700">
                      <a:solidFill>
                        <a:srgbClr val="DE7900"/>
                      </a:solidFill>
                      <a:prstDash val="solid"/>
                    </a:lnB>
                    <a:solidFill>
                      <a:srgbClr val="FFFFFF"/>
                    </a:solidFill>
                  </a:tcPr>
                </a:tc>
                <a:extLst>
                  <a:ext uri="{0D108BD9-81ED-4DB2-BD59-A6C34878D82A}">
                    <a16:rowId xmlns:a16="http://schemas.microsoft.com/office/drawing/2014/main" val="10001"/>
                  </a:ext>
                </a:extLst>
              </a:tr>
              <a:tr h="618084">
                <a:tc>
                  <a:txBody>
                    <a:bodyPr/>
                    <a:lstStyle/>
                    <a:p>
                      <a:pPr>
                        <a:lnSpc>
                          <a:spcPct val="100000"/>
                        </a:lnSpc>
                      </a:pPr>
                      <a:endParaRPr sz="1300">
                        <a:latin typeface="Times New Roman"/>
                        <a:cs typeface="Times New Roman"/>
                      </a:endParaRPr>
                    </a:p>
                    <a:p>
                      <a:pPr marL="84455">
                        <a:lnSpc>
                          <a:spcPct val="100000"/>
                        </a:lnSpc>
                        <a:spcBef>
                          <a:spcPts val="5"/>
                        </a:spcBef>
                      </a:pPr>
                      <a:r>
                        <a:rPr sz="1400" spc="-5" dirty="0">
                          <a:latin typeface="Arial"/>
                          <a:cs typeface="Arial"/>
                        </a:rPr>
                        <a:t>Grade 1</a:t>
                      </a:r>
                      <a:r>
                        <a:rPr sz="1400" spc="-65" dirty="0">
                          <a:latin typeface="Arial"/>
                          <a:cs typeface="Arial"/>
                        </a:rPr>
                        <a:t> </a:t>
                      </a:r>
                      <a:r>
                        <a:rPr sz="1400" spc="-5" dirty="0">
                          <a:latin typeface="Arial"/>
                          <a:cs typeface="Arial"/>
                        </a:rPr>
                        <a:t>events</a:t>
                      </a:r>
                      <a:endParaRPr sz="1400">
                        <a:latin typeface="Arial"/>
                        <a:cs typeface="Arial"/>
                      </a:endParaRPr>
                    </a:p>
                  </a:txBody>
                  <a:tcPr marL="0" marR="0" marT="0" marB="0">
                    <a:lnL w="12700">
                      <a:solidFill>
                        <a:srgbClr val="DE7900"/>
                      </a:solidFill>
                      <a:prstDash val="solid"/>
                    </a:lnL>
                    <a:lnR w="12700">
                      <a:solidFill>
                        <a:srgbClr val="DE7900"/>
                      </a:solidFill>
                      <a:prstDash val="solid"/>
                    </a:lnR>
                    <a:lnT w="12700">
                      <a:solidFill>
                        <a:srgbClr val="DE7900"/>
                      </a:solidFill>
                      <a:prstDash val="solid"/>
                    </a:lnT>
                    <a:lnB w="12700">
                      <a:solidFill>
                        <a:srgbClr val="DE7900"/>
                      </a:solidFill>
                      <a:prstDash val="solid"/>
                    </a:lnB>
                    <a:solidFill>
                      <a:srgbClr val="FFFFFF"/>
                    </a:solidFill>
                  </a:tcPr>
                </a:tc>
                <a:tc>
                  <a:txBody>
                    <a:bodyPr/>
                    <a:lstStyle/>
                    <a:p>
                      <a:pPr>
                        <a:lnSpc>
                          <a:spcPct val="100000"/>
                        </a:lnSpc>
                      </a:pPr>
                      <a:endParaRPr sz="1300">
                        <a:latin typeface="Times New Roman"/>
                        <a:cs typeface="Times New Roman"/>
                      </a:endParaRPr>
                    </a:p>
                    <a:p>
                      <a:pPr marL="1270" algn="ctr">
                        <a:lnSpc>
                          <a:spcPct val="100000"/>
                        </a:lnSpc>
                        <a:spcBef>
                          <a:spcPts val="5"/>
                        </a:spcBef>
                      </a:pPr>
                      <a:r>
                        <a:rPr sz="1400" spc="-5" dirty="0">
                          <a:latin typeface="Arial"/>
                          <a:cs typeface="Arial"/>
                        </a:rPr>
                        <a:t>100%</a:t>
                      </a:r>
                      <a:endParaRPr sz="1400">
                        <a:latin typeface="Arial"/>
                        <a:cs typeface="Arial"/>
                      </a:endParaRPr>
                    </a:p>
                  </a:txBody>
                  <a:tcPr marL="0" marR="0" marT="0" marB="0">
                    <a:lnL w="12700">
                      <a:solidFill>
                        <a:srgbClr val="DE7900"/>
                      </a:solidFill>
                      <a:prstDash val="solid"/>
                    </a:lnL>
                    <a:lnR w="12700">
                      <a:solidFill>
                        <a:srgbClr val="DE7900"/>
                      </a:solidFill>
                      <a:prstDash val="solid"/>
                    </a:lnR>
                    <a:lnT w="12700">
                      <a:solidFill>
                        <a:srgbClr val="DE7900"/>
                      </a:solidFill>
                      <a:prstDash val="solid"/>
                    </a:lnT>
                    <a:lnB w="12700">
                      <a:solidFill>
                        <a:srgbClr val="DE7900"/>
                      </a:solidFill>
                      <a:prstDash val="solid"/>
                    </a:lnB>
                    <a:solidFill>
                      <a:srgbClr val="FFFFFF"/>
                    </a:solidFill>
                  </a:tcPr>
                </a:tc>
                <a:tc>
                  <a:txBody>
                    <a:bodyPr/>
                    <a:lstStyle/>
                    <a:p>
                      <a:pPr>
                        <a:lnSpc>
                          <a:spcPct val="100000"/>
                        </a:lnSpc>
                      </a:pPr>
                      <a:endParaRPr sz="1300">
                        <a:latin typeface="Times New Roman"/>
                        <a:cs typeface="Times New Roman"/>
                      </a:endParaRPr>
                    </a:p>
                    <a:p>
                      <a:pPr marL="1270" algn="ctr">
                        <a:lnSpc>
                          <a:spcPct val="100000"/>
                        </a:lnSpc>
                        <a:spcBef>
                          <a:spcPts val="5"/>
                        </a:spcBef>
                      </a:pPr>
                      <a:r>
                        <a:rPr sz="1400" spc="-5" dirty="0">
                          <a:latin typeface="Arial"/>
                          <a:cs typeface="Arial"/>
                        </a:rPr>
                        <a:t>100%</a:t>
                      </a:r>
                      <a:endParaRPr sz="1400">
                        <a:latin typeface="Arial"/>
                        <a:cs typeface="Arial"/>
                      </a:endParaRPr>
                    </a:p>
                  </a:txBody>
                  <a:tcPr marL="0" marR="0" marT="0" marB="0">
                    <a:lnL w="12700">
                      <a:solidFill>
                        <a:srgbClr val="DE7900"/>
                      </a:solidFill>
                      <a:prstDash val="solid"/>
                    </a:lnL>
                    <a:lnR w="12700">
                      <a:solidFill>
                        <a:srgbClr val="DE7900"/>
                      </a:solidFill>
                      <a:prstDash val="solid"/>
                    </a:lnR>
                    <a:lnT w="12700">
                      <a:solidFill>
                        <a:srgbClr val="DE7900"/>
                      </a:solidFill>
                      <a:prstDash val="solid"/>
                    </a:lnT>
                    <a:lnB w="12700">
                      <a:solidFill>
                        <a:srgbClr val="DE7900"/>
                      </a:solidFill>
                      <a:prstDash val="solid"/>
                    </a:lnB>
                    <a:solidFill>
                      <a:srgbClr val="FFFFFF"/>
                    </a:solidFill>
                  </a:tcPr>
                </a:tc>
                <a:extLst>
                  <a:ext uri="{0D108BD9-81ED-4DB2-BD59-A6C34878D82A}">
                    <a16:rowId xmlns:a16="http://schemas.microsoft.com/office/drawing/2014/main" val="10002"/>
                  </a:ext>
                </a:extLst>
              </a:tr>
            </a:tbl>
          </a:graphicData>
        </a:graphic>
      </p:graphicFrame>
      <p:sp>
        <p:nvSpPr>
          <p:cNvPr id="12" name="object 12"/>
          <p:cNvSpPr/>
          <p:nvPr/>
        </p:nvSpPr>
        <p:spPr>
          <a:xfrm>
            <a:off x="8174474" y="3336063"/>
            <a:ext cx="2492143" cy="548755"/>
          </a:xfrm>
          <a:custGeom>
            <a:avLst/>
            <a:gdLst/>
            <a:ahLst/>
            <a:cxnLst/>
            <a:rect l="l" t="t" r="r" b="b"/>
            <a:pathLst>
              <a:path w="2748279" h="605154">
                <a:moveTo>
                  <a:pt x="2747772" y="0"/>
                </a:moveTo>
                <a:lnTo>
                  <a:pt x="302513" y="0"/>
                </a:lnTo>
                <a:lnTo>
                  <a:pt x="0" y="302513"/>
                </a:lnTo>
                <a:lnTo>
                  <a:pt x="302513" y="605027"/>
                </a:lnTo>
                <a:lnTo>
                  <a:pt x="2747772" y="605027"/>
                </a:lnTo>
                <a:lnTo>
                  <a:pt x="2747772" y="0"/>
                </a:lnTo>
                <a:close/>
              </a:path>
            </a:pathLst>
          </a:custGeom>
          <a:solidFill>
            <a:srgbClr val="EC7C30"/>
          </a:solidFill>
        </p:spPr>
        <p:txBody>
          <a:bodyPr wrap="square" lIns="0" tIns="0" rIns="0" bIns="0" rtlCol="0"/>
          <a:lstStyle/>
          <a:p>
            <a:pPr defTabSz="829178"/>
            <a:endParaRPr sz="1632">
              <a:solidFill>
                <a:prstClr val="black"/>
              </a:solidFill>
              <a:latin typeface="Calibri"/>
            </a:endParaRPr>
          </a:p>
        </p:txBody>
      </p:sp>
      <p:sp>
        <p:nvSpPr>
          <p:cNvPr id="13" name="object 13"/>
          <p:cNvSpPr txBox="1"/>
          <p:nvPr/>
        </p:nvSpPr>
        <p:spPr>
          <a:xfrm>
            <a:off x="2656981" y="1675633"/>
            <a:ext cx="3907505" cy="279179"/>
          </a:xfrm>
          <a:prstGeom prst="rect">
            <a:avLst/>
          </a:prstGeom>
        </p:spPr>
        <p:txBody>
          <a:bodyPr vert="horz" wrap="square" lIns="0" tIns="0" rIns="0" bIns="0" rtlCol="0">
            <a:spAutoFit/>
          </a:bodyPr>
          <a:lstStyle/>
          <a:p>
            <a:pPr marL="11516" defTabSz="829178"/>
            <a:r>
              <a:rPr sz="1814" b="1" spc="-91" dirty="0">
                <a:solidFill>
                  <a:srgbClr val="4D4D4D"/>
                </a:solidFill>
                <a:latin typeface="Arial"/>
                <a:cs typeface="Arial"/>
              </a:rPr>
              <a:t>Hypoglycemic</a:t>
            </a:r>
            <a:r>
              <a:rPr sz="1814" b="1" spc="-177" dirty="0">
                <a:solidFill>
                  <a:srgbClr val="4D4D4D"/>
                </a:solidFill>
                <a:latin typeface="Arial"/>
                <a:cs typeface="Arial"/>
              </a:rPr>
              <a:t> </a:t>
            </a:r>
            <a:r>
              <a:rPr sz="1814" b="1" spc="-77" dirty="0">
                <a:solidFill>
                  <a:srgbClr val="4D4D4D"/>
                </a:solidFill>
                <a:latin typeface="Arial"/>
                <a:cs typeface="Arial"/>
              </a:rPr>
              <a:t>events</a:t>
            </a:r>
            <a:r>
              <a:rPr sz="1814" b="1" spc="-208" dirty="0">
                <a:solidFill>
                  <a:srgbClr val="4D4D4D"/>
                </a:solidFill>
                <a:latin typeface="Arial"/>
                <a:cs typeface="Arial"/>
              </a:rPr>
              <a:t> </a:t>
            </a:r>
            <a:r>
              <a:rPr sz="1814" b="1" spc="-45" dirty="0">
                <a:solidFill>
                  <a:srgbClr val="4D4D4D"/>
                </a:solidFill>
                <a:latin typeface="Arial"/>
                <a:cs typeface="Arial"/>
              </a:rPr>
              <a:t>by</a:t>
            </a:r>
            <a:r>
              <a:rPr sz="1814" b="1" spc="-185" dirty="0">
                <a:solidFill>
                  <a:srgbClr val="4D4D4D"/>
                </a:solidFill>
                <a:latin typeface="Arial"/>
                <a:cs typeface="Arial"/>
              </a:rPr>
              <a:t> </a:t>
            </a:r>
            <a:r>
              <a:rPr sz="1814" b="1" spc="-82" dirty="0">
                <a:solidFill>
                  <a:srgbClr val="4D4D4D"/>
                </a:solidFill>
                <a:latin typeface="Arial"/>
                <a:cs typeface="Arial"/>
              </a:rPr>
              <a:t>treatment</a:t>
            </a:r>
            <a:r>
              <a:rPr sz="1814" b="1" spc="-218" dirty="0">
                <a:solidFill>
                  <a:srgbClr val="4D4D4D"/>
                </a:solidFill>
                <a:latin typeface="Arial"/>
                <a:cs typeface="Arial"/>
              </a:rPr>
              <a:t> </a:t>
            </a:r>
            <a:r>
              <a:rPr sz="1814" b="1" spc="-59" dirty="0">
                <a:solidFill>
                  <a:srgbClr val="4D4D4D"/>
                </a:solidFill>
                <a:latin typeface="Arial"/>
                <a:cs typeface="Arial"/>
              </a:rPr>
              <a:t>arm</a:t>
            </a:r>
            <a:endParaRPr sz="1814">
              <a:solidFill>
                <a:prstClr val="black"/>
              </a:solidFill>
              <a:latin typeface="Arial"/>
              <a:cs typeface="Arial"/>
            </a:endParaRPr>
          </a:p>
        </p:txBody>
      </p:sp>
      <p:sp>
        <p:nvSpPr>
          <p:cNvPr id="16" name="object 16"/>
          <p:cNvSpPr/>
          <p:nvPr/>
        </p:nvSpPr>
        <p:spPr>
          <a:xfrm>
            <a:off x="8174474" y="2732145"/>
            <a:ext cx="2492143" cy="548755"/>
          </a:xfrm>
          <a:custGeom>
            <a:avLst/>
            <a:gdLst/>
            <a:ahLst/>
            <a:cxnLst/>
            <a:rect l="l" t="t" r="r" b="b"/>
            <a:pathLst>
              <a:path w="2748279" h="605154">
                <a:moveTo>
                  <a:pt x="2747772" y="0"/>
                </a:moveTo>
                <a:lnTo>
                  <a:pt x="302513" y="0"/>
                </a:lnTo>
                <a:lnTo>
                  <a:pt x="0" y="302513"/>
                </a:lnTo>
                <a:lnTo>
                  <a:pt x="302513" y="605027"/>
                </a:lnTo>
                <a:lnTo>
                  <a:pt x="2747772" y="605027"/>
                </a:lnTo>
                <a:lnTo>
                  <a:pt x="2747772" y="0"/>
                </a:lnTo>
                <a:close/>
              </a:path>
            </a:pathLst>
          </a:custGeom>
          <a:solidFill>
            <a:srgbClr val="EC7C30"/>
          </a:solidFill>
        </p:spPr>
        <p:txBody>
          <a:bodyPr wrap="square" lIns="0" tIns="0" rIns="0" bIns="0" rtlCol="0"/>
          <a:lstStyle/>
          <a:p>
            <a:pPr defTabSz="829178"/>
            <a:endParaRPr sz="1632">
              <a:solidFill>
                <a:prstClr val="black"/>
              </a:solidFill>
              <a:latin typeface="Calibri"/>
            </a:endParaRPr>
          </a:p>
        </p:txBody>
      </p:sp>
      <p:sp>
        <p:nvSpPr>
          <p:cNvPr id="17" name="object 17"/>
          <p:cNvSpPr txBox="1"/>
          <p:nvPr/>
        </p:nvSpPr>
        <p:spPr>
          <a:xfrm>
            <a:off x="8931907" y="2891761"/>
            <a:ext cx="1115937" cy="838756"/>
          </a:xfrm>
          <a:prstGeom prst="rect">
            <a:avLst/>
          </a:prstGeom>
        </p:spPr>
        <p:txBody>
          <a:bodyPr vert="horz" wrap="square" lIns="0" tIns="0" rIns="0" bIns="0" rtlCol="0">
            <a:spAutoFit/>
          </a:bodyPr>
          <a:lstStyle/>
          <a:p>
            <a:pPr marL="51248" indent="-40307" defTabSz="829178"/>
            <a:r>
              <a:rPr sz="1451" b="1" spc="-9" dirty="0">
                <a:solidFill>
                  <a:prstClr val="black"/>
                </a:solidFill>
                <a:latin typeface="Arial"/>
                <a:cs typeface="Arial"/>
              </a:rPr>
              <a:t>Low</a:t>
            </a:r>
            <a:r>
              <a:rPr sz="1451" b="1" spc="-45" dirty="0">
                <a:solidFill>
                  <a:prstClr val="black"/>
                </a:solidFill>
                <a:latin typeface="Arial"/>
                <a:cs typeface="Arial"/>
              </a:rPr>
              <a:t> </a:t>
            </a:r>
            <a:r>
              <a:rPr sz="1451" b="1" spc="-9" dirty="0">
                <a:solidFill>
                  <a:prstClr val="black"/>
                </a:solidFill>
                <a:latin typeface="Arial"/>
                <a:cs typeface="Arial"/>
              </a:rPr>
              <a:t>number</a:t>
            </a:r>
            <a:endParaRPr sz="1451">
              <a:solidFill>
                <a:prstClr val="black"/>
              </a:solidFill>
              <a:latin typeface="Arial"/>
              <a:cs typeface="Arial"/>
            </a:endParaRPr>
          </a:p>
          <a:p>
            <a:pPr defTabSz="829178"/>
            <a:endParaRPr sz="1632">
              <a:solidFill>
                <a:prstClr val="black"/>
              </a:solidFill>
              <a:latin typeface="Times New Roman"/>
              <a:cs typeface="Times New Roman"/>
            </a:endParaRPr>
          </a:p>
          <a:p>
            <a:pPr marL="51248" defTabSz="829178">
              <a:spcBef>
                <a:spcPts val="1138"/>
              </a:spcBef>
            </a:pPr>
            <a:r>
              <a:rPr sz="1451" b="1" spc="-5" dirty="0">
                <a:solidFill>
                  <a:prstClr val="black"/>
                </a:solidFill>
                <a:latin typeface="Arial"/>
                <a:cs typeface="Arial"/>
              </a:rPr>
              <a:t>Mostly</a:t>
            </a:r>
            <a:r>
              <a:rPr sz="1451" b="1" spc="-50" dirty="0">
                <a:solidFill>
                  <a:prstClr val="black"/>
                </a:solidFill>
                <a:latin typeface="Arial"/>
                <a:cs typeface="Arial"/>
              </a:rPr>
              <a:t> </a:t>
            </a:r>
            <a:r>
              <a:rPr sz="1451" b="1" spc="-5" dirty="0">
                <a:solidFill>
                  <a:prstClr val="black"/>
                </a:solidFill>
                <a:latin typeface="Arial"/>
                <a:cs typeface="Arial"/>
              </a:rPr>
              <a:t>mild</a:t>
            </a:r>
            <a:endParaRPr sz="1451">
              <a:solidFill>
                <a:prstClr val="black"/>
              </a:solidFill>
              <a:latin typeface="Arial"/>
              <a:cs typeface="Arial"/>
            </a:endParaRPr>
          </a:p>
        </p:txBody>
      </p:sp>
      <p:sp>
        <p:nvSpPr>
          <p:cNvPr id="19" name="object 19"/>
          <p:cNvSpPr txBox="1">
            <a:spLocks noGrp="1"/>
          </p:cNvSpPr>
          <p:nvPr>
            <p:ph type="title"/>
          </p:nvPr>
        </p:nvSpPr>
        <p:spPr>
          <a:xfrm>
            <a:off x="1083705" y="361384"/>
            <a:ext cx="9118664" cy="446597"/>
          </a:xfrm>
          <a:prstGeom prst="rect">
            <a:avLst/>
          </a:prstGeom>
        </p:spPr>
        <p:txBody>
          <a:bodyPr vert="horz" wrap="square" lIns="0" tIns="0" rIns="0" bIns="0" rtlCol="0">
            <a:spAutoFit/>
          </a:bodyPr>
          <a:lstStyle/>
          <a:p>
            <a:pPr marL="11516"/>
            <a:r>
              <a:rPr spc="-45" dirty="0">
                <a:solidFill>
                  <a:srgbClr val="4D4D4D"/>
                </a:solidFill>
              </a:rPr>
              <a:t>No</a:t>
            </a:r>
            <a:r>
              <a:rPr spc="-199" dirty="0">
                <a:solidFill>
                  <a:srgbClr val="4D4D4D"/>
                </a:solidFill>
              </a:rPr>
              <a:t> </a:t>
            </a:r>
            <a:r>
              <a:rPr spc="-82" dirty="0">
                <a:solidFill>
                  <a:srgbClr val="4D4D4D"/>
                </a:solidFill>
              </a:rPr>
              <a:t>increased</a:t>
            </a:r>
            <a:r>
              <a:rPr spc="-222" dirty="0">
                <a:solidFill>
                  <a:srgbClr val="4D4D4D"/>
                </a:solidFill>
              </a:rPr>
              <a:t> </a:t>
            </a:r>
            <a:r>
              <a:rPr spc="-68" dirty="0">
                <a:solidFill>
                  <a:srgbClr val="4D4D4D"/>
                </a:solidFill>
              </a:rPr>
              <a:t>risk</a:t>
            </a:r>
            <a:r>
              <a:rPr spc="-204" dirty="0">
                <a:solidFill>
                  <a:srgbClr val="4D4D4D"/>
                </a:solidFill>
              </a:rPr>
              <a:t> </a:t>
            </a:r>
            <a:r>
              <a:rPr spc="-45" dirty="0">
                <a:solidFill>
                  <a:srgbClr val="4D4D4D"/>
                </a:solidFill>
              </a:rPr>
              <a:t>of</a:t>
            </a:r>
            <a:r>
              <a:rPr spc="-199" dirty="0">
                <a:solidFill>
                  <a:srgbClr val="4D4D4D"/>
                </a:solidFill>
              </a:rPr>
              <a:t> </a:t>
            </a:r>
            <a:r>
              <a:rPr spc="-73" dirty="0">
                <a:solidFill>
                  <a:srgbClr val="4D4D4D"/>
                </a:solidFill>
              </a:rPr>
              <a:t>hypos</a:t>
            </a:r>
            <a:r>
              <a:rPr spc="-227" dirty="0">
                <a:solidFill>
                  <a:srgbClr val="4D4D4D"/>
                </a:solidFill>
              </a:rPr>
              <a:t> </a:t>
            </a:r>
            <a:r>
              <a:rPr spc="-82" dirty="0">
                <a:solidFill>
                  <a:srgbClr val="4D4D4D"/>
                </a:solidFill>
              </a:rPr>
              <a:t>despite</a:t>
            </a:r>
            <a:r>
              <a:rPr spc="-213" dirty="0">
                <a:solidFill>
                  <a:srgbClr val="4D4D4D"/>
                </a:solidFill>
              </a:rPr>
              <a:t> </a:t>
            </a:r>
            <a:r>
              <a:rPr spc="-59" dirty="0">
                <a:solidFill>
                  <a:srgbClr val="4D4D4D"/>
                </a:solidFill>
              </a:rPr>
              <a:t>low</a:t>
            </a:r>
            <a:r>
              <a:rPr spc="-208" dirty="0">
                <a:solidFill>
                  <a:srgbClr val="4D4D4D"/>
                </a:solidFill>
              </a:rPr>
              <a:t> </a:t>
            </a:r>
            <a:r>
              <a:rPr spc="-82" dirty="0">
                <a:solidFill>
                  <a:srgbClr val="4D4D4D"/>
                </a:solidFill>
              </a:rPr>
              <a:t>glycemic</a:t>
            </a:r>
            <a:r>
              <a:rPr spc="-213" dirty="0">
                <a:solidFill>
                  <a:srgbClr val="4D4D4D"/>
                </a:solidFill>
              </a:rPr>
              <a:t> </a:t>
            </a:r>
            <a:r>
              <a:rPr spc="-91" dirty="0">
                <a:solidFill>
                  <a:srgbClr val="4D4D4D"/>
                </a:solidFill>
              </a:rPr>
              <a:t>levels</a:t>
            </a:r>
            <a:r>
              <a:rPr sz="2448" spc="-136" baseline="41666" dirty="0">
                <a:solidFill>
                  <a:srgbClr val="4D4D4D"/>
                </a:solidFill>
              </a:rPr>
              <a:t>9</a:t>
            </a:r>
            <a:endParaRPr sz="2448" baseline="41666"/>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3634" y="5722289"/>
            <a:ext cx="4629581" cy="235356"/>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17088" y="6182911"/>
            <a:ext cx="1918494" cy="664447"/>
          </a:xfrm>
          <a:prstGeom prst="rect">
            <a:avLst/>
          </a:prstGeom>
        </p:spPr>
      </p:pic>
      <p:sp>
        <p:nvSpPr>
          <p:cNvPr id="22" name="object 4"/>
          <p:cNvSpPr/>
          <p:nvPr/>
        </p:nvSpPr>
        <p:spPr>
          <a:xfrm>
            <a:off x="1109871" y="6331125"/>
            <a:ext cx="1531217" cy="255951"/>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Tree>
    <p:extLst>
      <p:ext uri="{BB962C8B-B14F-4D97-AF65-F5344CB8AC3E}">
        <p14:creationId xmlns:p14="http://schemas.microsoft.com/office/powerpoint/2010/main" val="1989456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8142" y="0"/>
            <a:ext cx="11055717" cy="612223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3" name="object 3"/>
          <p:cNvSpPr/>
          <p:nvPr/>
        </p:nvSpPr>
        <p:spPr>
          <a:xfrm>
            <a:off x="568141" y="0"/>
            <a:ext cx="11055718" cy="6124983"/>
          </a:xfrm>
          <a:custGeom>
            <a:avLst/>
            <a:gdLst/>
            <a:ahLst/>
            <a:cxnLst/>
            <a:rect l="l" t="t" r="r" b="b"/>
            <a:pathLst>
              <a:path w="12192000" h="6754495">
                <a:moveTo>
                  <a:pt x="12191999" y="0"/>
                </a:moveTo>
                <a:lnTo>
                  <a:pt x="0" y="0"/>
                </a:lnTo>
                <a:lnTo>
                  <a:pt x="0" y="6754368"/>
                </a:lnTo>
                <a:lnTo>
                  <a:pt x="12191999" y="6754368"/>
                </a:lnTo>
                <a:lnTo>
                  <a:pt x="12191999" y="0"/>
                </a:lnTo>
                <a:close/>
              </a:path>
            </a:pathLst>
          </a:custGeom>
          <a:solidFill>
            <a:srgbClr val="4D4D4D">
              <a:alpha val="9019"/>
            </a:srgbClr>
          </a:solidFill>
        </p:spPr>
        <p:txBody>
          <a:bodyPr wrap="square" lIns="0" tIns="0" rIns="0" bIns="0" rtlCol="0"/>
          <a:lstStyle/>
          <a:p>
            <a:pPr defTabSz="829178"/>
            <a:endParaRPr sz="1632">
              <a:solidFill>
                <a:prstClr val="black"/>
              </a:solidFill>
              <a:latin typeface="Calibri"/>
            </a:endParaRPr>
          </a:p>
        </p:txBody>
      </p:sp>
      <p:sp>
        <p:nvSpPr>
          <p:cNvPr id="4" name="object 4"/>
          <p:cNvSpPr txBox="1"/>
          <p:nvPr/>
        </p:nvSpPr>
        <p:spPr>
          <a:xfrm>
            <a:off x="568141" y="6126249"/>
            <a:ext cx="11055718" cy="502253"/>
          </a:xfrm>
          <a:prstGeom prst="rect">
            <a:avLst/>
          </a:prstGeom>
        </p:spPr>
        <p:txBody>
          <a:bodyPr vert="horz" wrap="square" lIns="0" tIns="0" rIns="0" bIns="0" rtlCol="0">
            <a:spAutoFit/>
          </a:bodyPr>
          <a:lstStyle/>
          <a:p>
            <a:pPr defTabSz="829178"/>
            <a:endParaRPr sz="1088">
              <a:solidFill>
                <a:prstClr val="black"/>
              </a:solidFill>
              <a:latin typeface="Times New Roman"/>
              <a:cs typeface="Times New Roman"/>
            </a:endParaRPr>
          </a:p>
          <a:p>
            <a:pPr defTabSz="829178">
              <a:spcBef>
                <a:spcPts val="14"/>
              </a:spcBef>
            </a:pPr>
            <a:endParaRPr sz="1088">
              <a:solidFill>
                <a:prstClr val="black"/>
              </a:solidFill>
              <a:latin typeface="Times New Roman"/>
              <a:cs typeface="Times New Roman"/>
            </a:endParaRPr>
          </a:p>
          <a:p>
            <a:pPr marR="836664" algn="r" defTabSz="829178">
              <a:spcBef>
                <a:spcPts val="5"/>
              </a:spcBef>
            </a:pPr>
            <a:r>
              <a:rPr sz="1088" dirty="0">
                <a:solidFill>
                  <a:srgbClr val="888888"/>
                </a:solidFill>
                <a:latin typeface="Calibri"/>
                <a:cs typeface="Calibri"/>
                <a:hlinkClick r:id="" action="ppaction://noaction"/>
              </a:rPr>
              <a:t>39</a:t>
            </a:r>
            <a:endParaRPr sz="1088">
              <a:solidFill>
                <a:prstClr val="black"/>
              </a:solidFill>
              <a:latin typeface="Calibri"/>
              <a:cs typeface="Calibri"/>
            </a:endParaRPr>
          </a:p>
        </p:txBody>
      </p:sp>
      <p:sp>
        <p:nvSpPr>
          <p:cNvPr id="5" name="object 5"/>
          <p:cNvSpPr/>
          <p:nvPr/>
        </p:nvSpPr>
        <p:spPr>
          <a:xfrm>
            <a:off x="568141" y="6126249"/>
            <a:ext cx="11055718" cy="728411"/>
          </a:xfrm>
          <a:custGeom>
            <a:avLst/>
            <a:gdLst/>
            <a:ahLst/>
            <a:cxnLst/>
            <a:rect l="l" t="t" r="r" b="b"/>
            <a:pathLst>
              <a:path w="12192000" h="803275">
                <a:moveTo>
                  <a:pt x="12191999" y="0"/>
                </a:moveTo>
                <a:lnTo>
                  <a:pt x="0" y="0"/>
                </a:lnTo>
                <a:lnTo>
                  <a:pt x="0" y="803146"/>
                </a:lnTo>
                <a:lnTo>
                  <a:pt x="12191999" y="803146"/>
                </a:lnTo>
                <a:lnTo>
                  <a:pt x="12191999" y="0"/>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7" name="object 7"/>
          <p:cNvSpPr/>
          <p:nvPr/>
        </p:nvSpPr>
        <p:spPr>
          <a:xfrm>
            <a:off x="568141" y="6126250"/>
            <a:ext cx="11055718" cy="11516"/>
          </a:xfrm>
          <a:custGeom>
            <a:avLst/>
            <a:gdLst/>
            <a:ahLst/>
            <a:cxnLst/>
            <a:rect l="l" t="t" r="r" b="b"/>
            <a:pathLst>
              <a:path w="12192000" h="12700">
                <a:moveTo>
                  <a:pt x="0" y="12192"/>
                </a:moveTo>
                <a:lnTo>
                  <a:pt x="12191999" y="12192"/>
                </a:lnTo>
                <a:lnTo>
                  <a:pt x="12191999" y="0"/>
                </a:lnTo>
                <a:lnTo>
                  <a:pt x="0" y="0"/>
                </a:lnTo>
                <a:lnTo>
                  <a:pt x="0" y="12192"/>
                </a:lnTo>
                <a:close/>
              </a:path>
            </a:pathLst>
          </a:custGeom>
          <a:solidFill>
            <a:srgbClr val="BEBEBE"/>
          </a:solidFill>
        </p:spPr>
        <p:txBody>
          <a:bodyPr wrap="square" lIns="0" tIns="0" rIns="0" bIns="0" rtlCol="0"/>
          <a:lstStyle/>
          <a:p>
            <a:pPr defTabSz="829178"/>
            <a:endParaRPr sz="1632">
              <a:solidFill>
                <a:prstClr val="black"/>
              </a:solidFill>
              <a:latin typeface="Calibri"/>
            </a:endParaRPr>
          </a:p>
        </p:txBody>
      </p:sp>
      <p:sp>
        <p:nvSpPr>
          <p:cNvPr id="10" name="object 10"/>
          <p:cNvSpPr/>
          <p:nvPr/>
        </p:nvSpPr>
        <p:spPr>
          <a:xfrm>
            <a:off x="10772569" y="6283794"/>
            <a:ext cx="398466" cy="417469"/>
          </a:xfrm>
          <a:custGeom>
            <a:avLst/>
            <a:gdLst/>
            <a:ahLst/>
            <a:cxnLst/>
            <a:rect l="l" t="t" r="r" b="b"/>
            <a:pathLst>
              <a:path w="439420" h="460375">
                <a:moveTo>
                  <a:pt x="0" y="460247"/>
                </a:moveTo>
                <a:lnTo>
                  <a:pt x="438912" y="460247"/>
                </a:lnTo>
                <a:lnTo>
                  <a:pt x="438912" y="0"/>
                </a:lnTo>
                <a:lnTo>
                  <a:pt x="0" y="0"/>
                </a:lnTo>
                <a:lnTo>
                  <a:pt x="0" y="460247"/>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12" name="object 12"/>
          <p:cNvSpPr txBox="1"/>
          <p:nvPr/>
        </p:nvSpPr>
        <p:spPr>
          <a:xfrm>
            <a:off x="1680991" y="2866541"/>
            <a:ext cx="1347416" cy="307007"/>
          </a:xfrm>
          <a:prstGeom prst="rect">
            <a:avLst/>
          </a:prstGeom>
        </p:spPr>
        <p:txBody>
          <a:bodyPr vert="horz" wrap="square" lIns="0" tIns="0" rIns="0" bIns="0" rtlCol="0">
            <a:spAutoFit/>
          </a:bodyPr>
          <a:lstStyle/>
          <a:p>
            <a:pPr marL="11516" defTabSz="829178"/>
            <a:r>
              <a:rPr sz="1995" spc="-5" dirty="0">
                <a:solidFill>
                  <a:prstClr val="black"/>
                </a:solidFill>
                <a:latin typeface="Arial"/>
                <a:cs typeface="Arial"/>
              </a:rPr>
              <a:t>At</a:t>
            </a:r>
            <a:r>
              <a:rPr sz="1995" spc="-45" dirty="0">
                <a:solidFill>
                  <a:prstClr val="black"/>
                </a:solidFill>
                <a:latin typeface="Arial"/>
                <a:cs typeface="Arial"/>
              </a:rPr>
              <a:t> </a:t>
            </a:r>
            <a:r>
              <a:rPr sz="1995" spc="-5" dirty="0">
                <a:solidFill>
                  <a:prstClr val="black"/>
                </a:solidFill>
                <a:latin typeface="Arial"/>
                <a:cs typeface="Arial"/>
              </a:rPr>
              <a:t>baseline:</a:t>
            </a:r>
            <a:endParaRPr sz="1995">
              <a:solidFill>
                <a:prstClr val="black"/>
              </a:solidFill>
              <a:latin typeface="Arial"/>
              <a:cs typeface="Arial"/>
            </a:endParaRPr>
          </a:p>
        </p:txBody>
      </p:sp>
      <p:sp>
        <p:nvSpPr>
          <p:cNvPr id="13" name="object 13"/>
          <p:cNvSpPr txBox="1"/>
          <p:nvPr/>
        </p:nvSpPr>
        <p:spPr>
          <a:xfrm>
            <a:off x="8033054" y="2855370"/>
            <a:ext cx="708833" cy="362856"/>
          </a:xfrm>
          <a:prstGeom prst="rect">
            <a:avLst/>
          </a:prstGeom>
        </p:spPr>
        <p:txBody>
          <a:bodyPr vert="horz" wrap="square" lIns="0" tIns="0" rIns="0" bIns="0" rtlCol="0">
            <a:spAutoFit/>
          </a:bodyPr>
          <a:lstStyle/>
          <a:p>
            <a:pPr marL="11516" defTabSz="829178"/>
            <a:r>
              <a:rPr sz="2358" b="1" dirty="0">
                <a:solidFill>
                  <a:prstClr val="black"/>
                </a:solidFill>
                <a:latin typeface="Arial"/>
                <a:cs typeface="Arial"/>
              </a:rPr>
              <a:t>85kg</a:t>
            </a:r>
            <a:endParaRPr sz="2358">
              <a:solidFill>
                <a:prstClr val="black"/>
              </a:solidFill>
              <a:latin typeface="Arial"/>
              <a:cs typeface="Arial"/>
            </a:endParaRPr>
          </a:p>
        </p:txBody>
      </p:sp>
      <p:sp>
        <p:nvSpPr>
          <p:cNvPr id="14" name="object 14"/>
          <p:cNvSpPr txBox="1"/>
          <p:nvPr/>
        </p:nvSpPr>
        <p:spPr>
          <a:xfrm>
            <a:off x="8076470" y="4610695"/>
            <a:ext cx="708833" cy="362856"/>
          </a:xfrm>
          <a:prstGeom prst="rect">
            <a:avLst/>
          </a:prstGeom>
        </p:spPr>
        <p:txBody>
          <a:bodyPr vert="horz" wrap="square" lIns="0" tIns="0" rIns="0" bIns="0" rtlCol="0">
            <a:spAutoFit/>
          </a:bodyPr>
          <a:lstStyle/>
          <a:p>
            <a:pPr marL="11516" defTabSz="829178"/>
            <a:r>
              <a:rPr sz="2358" b="1" dirty="0">
                <a:solidFill>
                  <a:prstClr val="black"/>
                </a:solidFill>
                <a:latin typeface="Arial"/>
                <a:cs typeface="Arial"/>
              </a:rPr>
              <a:t>84kg</a:t>
            </a:r>
            <a:endParaRPr sz="2358">
              <a:solidFill>
                <a:prstClr val="black"/>
              </a:solidFill>
              <a:latin typeface="Arial"/>
              <a:cs typeface="Arial"/>
            </a:endParaRPr>
          </a:p>
        </p:txBody>
      </p:sp>
      <p:sp>
        <p:nvSpPr>
          <p:cNvPr id="15" name="object 15"/>
          <p:cNvSpPr txBox="1"/>
          <p:nvPr/>
        </p:nvSpPr>
        <p:spPr>
          <a:xfrm>
            <a:off x="4725782" y="2843968"/>
            <a:ext cx="709984" cy="362856"/>
          </a:xfrm>
          <a:prstGeom prst="rect">
            <a:avLst/>
          </a:prstGeom>
        </p:spPr>
        <p:txBody>
          <a:bodyPr vert="horz" wrap="square" lIns="0" tIns="0" rIns="0" bIns="0" rtlCol="0">
            <a:spAutoFit/>
          </a:bodyPr>
          <a:lstStyle/>
          <a:p>
            <a:pPr marL="11516" defTabSz="829178"/>
            <a:r>
              <a:rPr sz="2358" b="1" spc="5" dirty="0">
                <a:solidFill>
                  <a:prstClr val="black"/>
                </a:solidFill>
                <a:latin typeface="Arial"/>
                <a:cs typeface="Arial"/>
              </a:rPr>
              <a:t>85kg</a:t>
            </a:r>
            <a:endParaRPr sz="2358">
              <a:solidFill>
                <a:prstClr val="black"/>
              </a:solidFill>
              <a:latin typeface="Arial"/>
              <a:cs typeface="Arial"/>
            </a:endParaRPr>
          </a:p>
        </p:txBody>
      </p:sp>
      <p:sp>
        <p:nvSpPr>
          <p:cNvPr id="16" name="object 16"/>
          <p:cNvSpPr txBox="1"/>
          <p:nvPr/>
        </p:nvSpPr>
        <p:spPr>
          <a:xfrm>
            <a:off x="4725782" y="4625896"/>
            <a:ext cx="709984" cy="362856"/>
          </a:xfrm>
          <a:prstGeom prst="rect">
            <a:avLst/>
          </a:prstGeom>
        </p:spPr>
        <p:txBody>
          <a:bodyPr vert="horz" wrap="square" lIns="0" tIns="0" rIns="0" bIns="0" rtlCol="0">
            <a:spAutoFit/>
          </a:bodyPr>
          <a:lstStyle/>
          <a:p>
            <a:pPr marL="11516" defTabSz="829178"/>
            <a:r>
              <a:rPr sz="2358" b="1" spc="5" dirty="0">
                <a:solidFill>
                  <a:prstClr val="black"/>
                </a:solidFill>
                <a:latin typeface="Arial"/>
                <a:cs typeface="Arial"/>
              </a:rPr>
              <a:t>84kg</a:t>
            </a:r>
            <a:endParaRPr sz="2358">
              <a:solidFill>
                <a:prstClr val="black"/>
              </a:solidFill>
              <a:latin typeface="Arial"/>
              <a:cs typeface="Arial"/>
            </a:endParaRPr>
          </a:p>
        </p:txBody>
      </p:sp>
      <p:sp>
        <p:nvSpPr>
          <p:cNvPr id="17" name="object 17"/>
          <p:cNvSpPr txBox="1"/>
          <p:nvPr/>
        </p:nvSpPr>
        <p:spPr>
          <a:xfrm>
            <a:off x="4451808" y="5296956"/>
            <a:ext cx="1048566" cy="279179"/>
          </a:xfrm>
          <a:prstGeom prst="rect">
            <a:avLst/>
          </a:prstGeom>
        </p:spPr>
        <p:txBody>
          <a:bodyPr vert="horz" wrap="square" lIns="0" tIns="0" rIns="0" bIns="0" rtlCol="0">
            <a:spAutoFit/>
          </a:bodyPr>
          <a:lstStyle/>
          <a:p>
            <a:pPr marL="11516" defTabSz="829178"/>
            <a:r>
              <a:rPr sz="1814" dirty="0">
                <a:solidFill>
                  <a:prstClr val="black"/>
                </a:solidFill>
                <a:latin typeface="Arial"/>
                <a:cs typeface="Arial"/>
              </a:rPr>
              <a:t>met</a:t>
            </a:r>
            <a:r>
              <a:rPr sz="1814" spc="-86" dirty="0">
                <a:solidFill>
                  <a:prstClr val="black"/>
                </a:solidFill>
                <a:latin typeface="Arial"/>
                <a:cs typeface="Arial"/>
              </a:rPr>
              <a:t> </a:t>
            </a:r>
            <a:r>
              <a:rPr sz="1814" dirty="0">
                <a:solidFill>
                  <a:prstClr val="black"/>
                </a:solidFill>
                <a:latin typeface="Arial"/>
                <a:cs typeface="Arial"/>
              </a:rPr>
              <a:t>mono</a:t>
            </a:r>
            <a:endParaRPr sz="1814">
              <a:solidFill>
                <a:prstClr val="black"/>
              </a:solidFill>
              <a:latin typeface="Arial"/>
              <a:cs typeface="Arial"/>
            </a:endParaRPr>
          </a:p>
        </p:txBody>
      </p:sp>
      <p:sp>
        <p:nvSpPr>
          <p:cNvPr id="18" name="object 18"/>
          <p:cNvSpPr txBox="1"/>
          <p:nvPr/>
        </p:nvSpPr>
        <p:spPr>
          <a:xfrm>
            <a:off x="8001038" y="5327935"/>
            <a:ext cx="945493" cy="279179"/>
          </a:xfrm>
          <a:prstGeom prst="rect">
            <a:avLst/>
          </a:prstGeom>
        </p:spPr>
        <p:txBody>
          <a:bodyPr vert="horz" wrap="square" lIns="0" tIns="0" rIns="0" bIns="0" rtlCol="0">
            <a:spAutoFit/>
          </a:bodyPr>
          <a:lstStyle/>
          <a:p>
            <a:pPr marL="11516" defTabSz="829178"/>
            <a:r>
              <a:rPr sz="1814" spc="-5" dirty="0">
                <a:solidFill>
                  <a:prstClr val="black"/>
                </a:solidFill>
                <a:latin typeface="Arial"/>
                <a:cs typeface="Arial"/>
              </a:rPr>
              <a:t>vilda/met</a:t>
            </a:r>
            <a:endParaRPr sz="1814">
              <a:solidFill>
                <a:prstClr val="black"/>
              </a:solidFill>
              <a:latin typeface="Arial"/>
              <a:cs typeface="Arial"/>
            </a:endParaRPr>
          </a:p>
        </p:txBody>
      </p:sp>
      <p:sp>
        <p:nvSpPr>
          <p:cNvPr id="19" name="object 19"/>
          <p:cNvSpPr/>
          <p:nvPr/>
        </p:nvSpPr>
        <p:spPr>
          <a:xfrm>
            <a:off x="4936532" y="3591726"/>
            <a:ext cx="133014" cy="642614"/>
          </a:xfrm>
          <a:custGeom>
            <a:avLst/>
            <a:gdLst/>
            <a:ahLst/>
            <a:cxnLst/>
            <a:rect l="l" t="t" r="r" b="b"/>
            <a:pathLst>
              <a:path w="146685" h="708660">
                <a:moveTo>
                  <a:pt x="146303" y="635507"/>
                </a:moveTo>
                <a:lnTo>
                  <a:pt x="0" y="635507"/>
                </a:lnTo>
                <a:lnTo>
                  <a:pt x="73151" y="708659"/>
                </a:lnTo>
                <a:lnTo>
                  <a:pt x="146303" y="635507"/>
                </a:lnTo>
                <a:close/>
              </a:path>
              <a:path w="146685" h="708660">
                <a:moveTo>
                  <a:pt x="109727" y="0"/>
                </a:moveTo>
                <a:lnTo>
                  <a:pt x="36575" y="0"/>
                </a:lnTo>
                <a:lnTo>
                  <a:pt x="36575" y="635507"/>
                </a:lnTo>
                <a:lnTo>
                  <a:pt x="109727" y="635507"/>
                </a:lnTo>
                <a:lnTo>
                  <a:pt x="109727" y="0"/>
                </a:lnTo>
                <a:close/>
              </a:path>
            </a:pathLst>
          </a:custGeom>
          <a:solidFill>
            <a:srgbClr val="EFC774"/>
          </a:solidFill>
        </p:spPr>
        <p:txBody>
          <a:bodyPr wrap="square" lIns="0" tIns="0" rIns="0" bIns="0" rtlCol="0"/>
          <a:lstStyle/>
          <a:p>
            <a:pPr defTabSz="829178"/>
            <a:endParaRPr sz="1632">
              <a:solidFill>
                <a:prstClr val="black"/>
              </a:solidFill>
              <a:latin typeface="Calibri"/>
            </a:endParaRPr>
          </a:p>
        </p:txBody>
      </p:sp>
      <p:sp>
        <p:nvSpPr>
          <p:cNvPr id="20" name="object 20"/>
          <p:cNvSpPr/>
          <p:nvPr/>
        </p:nvSpPr>
        <p:spPr>
          <a:xfrm>
            <a:off x="4936532" y="3591726"/>
            <a:ext cx="133014" cy="642614"/>
          </a:xfrm>
          <a:custGeom>
            <a:avLst/>
            <a:gdLst/>
            <a:ahLst/>
            <a:cxnLst/>
            <a:rect l="l" t="t" r="r" b="b"/>
            <a:pathLst>
              <a:path w="146685" h="708660">
                <a:moveTo>
                  <a:pt x="109727" y="0"/>
                </a:moveTo>
                <a:lnTo>
                  <a:pt x="109727" y="635507"/>
                </a:lnTo>
                <a:lnTo>
                  <a:pt x="146303" y="635507"/>
                </a:lnTo>
                <a:lnTo>
                  <a:pt x="73151" y="708659"/>
                </a:lnTo>
                <a:lnTo>
                  <a:pt x="0" y="635507"/>
                </a:lnTo>
                <a:lnTo>
                  <a:pt x="36575" y="635507"/>
                </a:lnTo>
                <a:lnTo>
                  <a:pt x="36575" y="0"/>
                </a:lnTo>
                <a:lnTo>
                  <a:pt x="109727" y="0"/>
                </a:lnTo>
                <a:close/>
              </a:path>
            </a:pathLst>
          </a:custGeom>
          <a:ln w="301752">
            <a:solidFill>
              <a:srgbClr val="EFC774"/>
            </a:solidFill>
          </a:ln>
        </p:spPr>
        <p:txBody>
          <a:bodyPr wrap="square" lIns="0" tIns="0" rIns="0" bIns="0" rtlCol="0"/>
          <a:lstStyle/>
          <a:p>
            <a:pPr defTabSz="829178"/>
            <a:endParaRPr sz="1632">
              <a:solidFill>
                <a:prstClr val="black"/>
              </a:solidFill>
              <a:latin typeface="Calibri"/>
            </a:endParaRPr>
          </a:p>
        </p:txBody>
      </p:sp>
      <p:sp>
        <p:nvSpPr>
          <p:cNvPr id="21" name="object 21"/>
          <p:cNvSpPr/>
          <p:nvPr/>
        </p:nvSpPr>
        <p:spPr>
          <a:xfrm>
            <a:off x="1633635" y="2596712"/>
            <a:ext cx="8887761" cy="0"/>
          </a:xfrm>
          <a:custGeom>
            <a:avLst/>
            <a:gdLst/>
            <a:ahLst/>
            <a:cxnLst/>
            <a:rect l="l" t="t" r="r" b="b"/>
            <a:pathLst>
              <a:path w="9801225">
                <a:moveTo>
                  <a:pt x="0" y="0"/>
                </a:moveTo>
                <a:lnTo>
                  <a:pt x="9801225" y="0"/>
                </a:lnTo>
              </a:path>
            </a:pathLst>
          </a:custGeom>
          <a:ln w="6096">
            <a:solidFill>
              <a:srgbClr val="000000"/>
            </a:solidFill>
          </a:ln>
        </p:spPr>
        <p:txBody>
          <a:bodyPr wrap="square" lIns="0" tIns="0" rIns="0" bIns="0" rtlCol="0"/>
          <a:lstStyle/>
          <a:p>
            <a:pPr defTabSz="829178"/>
            <a:endParaRPr sz="1632">
              <a:solidFill>
                <a:prstClr val="black"/>
              </a:solidFill>
              <a:latin typeface="Calibri"/>
            </a:endParaRPr>
          </a:p>
        </p:txBody>
      </p:sp>
      <p:sp>
        <p:nvSpPr>
          <p:cNvPr id="22" name="object 22"/>
          <p:cNvSpPr/>
          <p:nvPr/>
        </p:nvSpPr>
        <p:spPr>
          <a:xfrm>
            <a:off x="1651602" y="5200332"/>
            <a:ext cx="8887761" cy="0"/>
          </a:xfrm>
          <a:custGeom>
            <a:avLst/>
            <a:gdLst/>
            <a:ahLst/>
            <a:cxnLst/>
            <a:rect l="l" t="t" r="r" b="b"/>
            <a:pathLst>
              <a:path w="9801225">
                <a:moveTo>
                  <a:pt x="0" y="0"/>
                </a:moveTo>
                <a:lnTo>
                  <a:pt x="9801225" y="0"/>
                </a:lnTo>
              </a:path>
            </a:pathLst>
          </a:custGeom>
          <a:ln w="6096">
            <a:solidFill>
              <a:srgbClr val="000000"/>
            </a:solidFill>
          </a:ln>
        </p:spPr>
        <p:txBody>
          <a:bodyPr wrap="square" lIns="0" tIns="0" rIns="0" bIns="0" rtlCol="0"/>
          <a:lstStyle/>
          <a:p>
            <a:pPr defTabSz="829178"/>
            <a:endParaRPr sz="1632">
              <a:solidFill>
                <a:prstClr val="black"/>
              </a:solidFill>
              <a:latin typeface="Calibri"/>
            </a:endParaRPr>
          </a:p>
        </p:txBody>
      </p:sp>
      <p:sp>
        <p:nvSpPr>
          <p:cNvPr id="23" name="object 23"/>
          <p:cNvSpPr txBox="1"/>
          <p:nvPr/>
        </p:nvSpPr>
        <p:spPr>
          <a:xfrm>
            <a:off x="1699233" y="4664822"/>
            <a:ext cx="1233404" cy="307007"/>
          </a:xfrm>
          <a:prstGeom prst="rect">
            <a:avLst/>
          </a:prstGeom>
        </p:spPr>
        <p:txBody>
          <a:bodyPr vert="horz" wrap="square" lIns="0" tIns="0" rIns="0" bIns="0" rtlCol="0">
            <a:spAutoFit/>
          </a:bodyPr>
          <a:lstStyle/>
          <a:p>
            <a:pPr marL="11516" defTabSz="829178"/>
            <a:r>
              <a:rPr sz="1995" spc="-5" dirty="0">
                <a:solidFill>
                  <a:prstClr val="black"/>
                </a:solidFill>
                <a:latin typeface="Arial"/>
                <a:cs typeface="Arial"/>
              </a:rPr>
              <a:t>At 5</a:t>
            </a:r>
            <a:r>
              <a:rPr sz="1995" spc="-68" dirty="0">
                <a:solidFill>
                  <a:prstClr val="black"/>
                </a:solidFill>
                <a:latin typeface="Arial"/>
                <a:cs typeface="Arial"/>
              </a:rPr>
              <a:t> </a:t>
            </a:r>
            <a:r>
              <a:rPr sz="1995" spc="-5" dirty="0">
                <a:solidFill>
                  <a:prstClr val="black"/>
                </a:solidFill>
                <a:latin typeface="Arial"/>
                <a:cs typeface="Arial"/>
              </a:rPr>
              <a:t>years:</a:t>
            </a:r>
            <a:endParaRPr sz="1995">
              <a:solidFill>
                <a:prstClr val="black"/>
              </a:solidFill>
              <a:latin typeface="Arial"/>
              <a:cs typeface="Arial"/>
            </a:endParaRPr>
          </a:p>
        </p:txBody>
      </p:sp>
      <p:sp>
        <p:nvSpPr>
          <p:cNvPr id="24" name="object 24"/>
          <p:cNvSpPr txBox="1"/>
          <p:nvPr/>
        </p:nvSpPr>
        <p:spPr>
          <a:xfrm>
            <a:off x="5704443" y="2190875"/>
            <a:ext cx="2032640" cy="279179"/>
          </a:xfrm>
          <a:prstGeom prst="rect">
            <a:avLst/>
          </a:prstGeom>
        </p:spPr>
        <p:txBody>
          <a:bodyPr vert="horz" wrap="square" lIns="0" tIns="0" rIns="0" bIns="0" rtlCol="0">
            <a:spAutoFit/>
          </a:bodyPr>
          <a:lstStyle/>
          <a:p>
            <a:pPr marL="11516" defTabSz="829178"/>
            <a:r>
              <a:rPr sz="1814" b="1" spc="-77" dirty="0">
                <a:solidFill>
                  <a:srgbClr val="4D4D4D"/>
                </a:solidFill>
                <a:latin typeface="Arial"/>
                <a:cs typeface="Arial"/>
              </a:rPr>
              <a:t>Median</a:t>
            </a:r>
            <a:r>
              <a:rPr sz="1814" b="1" spc="-249" dirty="0">
                <a:solidFill>
                  <a:srgbClr val="4D4D4D"/>
                </a:solidFill>
                <a:latin typeface="Arial"/>
                <a:cs typeface="Arial"/>
              </a:rPr>
              <a:t> </a:t>
            </a:r>
            <a:r>
              <a:rPr sz="1814" b="1" spc="-68" dirty="0">
                <a:solidFill>
                  <a:srgbClr val="4D4D4D"/>
                </a:solidFill>
                <a:latin typeface="Arial"/>
                <a:cs typeface="Arial"/>
              </a:rPr>
              <a:t>body</a:t>
            </a:r>
            <a:r>
              <a:rPr sz="1814" b="1" spc="-249" dirty="0">
                <a:solidFill>
                  <a:srgbClr val="4D4D4D"/>
                </a:solidFill>
                <a:latin typeface="Arial"/>
                <a:cs typeface="Arial"/>
              </a:rPr>
              <a:t> </a:t>
            </a:r>
            <a:r>
              <a:rPr sz="1814" b="1" spc="-68" dirty="0">
                <a:solidFill>
                  <a:srgbClr val="4D4D4D"/>
                </a:solidFill>
                <a:latin typeface="Arial"/>
                <a:cs typeface="Arial"/>
              </a:rPr>
              <a:t>weight</a:t>
            </a:r>
            <a:endParaRPr sz="1814">
              <a:solidFill>
                <a:prstClr val="black"/>
              </a:solidFill>
              <a:latin typeface="Arial"/>
              <a:cs typeface="Arial"/>
            </a:endParaRPr>
          </a:p>
        </p:txBody>
      </p:sp>
      <p:sp>
        <p:nvSpPr>
          <p:cNvPr id="25" name="object 25"/>
          <p:cNvSpPr/>
          <p:nvPr/>
        </p:nvSpPr>
        <p:spPr>
          <a:xfrm>
            <a:off x="8233899" y="3644241"/>
            <a:ext cx="131287" cy="641462"/>
          </a:xfrm>
          <a:custGeom>
            <a:avLst/>
            <a:gdLst/>
            <a:ahLst/>
            <a:cxnLst/>
            <a:rect l="l" t="t" r="r" b="b"/>
            <a:pathLst>
              <a:path w="144779" h="707389">
                <a:moveTo>
                  <a:pt x="144779" y="634745"/>
                </a:moveTo>
                <a:lnTo>
                  <a:pt x="0" y="634745"/>
                </a:lnTo>
                <a:lnTo>
                  <a:pt x="72390" y="707135"/>
                </a:lnTo>
                <a:lnTo>
                  <a:pt x="144779" y="634745"/>
                </a:lnTo>
                <a:close/>
              </a:path>
              <a:path w="144779" h="707389">
                <a:moveTo>
                  <a:pt x="108585" y="0"/>
                </a:moveTo>
                <a:lnTo>
                  <a:pt x="36195" y="0"/>
                </a:lnTo>
                <a:lnTo>
                  <a:pt x="36195" y="634745"/>
                </a:lnTo>
                <a:lnTo>
                  <a:pt x="108585" y="634745"/>
                </a:lnTo>
                <a:lnTo>
                  <a:pt x="108585" y="0"/>
                </a:lnTo>
                <a:close/>
              </a:path>
            </a:pathLst>
          </a:custGeom>
          <a:solidFill>
            <a:srgbClr val="D5DE22"/>
          </a:solidFill>
        </p:spPr>
        <p:txBody>
          <a:bodyPr wrap="square" lIns="0" tIns="0" rIns="0" bIns="0" rtlCol="0"/>
          <a:lstStyle/>
          <a:p>
            <a:pPr defTabSz="829178"/>
            <a:endParaRPr sz="1632">
              <a:solidFill>
                <a:prstClr val="black"/>
              </a:solidFill>
              <a:latin typeface="Calibri"/>
            </a:endParaRPr>
          </a:p>
        </p:txBody>
      </p:sp>
      <p:sp>
        <p:nvSpPr>
          <p:cNvPr id="26" name="object 26"/>
          <p:cNvSpPr/>
          <p:nvPr/>
        </p:nvSpPr>
        <p:spPr>
          <a:xfrm>
            <a:off x="8233899" y="3644241"/>
            <a:ext cx="131287" cy="641462"/>
          </a:xfrm>
          <a:custGeom>
            <a:avLst/>
            <a:gdLst/>
            <a:ahLst/>
            <a:cxnLst/>
            <a:rect l="l" t="t" r="r" b="b"/>
            <a:pathLst>
              <a:path w="144779" h="707389">
                <a:moveTo>
                  <a:pt x="108585" y="0"/>
                </a:moveTo>
                <a:lnTo>
                  <a:pt x="108585" y="634745"/>
                </a:lnTo>
                <a:lnTo>
                  <a:pt x="144779" y="634745"/>
                </a:lnTo>
                <a:lnTo>
                  <a:pt x="72390" y="707135"/>
                </a:lnTo>
                <a:lnTo>
                  <a:pt x="0" y="634745"/>
                </a:lnTo>
                <a:lnTo>
                  <a:pt x="36195" y="634745"/>
                </a:lnTo>
                <a:lnTo>
                  <a:pt x="36195" y="0"/>
                </a:lnTo>
                <a:lnTo>
                  <a:pt x="108585" y="0"/>
                </a:lnTo>
                <a:close/>
              </a:path>
            </a:pathLst>
          </a:custGeom>
          <a:ln w="301752">
            <a:solidFill>
              <a:srgbClr val="DE7900"/>
            </a:solidFill>
          </a:ln>
        </p:spPr>
        <p:txBody>
          <a:bodyPr wrap="square" lIns="0" tIns="0" rIns="0" bIns="0" rtlCol="0"/>
          <a:lstStyle/>
          <a:p>
            <a:pPr defTabSz="829178"/>
            <a:endParaRPr sz="1632">
              <a:solidFill>
                <a:prstClr val="black"/>
              </a:solidFill>
              <a:latin typeface="Calibri"/>
            </a:endParaRPr>
          </a:p>
        </p:txBody>
      </p:sp>
      <p:sp>
        <p:nvSpPr>
          <p:cNvPr id="32" name="object 32"/>
          <p:cNvSpPr txBox="1">
            <a:spLocks noGrp="1"/>
          </p:cNvSpPr>
          <p:nvPr>
            <p:ph type="title"/>
          </p:nvPr>
        </p:nvSpPr>
        <p:spPr>
          <a:xfrm>
            <a:off x="1074032" y="365876"/>
            <a:ext cx="7148788" cy="893193"/>
          </a:xfrm>
          <a:prstGeom prst="rect">
            <a:avLst/>
          </a:prstGeom>
        </p:spPr>
        <p:txBody>
          <a:bodyPr vert="horz" wrap="square" lIns="0" tIns="0" rIns="0" bIns="0" rtlCol="0">
            <a:spAutoFit/>
          </a:bodyPr>
          <a:lstStyle/>
          <a:p>
            <a:pPr marL="11516"/>
            <a:r>
              <a:rPr spc="-41" dirty="0">
                <a:solidFill>
                  <a:srgbClr val="4D4D4D"/>
                </a:solidFill>
              </a:rPr>
              <a:t>No</a:t>
            </a:r>
            <a:r>
              <a:rPr spc="-204" dirty="0">
                <a:solidFill>
                  <a:srgbClr val="4D4D4D"/>
                </a:solidFill>
              </a:rPr>
              <a:t> </a:t>
            </a:r>
            <a:r>
              <a:rPr spc="-73" dirty="0">
                <a:solidFill>
                  <a:srgbClr val="4D4D4D"/>
                </a:solidFill>
              </a:rPr>
              <a:t>weight</a:t>
            </a:r>
            <a:r>
              <a:rPr spc="-222" dirty="0">
                <a:solidFill>
                  <a:srgbClr val="4D4D4D"/>
                </a:solidFill>
              </a:rPr>
              <a:t> </a:t>
            </a:r>
            <a:r>
              <a:rPr spc="-68" dirty="0">
                <a:solidFill>
                  <a:srgbClr val="4D4D4D"/>
                </a:solidFill>
              </a:rPr>
              <a:t>gain</a:t>
            </a:r>
            <a:r>
              <a:rPr spc="-213" dirty="0">
                <a:solidFill>
                  <a:srgbClr val="4D4D4D"/>
                </a:solidFill>
              </a:rPr>
              <a:t> </a:t>
            </a:r>
            <a:r>
              <a:rPr spc="-68" dirty="0">
                <a:solidFill>
                  <a:srgbClr val="4D4D4D"/>
                </a:solidFill>
              </a:rPr>
              <a:t>over</a:t>
            </a:r>
            <a:r>
              <a:rPr spc="-208" dirty="0">
                <a:solidFill>
                  <a:srgbClr val="4D4D4D"/>
                </a:solidFill>
              </a:rPr>
              <a:t> </a:t>
            </a:r>
            <a:r>
              <a:rPr dirty="0">
                <a:solidFill>
                  <a:srgbClr val="4D4D4D"/>
                </a:solidFill>
              </a:rPr>
              <a:t>5</a:t>
            </a:r>
            <a:r>
              <a:rPr spc="-181" dirty="0">
                <a:solidFill>
                  <a:srgbClr val="4D4D4D"/>
                </a:solidFill>
              </a:rPr>
              <a:t> </a:t>
            </a:r>
            <a:r>
              <a:rPr spc="-73" dirty="0">
                <a:solidFill>
                  <a:srgbClr val="4D4D4D"/>
                </a:solidFill>
              </a:rPr>
              <a:t>years</a:t>
            </a:r>
            <a:r>
              <a:rPr spc="-213" dirty="0">
                <a:solidFill>
                  <a:srgbClr val="4D4D4D"/>
                </a:solidFill>
              </a:rPr>
              <a:t> </a:t>
            </a:r>
            <a:r>
              <a:rPr spc="-68" dirty="0">
                <a:solidFill>
                  <a:srgbClr val="4D4D4D"/>
                </a:solidFill>
              </a:rPr>
              <a:t>from</a:t>
            </a:r>
            <a:r>
              <a:rPr spc="-204" dirty="0">
                <a:solidFill>
                  <a:srgbClr val="4D4D4D"/>
                </a:solidFill>
              </a:rPr>
              <a:t> </a:t>
            </a:r>
            <a:r>
              <a:rPr spc="-82" dirty="0">
                <a:solidFill>
                  <a:srgbClr val="4D4D4D"/>
                </a:solidFill>
              </a:rPr>
              <a:t>baseline</a:t>
            </a:r>
            <a:r>
              <a:rPr sz="2448" spc="-122" baseline="41666" dirty="0">
                <a:solidFill>
                  <a:srgbClr val="4D4D4D"/>
                </a:solidFill>
              </a:rPr>
              <a:t>10</a:t>
            </a:r>
            <a:endParaRPr sz="2448" baseline="41666"/>
          </a:p>
          <a:p>
            <a:pPr marL="11516"/>
            <a:r>
              <a:rPr spc="-77" dirty="0">
                <a:solidFill>
                  <a:srgbClr val="4D4D4D"/>
                </a:solidFill>
              </a:rPr>
              <a:t>(average</a:t>
            </a:r>
            <a:r>
              <a:rPr spc="-227" dirty="0">
                <a:solidFill>
                  <a:srgbClr val="4D4D4D"/>
                </a:solidFill>
              </a:rPr>
              <a:t> </a:t>
            </a:r>
            <a:r>
              <a:rPr dirty="0">
                <a:solidFill>
                  <a:srgbClr val="4D4D4D"/>
                </a:solidFill>
              </a:rPr>
              <a:t>1</a:t>
            </a:r>
            <a:r>
              <a:rPr spc="-195" dirty="0">
                <a:solidFill>
                  <a:srgbClr val="4D4D4D"/>
                </a:solidFill>
              </a:rPr>
              <a:t> </a:t>
            </a:r>
            <a:r>
              <a:rPr spc="-45" dirty="0">
                <a:solidFill>
                  <a:srgbClr val="4D4D4D"/>
                </a:solidFill>
              </a:rPr>
              <a:t>kg</a:t>
            </a:r>
            <a:r>
              <a:rPr spc="-204" dirty="0">
                <a:solidFill>
                  <a:srgbClr val="4D4D4D"/>
                </a:solidFill>
              </a:rPr>
              <a:t> </a:t>
            </a:r>
            <a:r>
              <a:rPr spc="-82" dirty="0">
                <a:solidFill>
                  <a:srgbClr val="4D4D4D"/>
                </a:solidFill>
              </a:rPr>
              <a:t>reduction</a:t>
            </a:r>
            <a:r>
              <a:rPr spc="-236" dirty="0">
                <a:solidFill>
                  <a:srgbClr val="4D4D4D"/>
                </a:solidFill>
              </a:rPr>
              <a:t> </a:t>
            </a:r>
            <a:r>
              <a:rPr spc="-45" dirty="0">
                <a:solidFill>
                  <a:srgbClr val="4D4D4D"/>
                </a:solidFill>
              </a:rPr>
              <a:t>in</a:t>
            </a:r>
            <a:r>
              <a:rPr spc="-190" dirty="0">
                <a:solidFill>
                  <a:srgbClr val="4D4D4D"/>
                </a:solidFill>
              </a:rPr>
              <a:t> </a:t>
            </a:r>
            <a:r>
              <a:rPr spc="-63" dirty="0">
                <a:solidFill>
                  <a:srgbClr val="4D4D4D"/>
                </a:solidFill>
              </a:rPr>
              <a:t>both</a:t>
            </a:r>
            <a:r>
              <a:rPr spc="-222" dirty="0">
                <a:solidFill>
                  <a:srgbClr val="4D4D4D"/>
                </a:solidFill>
              </a:rPr>
              <a:t> </a:t>
            </a:r>
            <a:r>
              <a:rPr spc="-77" dirty="0">
                <a:solidFill>
                  <a:srgbClr val="4D4D4D"/>
                </a:solidFill>
              </a:rPr>
              <a:t>groups)</a:t>
            </a:r>
          </a:p>
        </p:txBody>
      </p:sp>
      <p:sp>
        <p:nvSpPr>
          <p:cNvPr id="30" name="object 39"/>
          <p:cNvSpPr txBox="1"/>
          <p:nvPr/>
        </p:nvSpPr>
        <p:spPr>
          <a:xfrm>
            <a:off x="6101067" y="1473981"/>
            <a:ext cx="4348122" cy="167418"/>
          </a:xfrm>
          <a:prstGeom prst="rect">
            <a:avLst/>
          </a:prstGeom>
        </p:spPr>
        <p:txBody>
          <a:bodyPr vert="horz" wrap="square" lIns="0" tIns="0" rIns="0" bIns="0" rtlCol="0">
            <a:spAutoFit/>
          </a:bodyPr>
          <a:lstStyle/>
          <a:p>
            <a:pPr marL="11516" defTabSz="829178"/>
            <a:r>
              <a:rPr sz="1088" spc="-5" dirty="0">
                <a:solidFill>
                  <a:srgbClr val="4D4D4D"/>
                </a:solidFill>
                <a:latin typeface="Arial"/>
                <a:cs typeface="Arial"/>
              </a:rPr>
              <a:t>Difference in adjusted </a:t>
            </a:r>
            <a:r>
              <a:rPr sz="1088" dirty="0">
                <a:solidFill>
                  <a:srgbClr val="4D4D4D"/>
                </a:solidFill>
                <a:latin typeface="Arial"/>
                <a:cs typeface="Arial"/>
              </a:rPr>
              <a:t>mean </a:t>
            </a:r>
            <a:r>
              <a:rPr sz="1088" spc="-5" dirty="0">
                <a:solidFill>
                  <a:srgbClr val="4D4D4D"/>
                </a:solidFill>
                <a:latin typeface="Arial"/>
                <a:cs typeface="Arial"/>
              </a:rPr>
              <a:t>change, </a:t>
            </a:r>
            <a:r>
              <a:rPr sz="1088" dirty="0">
                <a:solidFill>
                  <a:srgbClr val="4D4D4D"/>
                </a:solidFill>
                <a:latin typeface="Arial"/>
                <a:cs typeface="Arial"/>
              </a:rPr>
              <a:t>mean±SE: 0.26±0.35;</a:t>
            </a:r>
            <a:r>
              <a:rPr sz="1088" spc="-109" dirty="0">
                <a:solidFill>
                  <a:srgbClr val="4D4D4D"/>
                </a:solidFill>
                <a:latin typeface="Arial"/>
                <a:cs typeface="Arial"/>
              </a:rPr>
              <a:t> </a:t>
            </a:r>
            <a:r>
              <a:rPr sz="1088" spc="-5" dirty="0">
                <a:solidFill>
                  <a:srgbClr val="4D4D4D"/>
                </a:solidFill>
                <a:latin typeface="Arial"/>
                <a:cs typeface="Arial"/>
              </a:rPr>
              <a:t>p=0.289</a:t>
            </a:r>
            <a:endParaRPr sz="1088" dirty="0">
              <a:solidFill>
                <a:prstClr val="black"/>
              </a:solidFill>
              <a:latin typeface="Arial"/>
              <a:cs typeface="Aria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033" y="5837478"/>
            <a:ext cx="5712950" cy="180631"/>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17088" y="6182911"/>
            <a:ext cx="1918494" cy="664447"/>
          </a:xfrm>
          <a:prstGeom prst="rect">
            <a:avLst/>
          </a:prstGeom>
        </p:spPr>
      </p:pic>
      <p:sp>
        <p:nvSpPr>
          <p:cNvPr id="34" name="object 4"/>
          <p:cNvSpPr/>
          <p:nvPr/>
        </p:nvSpPr>
        <p:spPr>
          <a:xfrm>
            <a:off x="1109871" y="6331125"/>
            <a:ext cx="1531217" cy="255951"/>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Tree>
    <p:extLst>
      <p:ext uri="{BB962C8B-B14F-4D97-AF65-F5344CB8AC3E}">
        <p14:creationId xmlns:p14="http://schemas.microsoft.com/office/powerpoint/2010/main" val="34341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103"/>
          <p:cNvSpPr>
            <a:spLocks noChangeShapeType="1"/>
          </p:cNvSpPr>
          <p:nvPr/>
        </p:nvSpPr>
        <p:spPr bwMode="auto">
          <a:xfrm flipV="1">
            <a:off x="3535363" y="4724400"/>
            <a:ext cx="400050" cy="482600"/>
          </a:xfrm>
          <a:prstGeom prst="line">
            <a:avLst/>
          </a:prstGeom>
          <a:noFill/>
          <a:ln w="28575">
            <a:solidFill>
              <a:schemeClr val="accent2"/>
            </a:solidFill>
            <a:round/>
            <a:headEnd/>
            <a:tailEnd/>
          </a:ln>
        </p:spPr>
        <p:txBody>
          <a:bodyPr lIns="89809" tIns="46698" rIns="89809" bIns="46698" anchor="ct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267" name="Rectangle 95"/>
          <p:cNvSpPr>
            <a:spLocks noGrp="1" noChangeArrowheads="1"/>
          </p:cNvSpPr>
          <p:nvPr>
            <p:ph type="title"/>
          </p:nvPr>
        </p:nvSpPr>
        <p:spPr>
          <a:xfrm>
            <a:off x="1524001" y="192957"/>
            <a:ext cx="9144000" cy="933064"/>
          </a:xfrm>
        </p:spPr>
        <p:txBody>
          <a:bodyPr>
            <a:normAutofit fontScale="90000"/>
          </a:bodyPr>
          <a:lstStyle/>
          <a:p>
            <a:pPr eaLnBrk="1" hangingPunct="1"/>
            <a:r>
              <a:rPr lang="en-US" sz="2800" b="1" dirty="0">
                <a:solidFill>
                  <a:schemeClr val="tx1"/>
                </a:solidFill>
                <a:latin typeface="Arial" pitchFamily="34" charset="0"/>
              </a:rPr>
              <a:t>Global Prevalence of Diabetes* Projected to More Than Double between 1995 and 2030</a:t>
            </a:r>
          </a:p>
        </p:txBody>
      </p:sp>
      <p:sp>
        <p:nvSpPr>
          <p:cNvPr id="11268" name="Text Box 94"/>
          <p:cNvSpPr txBox="1">
            <a:spLocks noChangeArrowheads="1"/>
          </p:cNvSpPr>
          <p:nvPr/>
        </p:nvSpPr>
        <p:spPr bwMode="auto">
          <a:xfrm>
            <a:off x="1711325" y="6203621"/>
            <a:ext cx="8658225" cy="709861"/>
          </a:xfrm>
          <a:prstGeom prst="rect">
            <a:avLst/>
          </a:prstGeom>
          <a:noFill/>
          <a:ln w="12700" algn="ctr">
            <a:noFill/>
            <a:miter lim="800000"/>
            <a:headEnd/>
            <a:tailEnd/>
          </a:ln>
        </p:spPr>
        <p:txBody>
          <a:bodyPr lIns="89809" tIns="46698" rIns="89809" bIns="46698">
            <a:spAutoFit/>
          </a:bodyPr>
          <a:lstStyle/>
          <a:p>
            <a:pPr defTabSz="914417" eaLnBrk="0" fontAlgn="base" hangingPunct="0">
              <a:spcBef>
                <a:spcPct val="0"/>
              </a:spcBef>
              <a:spcAft>
                <a:spcPct val="0"/>
              </a:spcAft>
            </a:pPr>
            <a:r>
              <a:rPr lang="en-US" sz="1000" dirty="0">
                <a:solidFill>
                  <a:prstClr val="black"/>
                </a:solidFill>
                <a:latin typeface="Arial" pitchFamily="34" charset="0"/>
              </a:rPr>
              <a:t>*Type 2 diabetes mellitus represents ~90–95% of cases.</a:t>
            </a:r>
          </a:p>
          <a:p>
            <a:pPr defTabSz="914417" eaLnBrk="0" fontAlgn="base" hangingPunct="0">
              <a:spcBef>
                <a:spcPct val="0"/>
              </a:spcBef>
              <a:spcAft>
                <a:spcPct val="0"/>
              </a:spcAft>
            </a:pPr>
            <a:r>
              <a:rPr lang="en-US" sz="1000" dirty="0">
                <a:solidFill>
                  <a:prstClr val="black"/>
                </a:solidFill>
                <a:latin typeface="Arial" pitchFamily="34" charset="0"/>
              </a:rPr>
              <a:t>Adapted from World Health Organization. Country and regional </a:t>
            </a:r>
            <a:r>
              <a:rPr lang="en-US" sz="1000" dirty="0" err="1">
                <a:solidFill>
                  <a:prstClr val="black"/>
                </a:solidFill>
                <a:latin typeface="Arial" pitchFamily="34" charset="0"/>
              </a:rPr>
              <a:t>dataIDF</a:t>
            </a:r>
            <a:r>
              <a:rPr lang="en-US" sz="1000" dirty="0">
                <a:solidFill>
                  <a:prstClr val="black"/>
                </a:solidFill>
                <a:latin typeface="Arial" pitchFamily="34" charset="0"/>
              </a:rPr>
              <a:t> Diabetes Atlas 5th edition. www.idf.org/diabetesatlas/5e/ (Accessed March 2013). Regional estimates for the number of people aged 20‒79 years with diabetes, in millions.</a:t>
            </a:r>
          </a:p>
          <a:p>
            <a:pPr defTabSz="914417" eaLnBrk="0" fontAlgn="base" hangingPunct="0">
              <a:spcBef>
                <a:spcPct val="0"/>
              </a:spcBef>
              <a:spcAft>
                <a:spcPct val="0"/>
              </a:spcAft>
            </a:pPr>
            <a:r>
              <a:rPr lang="en-US" sz="1000" dirty="0">
                <a:solidFill>
                  <a:prstClr val="black"/>
                </a:solidFill>
                <a:latin typeface="Arial" pitchFamily="34" charset="0"/>
              </a:rPr>
              <a:t>. King H, et al. </a:t>
            </a:r>
            <a:r>
              <a:rPr lang="en-US" sz="1000" i="1" dirty="0">
                <a:solidFill>
                  <a:prstClr val="black"/>
                </a:solidFill>
                <a:latin typeface="Arial" pitchFamily="34" charset="0"/>
              </a:rPr>
              <a:t>Diabetes Care.</a:t>
            </a:r>
            <a:r>
              <a:rPr lang="en-US" sz="1000" dirty="0">
                <a:solidFill>
                  <a:prstClr val="black"/>
                </a:solidFill>
                <a:latin typeface="Arial" pitchFamily="34" charset="0"/>
              </a:rPr>
              <a:t> 1998; 21: 1414–1431.</a:t>
            </a:r>
          </a:p>
        </p:txBody>
      </p:sp>
      <p:grpSp>
        <p:nvGrpSpPr>
          <p:cNvPr id="11269" name="Group 102"/>
          <p:cNvGrpSpPr>
            <a:grpSpLocks/>
          </p:cNvGrpSpPr>
          <p:nvPr/>
        </p:nvGrpSpPr>
        <p:grpSpPr bwMode="auto">
          <a:xfrm>
            <a:off x="3298828" y="1749429"/>
            <a:ext cx="2868614" cy="279401"/>
            <a:chOff x="1118" y="1102"/>
            <a:chExt cx="1807" cy="176"/>
          </a:xfrm>
        </p:grpSpPr>
        <p:sp>
          <p:nvSpPr>
            <p:cNvPr id="11357" name="Text Box 9"/>
            <p:cNvSpPr txBox="1">
              <a:spLocks noChangeArrowheads="1"/>
            </p:cNvSpPr>
            <p:nvPr/>
          </p:nvSpPr>
          <p:spPr bwMode="auto">
            <a:xfrm>
              <a:off x="1118" y="1102"/>
              <a:ext cx="616" cy="176"/>
            </a:xfrm>
            <a:prstGeom prst="rect">
              <a:avLst/>
            </a:prstGeom>
            <a:noFill/>
            <a:ln w="12700">
              <a:noFill/>
              <a:miter lim="800000"/>
              <a:headEnd/>
              <a:tailEnd/>
            </a:ln>
          </p:spPr>
          <p:txBody>
            <a:bodyPr wrap="none" lIns="89827" tIns="46708" rIns="89827" bIns="46708">
              <a:spAutoFit/>
            </a:bodyPr>
            <a:lstStyle/>
            <a:p>
              <a:pPr defTabSz="914417" eaLnBrk="0" fontAlgn="base" hangingPunct="0">
                <a:spcBef>
                  <a:spcPct val="0"/>
                </a:spcBef>
                <a:spcAft>
                  <a:spcPct val="40000"/>
                </a:spcAft>
              </a:pPr>
              <a:r>
                <a:rPr lang="en-US" sz="1200" b="1">
                  <a:solidFill>
                    <a:prstClr val="black"/>
                  </a:solidFill>
                  <a:latin typeface="Arial" pitchFamily="34" charset="0"/>
                </a:rPr>
                <a:t>135 million</a:t>
              </a:r>
            </a:p>
          </p:txBody>
        </p:sp>
        <p:sp>
          <p:nvSpPr>
            <p:cNvPr id="11358" name="Text Box 10"/>
            <p:cNvSpPr txBox="1">
              <a:spLocks noChangeArrowheads="1"/>
            </p:cNvSpPr>
            <p:nvPr/>
          </p:nvSpPr>
          <p:spPr bwMode="auto">
            <a:xfrm>
              <a:off x="2309" y="1102"/>
              <a:ext cx="616" cy="176"/>
            </a:xfrm>
            <a:prstGeom prst="rect">
              <a:avLst/>
            </a:prstGeom>
            <a:noFill/>
            <a:ln w="12700">
              <a:noFill/>
              <a:miter lim="800000"/>
              <a:headEnd/>
              <a:tailEnd/>
            </a:ln>
          </p:spPr>
          <p:txBody>
            <a:bodyPr wrap="none" lIns="89827" tIns="46708" rIns="89827" bIns="46708">
              <a:spAutoFit/>
            </a:bodyPr>
            <a:lstStyle/>
            <a:p>
              <a:pPr defTabSz="914417" eaLnBrk="0" fontAlgn="base" hangingPunct="0">
                <a:spcBef>
                  <a:spcPct val="0"/>
                </a:spcBef>
                <a:spcAft>
                  <a:spcPct val="40000"/>
                </a:spcAft>
              </a:pPr>
              <a:r>
                <a:rPr lang="en-US" sz="1200" b="1" dirty="0">
                  <a:solidFill>
                    <a:prstClr val="black"/>
                  </a:solidFill>
                  <a:latin typeface="Arial" pitchFamily="34" charset="0"/>
                </a:rPr>
                <a:t>552 million</a:t>
              </a:r>
            </a:p>
          </p:txBody>
        </p:sp>
        <p:sp>
          <p:nvSpPr>
            <p:cNvPr id="11359" name="Line 11"/>
            <p:cNvSpPr>
              <a:spLocks noChangeShapeType="1"/>
            </p:cNvSpPr>
            <p:nvPr/>
          </p:nvSpPr>
          <p:spPr bwMode="auto">
            <a:xfrm>
              <a:off x="1762" y="1184"/>
              <a:ext cx="508" cy="0"/>
            </a:xfrm>
            <a:prstGeom prst="line">
              <a:avLst/>
            </a:prstGeom>
            <a:noFill/>
            <a:ln w="38100">
              <a:solidFill>
                <a:schemeClr val="tx2"/>
              </a:solidFill>
              <a:round/>
              <a:headEnd/>
              <a:tailEnd type="triangle" w="med" len="med"/>
            </a:ln>
          </p:spPr>
          <p:txBody>
            <a:bodyPr lIns="90000" tIns="46800" rIns="90000" bIns="46800" anchor="ct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grpSp>
      <p:sp>
        <p:nvSpPr>
          <p:cNvPr id="11270" name="Text Box 12"/>
          <p:cNvSpPr txBox="1">
            <a:spLocks noChangeArrowheads="1"/>
          </p:cNvSpPr>
          <p:nvPr/>
        </p:nvSpPr>
        <p:spPr bwMode="auto">
          <a:xfrm>
            <a:off x="2979350" y="5772158"/>
            <a:ext cx="618335" cy="276643"/>
          </a:xfrm>
          <a:prstGeom prst="rect">
            <a:avLst/>
          </a:prstGeom>
          <a:noFill/>
          <a:ln w="9525">
            <a:noFill/>
            <a:miter lim="800000"/>
            <a:headEnd/>
            <a:tailEnd/>
          </a:ln>
        </p:spPr>
        <p:txBody>
          <a:bodyPr wrap="none" lIns="91071" tIns="45544" rIns="91071" bIns="45544">
            <a:spAutoFit/>
          </a:bodyPr>
          <a:lstStyle/>
          <a:p>
            <a:pPr algn="ctr" defTabSz="914417" eaLnBrk="0" fontAlgn="base" hangingPunct="0">
              <a:spcBef>
                <a:spcPct val="0"/>
              </a:spcBef>
              <a:spcAft>
                <a:spcPct val="0"/>
              </a:spcAft>
            </a:pPr>
            <a:r>
              <a:rPr lang="en-US" sz="1200" b="1">
                <a:solidFill>
                  <a:prstClr val="black"/>
                </a:solidFill>
                <a:latin typeface="Arial" pitchFamily="34" charset="0"/>
              </a:rPr>
              <a:t>Africa</a:t>
            </a:r>
          </a:p>
        </p:txBody>
      </p:sp>
      <p:sp>
        <p:nvSpPr>
          <p:cNvPr id="11271" name="Text Box 13"/>
          <p:cNvSpPr txBox="1">
            <a:spLocks noChangeArrowheads="1"/>
          </p:cNvSpPr>
          <p:nvPr/>
        </p:nvSpPr>
        <p:spPr bwMode="auto">
          <a:xfrm>
            <a:off x="3911572" y="5772158"/>
            <a:ext cx="873212" cy="276643"/>
          </a:xfrm>
          <a:prstGeom prst="rect">
            <a:avLst/>
          </a:prstGeom>
          <a:noFill/>
          <a:ln w="9525">
            <a:noFill/>
            <a:miter lim="800000"/>
            <a:headEnd/>
            <a:tailEnd/>
          </a:ln>
        </p:spPr>
        <p:txBody>
          <a:bodyPr wrap="none" lIns="91071" tIns="45544" rIns="91071" bIns="45544">
            <a:spAutoFit/>
          </a:bodyPr>
          <a:lstStyle/>
          <a:p>
            <a:pPr algn="ctr" defTabSz="914417" eaLnBrk="0" fontAlgn="base" hangingPunct="0">
              <a:spcBef>
                <a:spcPct val="0"/>
              </a:spcBef>
              <a:spcAft>
                <a:spcPct val="0"/>
              </a:spcAft>
            </a:pPr>
            <a:r>
              <a:rPr lang="en-US" sz="1200" b="1">
                <a:solidFill>
                  <a:prstClr val="black"/>
                </a:solidFill>
                <a:latin typeface="Arial" pitchFamily="34" charset="0"/>
              </a:rPr>
              <a:t>Americas</a:t>
            </a:r>
          </a:p>
        </p:txBody>
      </p:sp>
      <p:sp>
        <p:nvSpPr>
          <p:cNvPr id="11272" name="Text Box 14"/>
          <p:cNvSpPr txBox="1">
            <a:spLocks noChangeArrowheads="1"/>
          </p:cNvSpPr>
          <p:nvPr/>
        </p:nvSpPr>
        <p:spPr bwMode="auto">
          <a:xfrm>
            <a:off x="4967103" y="5772159"/>
            <a:ext cx="1233888" cy="461309"/>
          </a:xfrm>
          <a:prstGeom prst="rect">
            <a:avLst/>
          </a:prstGeom>
          <a:noFill/>
          <a:ln w="9525">
            <a:noFill/>
            <a:miter lim="800000"/>
            <a:headEnd/>
            <a:tailEnd/>
          </a:ln>
        </p:spPr>
        <p:txBody>
          <a:bodyPr wrap="none" lIns="91071" tIns="45544" rIns="91071" bIns="45544">
            <a:spAutoFit/>
          </a:bodyPr>
          <a:lstStyle/>
          <a:p>
            <a:pPr algn="ctr" defTabSz="914417" eaLnBrk="0" fontAlgn="base" hangingPunct="0">
              <a:spcBef>
                <a:spcPct val="0"/>
              </a:spcBef>
              <a:spcAft>
                <a:spcPct val="0"/>
              </a:spcAft>
            </a:pPr>
            <a:r>
              <a:rPr lang="en-US" sz="1200" b="1">
                <a:solidFill>
                  <a:prstClr val="black"/>
                </a:solidFill>
                <a:latin typeface="Arial" pitchFamily="34" charset="0"/>
              </a:rPr>
              <a:t>Eastern</a:t>
            </a:r>
          </a:p>
          <a:p>
            <a:pPr algn="ctr" defTabSz="914417" eaLnBrk="0" fontAlgn="base" hangingPunct="0">
              <a:spcBef>
                <a:spcPct val="0"/>
              </a:spcBef>
              <a:spcAft>
                <a:spcPct val="0"/>
              </a:spcAft>
            </a:pPr>
            <a:r>
              <a:rPr lang="en-US" sz="1200" b="1">
                <a:solidFill>
                  <a:prstClr val="black"/>
                </a:solidFill>
                <a:latin typeface="Arial" pitchFamily="34" charset="0"/>
              </a:rPr>
              <a:t>Mediterranean</a:t>
            </a:r>
          </a:p>
        </p:txBody>
      </p:sp>
      <p:sp>
        <p:nvSpPr>
          <p:cNvPr id="11273" name="Text Box 15"/>
          <p:cNvSpPr txBox="1">
            <a:spLocks noChangeArrowheads="1"/>
          </p:cNvSpPr>
          <p:nvPr/>
        </p:nvSpPr>
        <p:spPr bwMode="auto">
          <a:xfrm>
            <a:off x="6480913" y="5772158"/>
            <a:ext cx="714515" cy="276643"/>
          </a:xfrm>
          <a:prstGeom prst="rect">
            <a:avLst/>
          </a:prstGeom>
          <a:noFill/>
          <a:ln w="9525">
            <a:noFill/>
            <a:miter lim="800000"/>
            <a:headEnd/>
            <a:tailEnd/>
          </a:ln>
        </p:spPr>
        <p:txBody>
          <a:bodyPr wrap="none" lIns="91071" tIns="45544" rIns="91071" bIns="45544">
            <a:spAutoFit/>
          </a:bodyPr>
          <a:lstStyle/>
          <a:p>
            <a:pPr algn="ctr" defTabSz="914417" eaLnBrk="0" fontAlgn="base" hangingPunct="0">
              <a:spcBef>
                <a:spcPct val="0"/>
              </a:spcBef>
              <a:spcAft>
                <a:spcPct val="0"/>
              </a:spcAft>
            </a:pPr>
            <a:r>
              <a:rPr lang="en-US" sz="1200" b="1">
                <a:solidFill>
                  <a:prstClr val="black"/>
                </a:solidFill>
                <a:latin typeface="Arial" pitchFamily="34" charset="0"/>
              </a:rPr>
              <a:t>Europe</a:t>
            </a:r>
          </a:p>
        </p:txBody>
      </p:sp>
      <p:sp>
        <p:nvSpPr>
          <p:cNvPr id="11274" name="Text Box 16"/>
          <p:cNvSpPr txBox="1">
            <a:spLocks noChangeArrowheads="1"/>
          </p:cNvSpPr>
          <p:nvPr/>
        </p:nvSpPr>
        <p:spPr bwMode="auto">
          <a:xfrm>
            <a:off x="7565732" y="5772159"/>
            <a:ext cx="927715" cy="461309"/>
          </a:xfrm>
          <a:prstGeom prst="rect">
            <a:avLst/>
          </a:prstGeom>
          <a:noFill/>
          <a:ln w="9525">
            <a:noFill/>
            <a:miter lim="800000"/>
            <a:headEnd/>
            <a:tailEnd/>
          </a:ln>
        </p:spPr>
        <p:txBody>
          <a:bodyPr wrap="none" lIns="91071" tIns="45544" rIns="91071" bIns="45544">
            <a:spAutoFit/>
          </a:bodyPr>
          <a:lstStyle/>
          <a:p>
            <a:pPr algn="ctr" defTabSz="914417" eaLnBrk="0" fontAlgn="base" hangingPunct="0">
              <a:spcBef>
                <a:spcPct val="0"/>
              </a:spcBef>
              <a:spcAft>
                <a:spcPct val="0"/>
              </a:spcAft>
            </a:pPr>
            <a:r>
              <a:rPr lang="en-US" sz="1200" b="1">
                <a:solidFill>
                  <a:prstClr val="black"/>
                </a:solidFill>
                <a:latin typeface="Arial" pitchFamily="34" charset="0"/>
              </a:rPr>
              <a:t>Southeast</a:t>
            </a:r>
          </a:p>
          <a:p>
            <a:pPr algn="ctr" defTabSz="914417" eaLnBrk="0" fontAlgn="base" hangingPunct="0">
              <a:spcBef>
                <a:spcPct val="0"/>
              </a:spcBef>
              <a:spcAft>
                <a:spcPct val="0"/>
              </a:spcAft>
            </a:pPr>
            <a:r>
              <a:rPr lang="en-US" sz="1200" b="1">
                <a:solidFill>
                  <a:prstClr val="black"/>
                </a:solidFill>
                <a:latin typeface="Arial" pitchFamily="34" charset="0"/>
              </a:rPr>
              <a:t>Asia</a:t>
            </a:r>
          </a:p>
        </p:txBody>
      </p:sp>
      <p:sp>
        <p:nvSpPr>
          <p:cNvPr id="11275" name="Text Box 17"/>
          <p:cNvSpPr txBox="1">
            <a:spLocks noChangeArrowheads="1"/>
          </p:cNvSpPr>
          <p:nvPr/>
        </p:nvSpPr>
        <p:spPr bwMode="auto">
          <a:xfrm rot="-5378868">
            <a:off x="394517" y="3534848"/>
            <a:ext cx="3582987" cy="307421"/>
          </a:xfrm>
          <a:prstGeom prst="rect">
            <a:avLst/>
          </a:prstGeom>
          <a:noFill/>
          <a:ln w="9525">
            <a:noFill/>
            <a:miter lim="800000"/>
            <a:headEnd/>
            <a:tailEnd/>
          </a:ln>
        </p:spPr>
        <p:txBody>
          <a:bodyPr lIns="91071" tIns="45544" rIns="91071" bIns="45544">
            <a:spAutoFit/>
          </a:bodyPr>
          <a:lstStyle/>
          <a:p>
            <a:pPr algn="ctr" defTabSz="914417" eaLnBrk="0" fontAlgn="base" hangingPunct="0">
              <a:spcBef>
                <a:spcPct val="0"/>
              </a:spcBef>
              <a:spcAft>
                <a:spcPct val="0"/>
              </a:spcAft>
            </a:pPr>
            <a:r>
              <a:rPr lang="en-US" sz="1400" b="1" dirty="0">
                <a:solidFill>
                  <a:prstClr val="black"/>
                </a:solidFill>
                <a:latin typeface="Arial" pitchFamily="34" charset="0"/>
              </a:rPr>
              <a:t>Estimated Prevalence (millions)</a:t>
            </a:r>
          </a:p>
        </p:txBody>
      </p:sp>
      <p:sp>
        <p:nvSpPr>
          <p:cNvPr id="11276" name="Rectangle 18"/>
          <p:cNvSpPr>
            <a:spLocks noChangeArrowheads="1"/>
          </p:cNvSpPr>
          <p:nvPr/>
        </p:nvSpPr>
        <p:spPr bwMode="auto">
          <a:xfrm>
            <a:off x="3030540" y="5521331"/>
            <a:ext cx="171450" cy="130175"/>
          </a:xfrm>
          <a:prstGeom prst="rect">
            <a:avLst/>
          </a:prstGeom>
          <a:solidFill>
            <a:schemeClr val="accent1"/>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77" name="Rectangle 19"/>
          <p:cNvSpPr>
            <a:spLocks noChangeArrowheads="1"/>
          </p:cNvSpPr>
          <p:nvPr/>
        </p:nvSpPr>
        <p:spPr bwMode="auto">
          <a:xfrm>
            <a:off x="3203575" y="5495948"/>
            <a:ext cx="173038" cy="155575"/>
          </a:xfrm>
          <a:prstGeom prst="rect">
            <a:avLst/>
          </a:prstGeom>
          <a:solidFill>
            <a:schemeClr val="hlink"/>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78" name="Rectangle 20"/>
          <p:cNvSpPr>
            <a:spLocks noChangeArrowheads="1"/>
          </p:cNvSpPr>
          <p:nvPr/>
        </p:nvSpPr>
        <p:spPr bwMode="auto">
          <a:xfrm>
            <a:off x="3376636" y="5099050"/>
            <a:ext cx="173037" cy="552450"/>
          </a:xfrm>
          <a:prstGeom prst="rect">
            <a:avLst/>
          </a:prstGeom>
          <a:solidFill>
            <a:srgbClr val="FF5050"/>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79" name="Text Box 21"/>
          <p:cNvSpPr txBox="1">
            <a:spLocks noChangeArrowheads="1"/>
          </p:cNvSpPr>
          <p:nvPr/>
        </p:nvSpPr>
        <p:spPr bwMode="auto">
          <a:xfrm>
            <a:off x="8809203" y="5772159"/>
            <a:ext cx="787099" cy="461309"/>
          </a:xfrm>
          <a:prstGeom prst="rect">
            <a:avLst/>
          </a:prstGeom>
          <a:noFill/>
          <a:ln w="9525">
            <a:noFill/>
            <a:miter lim="800000"/>
            <a:headEnd/>
            <a:tailEnd/>
          </a:ln>
        </p:spPr>
        <p:txBody>
          <a:bodyPr wrap="none" lIns="91071" tIns="45544" rIns="91071" bIns="45544">
            <a:spAutoFit/>
          </a:bodyPr>
          <a:lstStyle/>
          <a:p>
            <a:pPr algn="ctr" defTabSz="914417" eaLnBrk="0" fontAlgn="base" hangingPunct="0">
              <a:spcBef>
                <a:spcPct val="0"/>
              </a:spcBef>
              <a:spcAft>
                <a:spcPct val="0"/>
              </a:spcAft>
            </a:pPr>
            <a:r>
              <a:rPr lang="en-US" sz="1200" b="1">
                <a:solidFill>
                  <a:prstClr val="black"/>
                </a:solidFill>
                <a:latin typeface="Arial" pitchFamily="34" charset="0"/>
              </a:rPr>
              <a:t>Western</a:t>
            </a:r>
          </a:p>
          <a:p>
            <a:pPr algn="ctr" defTabSz="914417" eaLnBrk="0" fontAlgn="base" hangingPunct="0">
              <a:spcBef>
                <a:spcPct val="0"/>
              </a:spcBef>
              <a:spcAft>
                <a:spcPct val="0"/>
              </a:spcAft>
            </a:pPr>
            <a:r>
              <a:rPr lang="en-US" sz="1200" b="1">
                <a:solidFill>
                  <a:prstClr val="black"/>
                </a:solidFill>
                <a:latin typeface="Arial" pitchFamily="34" charset="0"/>
              </a:rPr>
              <a:t>Pacific</a:t>
            </a:r>
          </a:p>
        </p:txBody>
      </p:sp>
      <p:sp>
        <p:nvSpPr>
          <p:cNvPr id="11280" name="Rectangle 22"/>
          <p:cNvSpPr>
            <a:spLocks noChangeArrowheads="1"/>
          </p:cNvSpPr>
          <p:nvPr/>
        </p:nvSpPr>
        <p:spPr bwMode="auto">
          <a:xfrm>
            <a:off x="4091011" y="4703764"/>
            <a:ext cx="173037" cy="947737"/>
          </a:xfrm>
          <a:prstGeom prst="rect">
            <a:avLst/>
          </a:prstGeom>
          <a:solidFill>
            <a:schemeClr val="accent1"/>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81" name="Rectangle 23"/>
          <p:cNvSpPr>
            <a:spLocks noChangeArrowheads="1"/>
          </p:cNvSpPr>
          <p:nvPr/>
        </p:nvSpPr>
        <p:spPr bwMode="auto">
          <a:xfrm>
            <a:off x="4265616" y="4652964"/>
            <a:ext cx="174625" cy="998537"/>
          </a:xfrm>
          <a:prstGeom prst="rect">
            <a:avLst/>
          </a:prstGeom>
          <a:solidFill>
            <a:schemeClr val="hlink"/>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82" name="Rectangle 24"/>
          <p:cNvSpPr>
            <a:spLocks noChangeArrowheads="1"/>
          </p:cNvSpPr>
          <p:nvPr/>
        </p:nvSpPr>
        <p:spPr bwMode="auto">
          <a:xfrm>
            <a:off x="4437064" y="3633788"/>
            <a:ext cx="174625" cy="2017712"/>
          </a:xfrm>
          <a:prstGeom prst="rect">
            <a:avLst/>
          </a:prstGeom>
          <a:solidFill>
            <a:srgbClr val="FF5050"/>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83" name="Rectangle 25"/>
          <p:cNvSpPr>
            <a:spLocks noChangeArrowheads="1"/>
          </p:cNvSpPr>
          <p:nvPr/>
        </p:nvSpPr>
        <p:spPr bwMode="auto">
          <a:xfrm>
            <a:off x="5326066" y="5168901"/>
            <a:ext cx="171450" cy="482600"/>
          </a:xfrm>
          <a:prstGeom prst="rect">
            <a:avLst/>
          </a:prstGeom>
          <a:solidFill>
            <a:schemeClr val="accent1"/>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84" name="Rectangle 26"/>
          <p:cNvSpPr>
            <a:spLocks noChangeArrowheads="1"/>
          </p:cNvSpPr>
          <p:nvPr/>
        </p:nvSpPr>
        <p:spPr bwMode="auto">
          <a:xfrm>
            <a:off x="5497536" y="5126042"/>
            <a:ext cx="173037" cy="525462"/>
          </a:xfrm>
          <a:prstGeom prst="rect">
            <a:avLst/>
          </a:prstGeom>
          <a:solidFill>
            <a:schemeClr val="hlink"/>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85" name="Rectangle 27"/>
          <p:cNvSpPr>
            <a:spLocks noChangeArrowheads="1"/>
          </p:cNvSpPr>
          <p:nvPr/>
        </p:nvSpPr>
        <p:spPr bwMode="auto">
          <a:xfrm>
            <a:off x="5668967" y="4357692"/>
            <a:ext cx="174625" cy="1293812"/>
          </a:xfrm>
          <a:prstGeom prst="rect">
            <a:avLst/>
          </a:prstGeom>
          <a:solidFill>
            <a:srgbClr val="FF5050"/>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86" name="Rectangle 28"/>
          <p:cNvSpPr>
            <a:spLocks noChangeArrowheads="1"/>
          </p:cNvSpPr>
          <p:nvPr/>
        </p:nvSpPr>
        <p:spPr bwMode="auto">
          <a:xfrm>
            <a:off x="6575425" y="4597400"/>
            <a:ext cx="173038" cy="1054100"/>
          </a:xfrm>
          <a:prstGeom prst="rect">
            <a:avLst/>
          </a:prstGeom>
          <a:solidFill>
            <a:schemeClr val="accent1"/>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87" name="Rectangle 29"/>
          <p:cNvSpPr>
            <a:spLocks noChangeArrowheads="1"/>
          </p:cNvSpPr>
          <p:nvPr/>
        </p:nvSpPr>
        <p:spPr bwMode="auto">
          <a:xfrm>
            <a:off x="6746875" y="4537098"/>
            <a:ext cx="173038" cy="1114425"/>
          </a:xfrm>
          <a:prstGeom prst="rect">
            <a:avLst/>
          </a:prstGeom>
          <a:solidFill>
            <a:schemeClr val="hlink"/>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88" name="Rectangle 30"/>
          <p:cNvSpPr>
            <a:spLocks noChangeArrowheads="1"/>
          </p:cNvSpPr>
          <p:nvPr/>
        </p:nvSpPr>
        <p:spPr bwMode="auto">
          <a:xfrm>
            <a:off x="6919936" y="4210051"/>
            <a:ext cx="173037" cy="1441450"/>
          </a:xfrm>
          <a:prstGeom prst="rect">
            <a:avLst/>
          </a:prstGeom>
          <a:solidFill>
            <a:srgbClr val="FF5050"/>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89" name="Rectangle 31"/>
          <p:cNvSpPr>
            <a:spLocks noChangeArrowheads="1"/>
          </p:cNvSpPr>
          <p:nvPr/>
        </p:nvSpPr>
        <p:spPr bwMode="auto">
          <a:xfrm>
            <a:off x="7770836" y="4745040"/>
            <a:ext cx="173037" cy="906462"/>
          </a:xfrm>
          <a:prstGeom prst="rect">
            <a:avLst/>
          </a:prstGeom>
          <a:solidFill>
            <a:schemeClr val="accent1"/>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90" name="Rectangle 32"/>
          <p:cNvSpPr>
            <a:spLocks noChangeArrowheads="1"/>
          </p:cNvSpPr>
          <p:nvPr/>
        </p:nvSpPr>
        <p:spPr bwMode="auto">
          <a:xfrm>
            <a:off x="7942264" y="4267200"/>
            <a:ext cx="171450" cy="1384300"/>
          </a:xfrm>
          <a:prstGeom prst="rect">
            <a:avLst/>
          </a:prstGeom>
          <a:solidFill>
            <a:schemeClr val="hlink"/>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91" name="Rectangle 33"/>
          <p:cNvSpPr>
            <a:spLocks noChangeArrowheads="1"/>
          </p:cNvSpPr>
          <p:nvPr/>
        </p:nvSpPr>
        <p:spPr bwMode="auto">
          <a:xfrm>
            <a:off x="8112125" y="2060597"/>
            <a:ext cx="173038" cy="3590925"/>
          </a:xfrm>
          <a:prstGeom prst="rect">
            <a:avLst/>
          </a:prstGeom>
          <a:solidFill>
            <a:srgbClr val="FF5050"/>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92" name="Rectangle 34"/>
          <p:cNvSpPr>
            <a:spLocks noChangeArrowheads="1"/>
          </p:cNvSpPr>
          <p:nvPr/>
        </p:nvSpPr>
        <p:spPr bwMode="auto">
          <a:xfrm>
            <a:off x="8934450" y="4768851"/>
            <a:ext cx="173038" cy="882650"/>
          </a:xfrm>
          <a:prstGeom prst="rect">
            <a:avLst/>
          </a:prstGeom>
          <a:solidFill>
            <a:schemeClr val="accent1"/>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93" name="Rectangle 35"/>
          <p:cNvSpPr>
            <a:spLocks noChangeArrowheads="1"/>
          </p:cNvSpPr>
          <p:nvPr/>
        </p:nvSpPr>
        <p:spPr bwMode="auto">
          <a:xfrm>
            <a:off x="9109076" y="4572003"/>
            <a:ext cx="190500" cy="1079500"/>
          </a:xfrm>
          <a:prstGeom prst="rect">
            <a:avLst/>
          </a:prstGeom>
          <a:solidFill>
            <a:schemeClr val="hlink"/>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94" name="Rectangle 36"/>
          <p:cNvSpPr>
            <a:spLocks noChangeArrowheads="1"/>
          </p:cNvSpPr>
          <p:nvPr/>
        </p:nvSpPr>
        <p:spPr bwMode="auto">
          <a:xfrm>
            <a:off x="9282114" y="3513138"/>
            <a:ext cx="171450" cy="2138362"/>
          </a:xfrm>
          <a:prstGeom prst="rect">
            <a:avLst/>
          </a:prstGeom>
          <a:solidFill>
            <a:srgbClr val="FF5050"/>
          </a:solidFill>
          <a:ln w="9525">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295" name="Line 37"/>
          <p:cNvSpPr>
            <a:spLocks noChangeShapeType="1"/>
          </p:cNvSpPr>
          <p:nvPr/>
        </p:nvSpPr>
        <p:spPr bwMode="auto">
          <a:xfrm>
            <a:off x="2854326" y="5653088"/>
            <a:ext cx="6807200" cy="0"/>
          </a:xfrm>
          <a:prstGeom prst="line">
            <a:avLst/>
          </a:prstGeom>
          <a:noFill/>
          <a:ln w="9525">
            <a:solidFill>
              <a:schemeClr val="tx1"/>
            </a:solidFill>
            <a:round/>
            <a:headEnd/>
            <a:tailEnd/>
          </a:ln>
        </p:spPr>
        <p:txBody>
          <a:bodyPr lIns="91877" tIns="45938" rIns="91877" bIns="45938" anchor="ctr">
            <a:spAutoFit/>
          </a:bodyP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296" name="Text Box 38"/>
          <p:cNvSpPr txBox="1">
            <a:spLocks noChangeArrowheads="1"/>
          </p:cNvSpPr>
          <p:nvPr/>
        </p:nvSpPr>
        <p:spPr bwMode="auto">
          <a:xfrm>
            <a:off x="2314598" y="3130557"/>
            <a:ext cx="498475" cy="276643"/>
          </a:xfrm>
          <a:prstGeom prst="rect">
            <a:avLst/>
          </a:prstGeom>
          <a:noFill/>
          <a:ln w="9525">
            <a:noFill/>
            <a:miter lim="800000"/>
            <a:headEnd/>
            <a:tailEnd/>
          </a:ln>
        </p:spPr>
        <p:txBody>
          <a:bodyPr lIns="91071" tIns="45544" rIns="91071" bIns="45544">
            <a:spAutoFit/>
          </a:bodyPr>
          <a:lstStyle/>
          <a:p>
            <a:pPr algn="r" defTabSz="914417" eaLnBrk="0" fontAlgn="base" hangingPunct="0">
              <a:spcBef>
                <a:spcPct val="0"/>
              </a:spcBef>
              <a:spcAft>
                <a:spcPct val="0"/>
              </a:spcAft>
            </a:pPr>
            <a:r>
              <a:rPr lang="en-US" sz="1200">
                <a:solidFill>
                  <a:prstClr val="black"/>
                </a:solidFill>
                <a:latin typeface="Arial" pitchFamily="34" charset="0"/>
              </a:rPr>
              <a:t>80</a:t>
            </a:r>
          </a:p>
        </p:txBody>
      </p:sp>
      <p:sp>
        <p:nvSpPr>
          <p:cNvPr id="11297" name="Text Box 39"/>
          <p:cNvSpPr txBox="1">
            <a:spLocks noChangeArrowheads="1"/>
          </p:cNvSpPr>
          <p:nvPr/>
        </p:nvSpPr>
        <p:spPr bwMode="auto">
          <a:xfrm>
            <a:off x="2459039" y="5521333"/>
            <a:ext cx="354012" cy="276643"/>
          </a:xfrm>
          <a:prstGeom prst="rect">
            <a:avLst/>
          </a:prstGeom>
          <a:noFill/>
          <a:ln w="9525">
            <a:noFill/>
            <a:miter lim="800000"/>
            <a:headEnd/>
            <a:tailEnd/>
          </a:ln>
        </p:spPr>
        <p:txBody>
          <a:bodyPr lIns="91071" tIns="45544" rIns="91071" bIns="45544">
            <a:spAutoFit/>
          </a:bodyPr>
          <a:lstStyle/>
          <a:p>
            <a:pPr algn="r" defTabSz="914417" eaLnBrk="0" fontAlgn="base" hangingPunct="0">
              <a:spcBef>
                <a:spcPct val="0"/>
              </a:spcBef>
              <a:spcAft>
                <a:spcPct val="0"/>
              </a:spcAft>
            </a:pPr>
            <a:r>
              <a:rPr lang="en-US" sz="1200">
                <a:solidFill>
                  <a:prstClr val="black"/>
                </a:solidFill>
                <a:latin typeface="Arial" pitchFamily="34" charset="0"/>
              </a:rPr>
              <a:t>0</a:t>
            </a:r>
          </a:p>
        </p:txBody>
      </p:sp>
      <p:sp>
        <p:nvSpPr>
          <p:cNvPr id="11298" name="Text Box 40"/>
          <p:cNvSpPr txBox="1">
            <a:spLocks noChangeArrowheads="1"/>
          </p:cNvSpPr>
          <p:nvPr/>
        </p:nvSpPr>
        <p:spPr bwMode="auto">
          <a:xfrm>
            <a:off x="2314598" y="5187957"/>
            <a:ext cx="498475" cy="276643"/>
          </a:xfrm>
          <a:prstGeom prst="rect">
            <a:avLst/>
          </a:prstGeom>
          <a:noFill/>
          <a:ln w="9525">
            <a:noFill/>
            <a:miter lim="800000"/>
            <a:headEnd/>
            <a:tailEnd/>
          </a:ln>
        </p:spPr>
        <p:txBody>
          <a:bodyPr lIns="91071" tIns="45544" rIns="91071" bIns="45544">
            <a:spAutoFit/>
          </a:bodyPr>
          <a:lstStyle/>
          <a:p>
            <a:pPr algn="r" defTabSz="914417" eaLnBrk="0" fontAlgn="base" hangingPunct="0">
              <a:spcBef>
                <a:spcPct val="0"/>
              </a:spcBef>
              <a:spcAft>
                <a:spcPct val="0"/>
              </a:spcAft>
            </a:pPr>
            <a:r>
              <a:rPr lang="en-US" sz="1200">
                <a:solidFill>
                  <a:prstClr val="black"/>
                </a:solidFill>
                <a:latin typeface="Arial" pitchFamily="34" charset="0"/>
              </a:rPr>
              <a:t>10</a:t>
            </a:r>
          </a:p>
        </p:txBody>
      </p:sp>
      <p:sp>
        <p:nvSpPr>
          <p:cNvPr id="11299" name="Text Box 41"/>
          <p:cNvSpPr txBox="1">
            <a:spLocks noChangeArrowheads="1"/>
          </p:cNvSpPr>
          <p:nvPr/>
        </p:nvSpPr>
        <p:spPr bwMode="auto">
          <a:xfrm>
            <a:off x="2314598" y="4886333"/>
            <a:ext cx="498475" cy="276643"/>
          </a:xfrm>
          <a:prstGeom prst="rect">
            <a:avLst/>
          </a:prstGeom>
          <a:noFill/>
          <a:ln w="9525">
            <a:noFill/>
            <a:miter lim="800000"/>
            <a:headEnd/>
            <a:tailEnd/>
          </a:ln>
        </p:spPr>
        <p:txBody>
          <a:bodyPr lIns="91071" tIns="45544" rIns="91071" bIns="45544">
            <a:spAutoFit/>
          </a:bodyPr>
          <a:lstStyle/>
          <a:p>
            <a:pPr algn="r" defTabSz="914417" eaLnBrk="0" fontAlgn="base" hangingPunct="0">
              <a:spcBef>
                <a:spcPct val="0"/>
              </a:spcBef>
              <a:spcAft>
                <a:spcPct val="0"/>
              </a:spcAft>
            </a:pPr>
            <a:r>
              <a:rPr lang="en-US" sz="1200">
                <a:solidFill>
                  <a:prstClr val="black"/>
                </a:solidFill>
                <a:latin typeface="Arial" pitchFamily="34" charset="0"/>
              </a:rPr>
              <a:t>20</a:t>
            </a:r>
          </a:p>
        </p:txBody>
      </p:sp>
      <p:sp>
        <p:nvSpPr>
          <p:cNvPr id="11300" name="Text Box 42"/>
          <p:cNvSpPr txBox="1">
            <a:spLocks noChangeArrowheads="1"/>
          </p:cNvSpPr>
          <p:nvPr/>
        </p:nvSpPr>
        <p:spPr bwMode="auto">
          <a:xfrm>
            <a:off x="2314598" y="4592642"/>
            <a:ext cx="498475" cy="276643"/>
          </a:xfrm>
          <a:prstGeom prst="rect">
            <a:avLst/>
          </a:prstGeom>
          <a:noFill/>
          <a:ln w="9525">
            <a:noFill/>
            <a:miter lim="800000"/>
            <a:headEnd/>
            <a:tailEnd/>
          </a:ln>
        </p:spPr>
        <p:txBody>
          <a:bodyPr lIns="91071" tIns="45544" rIns="91071" bIns="45544">
            <a:spAutoFit/>
          </a:bodyPr>
          <a:lstStyle/>
          <a:p>
            <a:pPr algn="r" defTabSz="914417" eaLnBrk="0" fontAlgn="base" hangingPunct="0">
              <a:spcBef>
                <a:spcPct val="0"/>
              </a:spcBef>
              <a:spcAft>
                <a:spcPct val="0"/>
              </a:spcAft>
            </a:pPr>
            <a:r>
              <a:rPr lang="en-US" sz="1200">
                <a:solidFill>
                  <a:prstClr val="black"/>
                </a:solidFill>
                <a:latin typeface="Arial" pitchFamily="34" charset="0"/>
              </a:rPr>
              <a:t>30</a:t>
            </a:r>
          </a:p>
        </p:txBody>
      </p:sp>
      <p:sp>
        <p:nvSpPr>
          <p:cNvPr id="11301" name="Text Box 43"/>
          <p:cNvSpPr txBox="1">
            <a:spLocks noChangeArrowheads="1"/>
          </p:cNvSpPr>
          <p:nvPr/>
        </p:nvSpPr>
        <p:spPr bwMode="auto">
          <a:xfrm>
            <a:off x="2314598" y="4308483"/>
            <a:ext cx="498475" cy="276643"/>
          </a:xfrm>
          <a:prstGeom prst="rect">
            <a:avLst/>
          </a:prstGeom>
          <a:noFill/>
          <a:ln w="9525">
            <a:noFill/>
            <a:miter lim="800000"/>
            <a:headEnd/>
            <a:tailEnd/>
          </a:ln>
        </p:spPr>
        <p:txBody>
          <a:bodyPr lIns="91071" tIns="45544" rIns="91071" bIns="45544">
            <a:spAutoFit/>
          </a:bodyPr>
          <a:lstStyle/>
          <a:p>
            <a:pPr algn="r" defTabSz="914417" eaLnBrk="0" fontAlgn="base" hangingPunct="0">
              <a:spcBef>
                <a:spcPct val="0"/>
              </a:spcBef>
              <a:spcAft>
                <a:spcPct val="0"/>
              </a:spcAft>
            </a:pPr>
            <a:r>
              <a:rPr lang="en-US" sz="1200">
                <a:solidFill>
                  <a:prstClr val="black"/>
                </a:solidFill>
                <a:latin typeface="Arial" pitchFamily="34" charset="0"/>
              </a:rPr>
              <a:t>40</a:t>
            </a:r>
          </a:p>
        </p:txBody>
      </p:sp>
      <p:sp>
        <p:nvSpPr>
          <p:cNvPr id="11302" name="Text Box 44"/>
          <p:cNvSpPr txBox="1">
            <a:spLocks noChangeArrowheads="1"/>
          </p:cNvSpPr>
          <p:nvPr/>
        </p:nvSpPr>
        <p:spPr bwMode="auto">
          <a:xfrm>
            <a:off x="2314598" y="4008450"/>
            <a:ext cx="498475" cy="276643"/>
          </a:xfrm>
          <a:prstGeom prst="rect">
            <a:avLst/>
          </a:prstGeom>
          <a:noFill/>
          <a:ln w="9525">
            <a:noFill/>
            <a:miter lim="800000"/>
            <a:headEnd/>
            <a:tailEnd/>
          </a:ln>
        </p:spPr>
        <p:txBody>
          <a:bodyPr lIns="91071" tIns="45544" rIns="91071" bIns="45544">
            <a:spAutoFit/>
          </a:bodyPr>
          <a:lstStyle/>
          <a:p>
            <a:pPr algn="r" defTabSz="914417" eaLnBrk="0" fontAlgn="base" hangingPunct="0">
              <a:spcBef>
                <a:spcPct val="0"/>
              </a:spcBef>
              <a:spcAft>
                <a:spcPct val="0"/>
              </a:spcAft>
            </a:pPr>
            <a:r>
              <a:rPr lang="en-US" sz="1200">
                <a:solidFill>
                  <a:prstClr val="black"/>
                </a:solidFill>
                <a:latin typeface="Arial" pitchFamily="34" charset="0"/>
              </a:rPr>
              <a:t>50</a:t>
            </a:r>
          </a:p>
        </p:txBody>
      </p:sp>
      <p:sp>
        <p:nvSpPr>
          <p:cNvPr id="11303" name="Text Box 45"/>
          <p:cNvSpPr txBox="1">
            <a:spLocks noChangeArrowheads="1"/>
          </p:cNvSpPr>
          <p:nvPr/>
        </p:nvSpPr>
        <p:spPr bwMode="auto">
          <a:xfrm>
            <a:off x="2314598" y="3709997"/>
            <a:ext cx="498475" cy="276643"/>
          </a:xfrm>
          <a:prstGeom prst="rect">
            <a:avLst/>
          </a:prstGeom>
          <a:noFill/>
          <a:ln w="9525">
            <a:noFill/>
            <a:miter lim="800000"/>
            <a:headEnd/>
            <a:tailEnd/>
          </a:ln>
        </p:spPr>
        <p:txBody>
          <a:bodyPr lIns="91071" tIns="45544" rIns="91071" bIns="45544">
            <a:spAutoFit/>
          </a:bodyPr>
          <a:lstStyle/>
          <a:p>
            <a:pPr algn="r" defTabSz="914417" eaLnBrk="0" fontAlgn="base" hangingPunct="0">
              <a:spcBef>
                <a:spcPct val="0"/>
              </a:spcBef>
              <a:spcAft>
                <a:spcPct val="0"/>
              </a:spcAft>
            </a:pPr>
            <a:r>
              <a:rPr lang="en-US" sz="1200">
                <a:solidFill>
                  <a:prstClr val="black"/>
                </a:solidFill>
                <a:latin typeface="Arial" pitchFamily="34" charset="0"/>
              </a:rPr>
              <a:t>60</a:t>
            </a:r>
          </a:p>
        </p:txBody>
      </p:sp>
      <p:sp>
        <p:nvSpPr>
          <p:cNvPr id="11304" name="Text Box 46"/>
          <p:cNvSpPr txBox="1">
            <a:spLocks noChangeArrowheads="1"/>
          </p:cNvSpPr>
          <p:nvPr/>
        </p:nvSpPr>
        <p:spPr bwMode="auto">
          <a:xfrm>
            <a:off x="2314598" y="3416306"/>
            <a:ext cx="498475" cy="276643"/>
          </a:xfrm>
          <a:prstGeom prst="rect">
            <a:avLst/>
          </a:prstGeom>
          <a:noFill/>
          <a:ln w="9525">
            <a:noFill/>
            <a:miter lim="800000"/>
            <a:headEnd/>
            <a:tailEnd/>
          </a:ln>
        </p:spPr>
        <p:txBody>
          <a:bodyPr lIns="91071" tIns="45544" rIns="91071" bIns="45544">
            <a:spAutoFit/>
          </a:bodyPr>
          <a:lstStyle/>
          <a:p>
            <a:pPr algn="r" defTabSz="914417" eaLnBrk="0" fontAlgn="base" hangingPunct="0">
              <a:spcBef>
                <a:spcPct val="0"/>
              </a:spcBef>
              <a:spcAft>
                <a:spcPct val="0"/>
              </a:spcAft>
            </a:pPr>
            <a:r>
              <a:rPr lang="en-US" sz="1200">
                <a:solidFill>
                  <a:prstClr val="black"/>
                </a:solidFill>
                <a:latin typeface="Arial" pitchFamily="34" charset="0"/>
              </a:rPr>
              <a:t>70</a:t>
            </a:r>
          </a:p>
        </p:txBody>
      </p:sp>
      <p:sp>
        <p:nvSpPr>
          <p:cNvPr id="11305" name="Text Box 47"/>
          <p:cNvSpPr txBox="1">
            <a:spLocks noChangeArrowheads="1"/>
          </p:cNvSpPr>
          <p:nvPr/>
        </p:nvSpPr>
        <p:spPr bwMode="auto">
          <a:xfrm>
            <a:off x="2178050" y="1603380"/>
            <a:ext cx="635000" cy="276643"/>
          </a:xfrm>
          <a:prstGeom prst="rect">
            <a:avLst/>
          </a:prstGeom>
          <a:noFill/>
          <a:ln w="9525">
            <a:noFill/>
            <a:miter lim="800000"/>
            <a:headEnd/>
            <a:tailEnd/>
          </a:ln>
        </p:spPr>
        <p:txBody>
          <a:bodyPr lIns="91071" tIns="45544" rIns="91071" bIns="45544">
            <a:spAutoFit/>
          </a:bodyPr>
          <a:lstStyle/>
          <a:p>
            <a:pPr algn="r" defTabSz="914417" eaLnBrk="0" fontAlgn="base" hangingPunct="0">
              <a:spcBef>
                <a:spcPct val="0"/>
              </a:spcBef>
              <a:spcAft>
                <a:spcPct val="0"/>
              </a:spcAft>
            </a:pPr>
            <a:r>
              <a:rPr lang="en-US" sz="1200">
                <a:solidFill>
                  <a:prstClr val="black"/>
                </a:solidFill>
                <a:latin typeface="Arial" pitchFamily="34" charset="0"/>
              </a:rPr>
              <a:t>130</a:t>
            </a:r>
          </a:p>
        </p:txBody>
      </p:sp>
      <p:sp>
        <p:nvSpPr>
          <p:cNvPr id="11306" name="Text Box 48"/>
          <p:cNvSpPr txBox="1">
            <a:spLocks noChangeArrowheads="1"/>
          </p:cNvSpPr>
          <p:nvPr/>
        </p:nvSpPr>
        <p:spPr bwMode="auto">
          <a:xfrm>
            <a:off x="2314598" y="2824171"/>
            <a:ext cx="498475" cy="276643"/>
          </a:xfrm>
          <a:prstGeom prst="rect">
            <a:avLst/>
          </a:prstGeom>
          <a:noFill/>
          <a:ln w="9525">
            <a:noFill/>
            <a:miter lim="800000"/>
            <a:headEnd/>
            <a:tailEnd/>
          </a:ln>
        </p:spPr>
        <p:txBody>
          <a:bodyPr lIns="91071" tIns="45544" rIns="91071" bIns="45544">
            <a:spAutoFit/>
          </a:bodyPr>
          <a:lstStyle/>
          <a:p>
            <a:pPr algn="r" defTabSz="914417" eaLnBrk="0" fontAlgn="base" hangingPunct="0">
              <a:spcBef>
                <a:spcPct val="0"/>
              </a:spcBef>
              <a:spcAft>
                <a:spcPct val="0"/>
              </a:spcAft>
            </a:pPr>
            <a:r>
              <a:rPr lang="en-US" sz="1200">
                <a:solidFill>
                  <a:prstClr val="black"/>
                </a:solidFill>
                <a:latin typeface="Arial" pitchFamily="34" charset="0"/>
              </a:rPr>
              <a:t>90</a:t>
            </a:r>
          </a:p>
        </p:txBody>
      </p:sp>
      <p:sp>
        <p:nvSpPr>
          <p:cNvPr id="11307" name="Text Box 49"/>
          <p:cNvSpPr txBox="1">
            <a:spLocks noChangeArrowheads="1"/>
          </p:cNvSpPr>
          <p:nvPr/>
        </p:nvSpPr>
        <p:spPr bwMode="auto">
          <a:xfrm>
            <a:off x="2127251" y="2492385"/>
            <a:ext cx="685800" cy="276643"/>
          </a:xfrm>
          <a:prstGeom prst="rect">
            <a:avLst/>
          </a:prstGeom>
          <a:noFill/>
          <a:ln w="9525">
            <a:noFill/>
            <a:miter lim="800000"/>
            <a:headEnd/>
            <a:tailEnd/>
          </a:ln>
        </p:spPr>
        <p:txBody>
          <a:bodyPr lIns="91071" tIns="45544" rIns="91071" bIns="45544">
            <a:spAutoFit/>
          </a:bodyPr>
          <a:lstStyle/>
          <a:p>
            <a:pPr algn="r" defTabSz="914417" eaLnBrk="0" fontAlgn="base" hangingPunct="0">
              <a:spcBef>
                <a:spcPct val="0"/>
              </a:spcBef>
              <a:spcAft>
                <a:spcPct val="0"/>
              </a:spcAft>
            </a:pPr>
            <a:r>
              <a:rPr lang="en-US" sz="1200">
                <a:solidFill>
                  <a:prstClr val="black"/>
                </a:solidFill>
                <a:latin typeface="Arial" pitchFamily="34" charset="0"/>
              </a:rPr>
              <a:t>100</a:t>
            </a:r>
          </a:p>
        </p:txBody>
      </p:sp>
      <p:sp>
        <p:nvSpPr>
          <p:cNvPr id="11308" name="Text Box 50"/>
          <p:cNvSpPr txBox="1">
            <a:spLocks noChangeArrowheads="1"/>
          </p:cNvSpPr>
          <p:nvPr/>
        </p:nvSpPr>
        <p:spPr bwMode="auto">
          <a:xfrm>
            <a:off x="2098676" y="2198694"/>
            <a:ext cx="714375" cy="276643"/>
          </a:xfrm>
          <a:prstGeom prst="rect">
            <a:avLst/>
          </a:prstGeom>
          <a:noFill/>
          <a:ln w="9525">
            <a:noFill/>
            <a:miter lim="800000"/>
            <a:headEnd/>
            <a:tailEnd/>
          </a:ln>
        </p:spPr>
        <p:txBody>
          <a:bodyPr lIns="91071" tIns="45544" rIns="91071" bIns="45544">
            <a:spAutoFit/>
          </a:bodyPr>
          <a:lstStyle/>
          <a:p>
            <a:pPr algn="r" defTabSz="914417" eaLnBrk="0" fontAlgn="base" hangingPunct="0">
              <a:spcBef>
                <a:spcPct val="0"/>
              </a:spcBef>
              <a:spcAft>
                <a:spcPct val="0"/>
              </a:spcAft>
            </a:pPr>
            <a:r>
              <a:rPr lang="en-US" sz="1200">
                <a:solidFill>
                  <a:prstClr val="black"/>
                </a:solidFill>
                <a:latin typeface="Arial" pitchFamily="34" charset="0"/>
              </a:rPr>
              <a:t>110</a:t>
            </a:r>
          </a:p>
        </p:txBody>
      </p:sp>
      <p:sp>
        <p:nvSpPr>
          <p:cNvPr id="11309" name="Text Box 51"/>
          <p:cNvSpPr txBox="1">
            <a:spLocks noChangeArrowheads="1"/>
          </p:cNvSpPr>
          <p:nvPr/>
        </p:nvSpPr>
        <p:spPr bwMode="auto">
          <a:xfrm>
            <a:off x="2185988" y="1895479"/>
            <a:ext cx="627062" cy="276643"/>
          </a:xfrm>
          <a:prstGeom prst="rect">
            <a:avLst/>
          </a:prstGeom>
          <a:noFill/>
          <a:ln w="9525">
            <a:noFill/>
            <a:miter lim="800000"/>
            <a:headEnd/>
            <a:tailEnd/>
          </a:ln>
        </p:spPr>
        <p:txBody>
          <a:bodyPr lIns="91071" tIns="45544" rIns="91071" bIns="45544">
            <a:spAutoFit/>
          </a:bodyPr>
          <a:lstStyle/>
          <a:p>
            <a:pPr algn="r" defTabSz="914417" eaLnBrk="0" fontAlgn="base" hangingPunct="0">
              <a:spcBef>
                <a:spcPct val="0"/>
              </a:spcBef>
              <a:spcAft>
                <a:spcPct val="0"/>
              </a:spcAft>
            </a:pPr>
            <a:r>
              <a:rPr lang="en-US" sz="1200" dirty="0">
                <a:solidFill>
                  <a:prstClr val="black"/>
                </a:solidFill>
                <a:latin typeface="Arial" pitchFamily="34" charset="0"/>
              </a:rPr>
              <a:t>120</a:t>
            </a:r>
          </a:p>
        </p:txBody>
      </p:sp>
      <p:grpSp>
        <p:nvGrpSpPr>
          <p:cNvPr id="11310" name="Group 52"/>
          <p:cNvGrpSpPr>
            <a:grpSpLocks/>
          </p:cNvGrpSpPr>
          <p:nvPr/>
        </p:nvGrpSpPr>
        <p:grpSpPr bwMode="auto">
          <a:xfrm>
            <a:off x="2786063" y="1754189"/>
            <a:ext cx="63500" cy="3905250"/>
            <a:chOff x="908" y="858"/>
            <a:chExt cx="40" cy="2872"/>
          </a:xfrm>
        </p:grpSpPr>
        <p:sp>
          <p:nvSpPr>
            <p:cNvPr id="11342" name="Line 53"/>
            <p:cNvSpPr>
              <a:spLocks noChangeShapeType="1"/>
            </p:cNvSpPr>
            <p:nvPr/>
          </p:nvSpPr>
          <p:spPr bwMode="auto">
            <a:xfrm flipH="1">
              <a:off x="908" y="3730"/>
              <a:ext cx="40" cy="0"/>
            </a:xfrm>
            <a:prstGeom prst="line">
              <a:avLst/>
            </a:prstGeom>
            <a:noFill/>
            <a:ln w="9525">
              <a:solidFill>
                <a:schemeClr val="tx1"/>
              </a:solidFill>
              <a:round/>
              <a:headEnd/>
              <a:tailEnd/>
            </a:ln>
          </p:spPr>
          <p:txBody>
            <a:bodyP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43" name="Line 54"/>
            <p:cNvSpPr>
              <a:spLocks noChangeShapeType="1"/>
            </p:cNvSpPr>
            <p:nvPr/>
          </p:nvSpPr>
          <p:spPr bwMode="auto">
            <a:xfrm flipH="1">
              <a:off x="908" y="1965"/>
              <a:ext cx="40" cy="0"/>
            </a:xfrm>
            <a:prstGeom prst="line">
              <a:avLst/>
            </a:prstGeom>
            <a:noFill/>
            <a:ln w="9525">
              <a:solidFill>
                <a:schemeClr val="tx1"/>
              </a:solidFill>
              <a:round/>
              <a:headEnd/>
              <a:tailEnd/>
            </a:ln>
          </p:spPr>
          <p:txBody>
            <a:bodyP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44" name="Line 55"/>
            <p:cNvSpPr>
              <a:spLocks noChangeShapeType="1"/>
            </p:cNvSpPr>
            <p:nvPr/>
          </p:nvSpPr>
          <p:spPr bwMode="auto">
            <a:xfrm flipH="1">
              <a:off x="908" y="2183"/>
              <a:ext cx="40" cy="0"/>
            </a:xfrm>
            <a:prstGeom prst="line">
              <a:avLst/>
            </a:prstGeom>
            <a:noFill/>
            <a:ln w="9525">
              <a:solidFill>
                <a:schemeClr val="tx1"/>
              </a:solidFill>
              <a:round/>
              <a:headEnd/>
              <a:tailEnd/>
            </a:ln>
          </p:spPr>
          <p:txBody>
            <a:bodyP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45" name="Line 56"/>
            <p:cNvSpPr>
              <a:spLocks noChangeShapeType="1"/>
            </p:cNvSpPr>
            <p:nvPr/>
          </p:nvSpPr>
          <p:spPr bwMode="auto">
            <a:xfrm flipH="1">
              <a:off x="908" y="2404"/>
              <a:ext cx="40" cy="0"/>
            </a:xfrm>
            <a:prstGeom prst="line">
              <a:avLst/>
            </a:prstGeom>
            <a:noFill/>
            <a:ln w="9525">
              <a:solidFill>
                <a:schemeClr val="tx1"/>
              </a:solidFill>
              <a:round/>
              <a:headEnd/>
              <a:tailEnd/>
            </a:ln>
          </p:spPr>
          <p:txBody>
            <a:bodyP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46" name="Line 57"/>
            <p:cNvSpPr>
              <a:spLocks noChangeShapeType="1"/>
            </p:cNvSpPr>
            <p:nvPr/>
          </p:nvSpPr>
          <p:spPr bwMode="auto">
            <a:xfrm flipH="1">
              <a:off x="908" y="2847"/>
              <a:ext cx="40" cy="0"/>
            </a:xfrm>
            <a:prstGeom prst="line">
              <a:avLst/>
            </a:prstGeom>
            <a:noFill/>
            <a:ln w="9525">
              <a:solidFill>
                <a:schemeClr val="tx1"/>
              </a:solidFill>
              <a:round/>
              <a:headEnd/>
              <a:tailEnd/>
            </a:ln>
          </p:spPr>
          <p:txBody>
            <a:bodyP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47" name="Line 58"/>
            <p:cNvSpPr>
              <a:spLocks noChangeShapeType="1"/>
            </p:cNvSpPr>
            <p:nvPr/>
          </p:nvSpPr>
          <p:spPr bwMode="auto">
            <a:xfrm flipH="1">
              <a:off x="908" y="3289"/>
              <a:ext cx="40" cy="0"/>
            </a:xfrm>
            <a:prstGeom prst="line">
              <a:avLst/>
            </a:prstGeom>
            <a:noFill/>
            <a:ln w="9525">
              <a:solidFill>
                <a:schemeClr val="tx1"/>
              </a:solidFill>
              <a:round/>
              <a:headEnd/>
              <a:tailEnd/>
            </a:ln>
          </p:spPr>
          <p:txBody>
            <a:bodyP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48" name="Line 59"/>
            <p:cNvSpPr>
              <a:spLocks noChangeShapeType="1"/>
            </p:cNvSpPr>
            <p:nvPr/>
          </p:nvSpPr>
          <p:spPr bwMode="auto">
            <a:xfrm flipH="1">
              <a:off x="908" y="3511"/>
              <a:ext cx="40" cy="0"/>
            </a:xfrm>
            <a:prstGeom prst="line">
              <a:avLst/>
            </a:prstGeom>
            <a:noFill/>
            <a:ln w="9525">
              <a:solidFill>
                <a:schemeClr val="tx1"/>
              </a:solidFill>
              <a:round/>
              <a:headEnd/>
              <a:tailEnd/>
            </a:ln>
          </p:spPr>
          <p:txBody>
            <a:bodyP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49" name="Line 60"/>
            <p:cNvSpPr>
              <a:spLocks noChangeShapeType="1"/>
            </p:cNvSpPr>
            <p:nvPr/>
          </p:nvSpPr>
          <p:spPr bwMode="auto">
            <a:xfrm flipH="1">
              <a:off x="908" y="3069"/>
              <a:ext cx="40" cy="0"/>
            </a:xfrm>
            <a:prstGeom prst="line">
              <a:avLst/>
            </a:prstGeom>
            <a:noFill/>
            <a:ln w="9525">
              <a:solidFill>
                <a:schemeClr val="tx1"/>
              </a:solidFill>
              <a:round/>
              <a:headEnd/>
              <a:tailEnd/>
            </a:ln>
          </p:spPr>
          <p:txBody>
            <a:bodyP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50" name="Line 61"/>
            <p:cNvSpPr>
              <a:spLocks noChangeShapeType="1"/>
            </p:cNvSpPr>
            <p:nvPr/>
          </p:nvSpPr>
          <p:spPr bwMode="auto">
            <a:xfrm flipH="1">
              <a:off x="908" y="2625"/>
              <a:ext cx="40" cy="0"/>
            </a:xfrm>
            <a:prstGeom prst="line">
              <a:avLst/>
            </a:prstGeom>
            <a:noFill/>
            <a:ln w="9525">
              <a:solidFill>
                <a:schemeClr val="tx1"/>
              </a:solidFill>
              <a:round/>
              <a:headEnd/>
              <a:tailEnd/>
            </a:ln>
          </p:spPr>
          <p:txBody>
            <a:bodyP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51" name="Line 62"/>
            <p:cNvSpPr>
              <a:spLocks noChangeShapeType="1"/>
            </p:cNvSpPr>
            <p:nvPr/>
          </p:nvSpPr>
          <p:spPr bwMode="auto">
            <a:xfrm flipH="1">
              <a:off x="908" y="858"/>
              <a:ext cx="40" cy="0"/>
            </a:xfrm>
            <a:prstGeom prst="line">
              <a:avLst/>
            </a:prstGeom>
            <a:noFill/>
            <a:ln w="9525">
              <a:solidFill>
                <a:schemeClr val="tx1"/>
              </a:solidFill>
              <a:round/>
              <a:headEnd/>
              <a:tailEnd/>
            </a:ln>
          </p:spPr>
          <p:txBody>
            <a:bodyP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52" name="Line 63"/>
            <p:cNvSpPr>
              <a:spLocks noChangeShapeType="1"/>
            </p:cNvSpPr>
            <p:nvPr/>
          </p:nvSpPr>
          <p:spPr bwMode="auto">
            <a:xfrm flipH="1">
              <a:off x="908" y="1072"/>
              <a:ext cx="40" cy="0"/>
            </a:xfrm>
            <a:prstGeom prst="line">
              <a:avLst/>
            </a:prstGeom>
            <a:noFill/>
            <a:ln w="9525">
              <a:solidFill>
                <a:schemeClr val="tx1"/>
              </a:solidFill>
              <a:round/>
              <a:headEnd/>
              <a:tailEnd/>
            </a:ln>
          </p:spPr>
          <p:txBody>
            <a:bodyP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53" name="Line 64"/>
            <p:cNvSpPr>
              <a:spLocks noChangeShapeType="1"/>
            </p:cNvSpPr>
            <p:nvPr/>
          </p:nvSpPr>
          <p:spPr bwMode="auto">
            <a:xfrm flipH="1">
              <a:off x="908" y="1301"/>
              <a:ext cx="40" cy="0"/>
            </a:xfrm>
            <a:prstGeom prst="line">
              <a:avLst/>
            </a:prstGeom>
            <a:noFill/>
            <a:ln w="9525">
              <a:solidFill>
                <a:schemeClr val="tx1"/>
              </a:solidFill>
              <a:round/>
              <a:headEnd/>
              <a:tailEnd/>
            </a:ln>
          </p:spPr>
          <p:txBody>
            <a:bodyP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54" name="Line 65"/>
            <p:cNvSpPr>
              <a:spLocks noChangeShapeType="1"/>
            </p:cNvSpPr>
            <p:nvPr/>
          </p:nvSpPr>
          <p:spPr bwMode="auto">
            <a:xfrm flipH="1">
              <a:off x="908" y="1736"/>
              <a:ext cx="40" cy="0"/>
            </a:xfrm>
            <a:prstGeom prst="line">
              <a:avLst/>
            </a:prstGeom>
            <a:noFill/>
            <a:ln w="9525">
              <a:solidFill>
                <a:schemeClr val="tx1"/>
              </a:solidFill>
              <a:round/>
              <a:headEnd/>
              <a:tailEnd/>
            </a:ln>
          </p:spPr>
          <p:txBody>
            <a:bodyP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55" name="Line 66"/>
            <p:cNvSpPr>
              <a:spLocks noChangeShapeType="1"/>
            </p:cNvSpPr>
            <p:nvPr/>
          </p:nvSpPr>
          <p:spPr bwMode="auto">
            <a:xfrm flipH="1">
              <a:off x="908" y="1522"/>
              <a:ext cx="40" cy="0"/>
            </a:xfrm>
            <a:prstGeom prst="line">
              <a:avLst/>
            </a:prstGeom>
            <a:noFill/>
            <a:ln w="9525">
              <a:solidFill>
                <a:schemeClr val="tx1"/>
              </a:solidFill>
              <a:round/>
              <a:headEnd/>
              <a:tailEnd/>
            </a:ln>
          </p:spPr>
          <p:txBody>
            <a:bodyP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56" name="Line 67"/>
            <p:cNvSpPr>
              <a:spLocks noChangeShapeType="1"/>
            </p:cNvSpPr>
            <p:nvPr/>
          </p:nvSpPr>
          <p:spPr bwMode="auto">
            <a:xfrm>
              <a:off x="948" y="858"/>
              <a:ext cx="0" cy="2868"/>
            </a:xfrm>
            <a:prstGeom prst="line">
              <a:avLst/>
            </a:prstGeom>
            <a:noFill/>
            <a:ln w="9525">
              <a:solidFill>
                <a:schemeClr val="tx2"/>
              </a:solidFill>
              <a:round/>
              <a:headEnd/>
              <a:tailEnd/>
            </a:ln>
          </p:spPr>
          <p:txBody>
            <a:bodyPr wrap="none" anchor="ct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grpSp>
      <p:sp>
        <p:nvSpPr>
          <p:cNvPr id="11311" name="Text Box 68"/>
          <p:cNvSpPr txBox="1">
            <a:spLocks noChangeArrowheads="1"/>
          </p:cNvSpPr>
          <p:nvPr/>
        </p:nvSpPr>
        <p:spPr bwMode="auto">
          <a:xfrm>
            <a:off x="8431236" y="2439994"/>
            <a:ext cx="1049337" cy="276793"/>
          </a:xfrm>
          <a:prstGeom prst="rect">
            <a:avLst/>
          </a:prstGeom>
          <a:noFill/>
          <a:ln w="9525" algn="ctr">
            <a:noFill/>
            <a:miter lim="800000"/>
            <a:headEnd/>
            <a:tailEnd/>
          </a:ln>
        </p:spPr>
        <p:txBody>
          <a:bodyPr lIns="91243" tIns="45618" rIns="91243" bIns="45618">
            <a:spAutoFit/>
          </a:bodyPr>
          <a:lstStyle/>
          <a:p>
            <a:pPr defTabSz="914417" fontAlgn="base">
              <a:spcBef>
                <a:spcPct val="0"/>
              </a:spcBef>
              <a:spcAft>
                <a:spcPct val="0"/>
              </a:spcAft>
            </a:pPr>
            <a:r>
              <a:rPr lang="en-US" sz="1200" b="1">
                <a:solidFill>
                  <a:prstClr val="black"/>
                </a:solidFill>
                <a:latin typeface="Arial" pitchFamily="34" charset="0"/>
              </a:rPr>
              <a:t>India</a:t>
            </a:r>
          </a:p>
        </p:txBody>
      </p:sp>
      <p:sp>
        <p:nvSpPr>
          <p:cNvPr id="11312" name="Text Box 69"/>
          <p:cNvSpPr txBox="1">
            <a:spLocks noChangeArrowheads="1"/>
          </p:cNvSpPr>
          <p:nvPr/>
        </p:nvSpPr>
        <p:spPr bwMode="auto">
          <a:xfrm>
            <a:off x="9550400" y="3521083"/>
            <a:ext cx="1049338" cy="276793"/>
          </a:xfrm>
          <a:prstGeom prst="rect">
            <a:avLst/>
          </a:prstGeom>
          <a:noFill/>
          <a:ln w="9525" algn="ctr">
            <a:noFill/>
            <a:miter lim="800000"/>
            <a:headEnd/>
            <a:tailEnd/>
          </a:ln>
        </p:spPr>
        <p:txBody>
          <a:bodyPr lIns="91243" tIns="45618" rIns="91243" bIns="45618">
            <a:spAutoFit/>
          </a:bodyPr>
          <a:lstStyle/>
          <a:p>
            <a:pPr defTabSz="914417" fontAlgn="base">
              <a:spcBef>
                <a:spcPct val="0"/>
              </a:spcBef>
              <a:spcAft>
                <a:spcPct val="0"/>
              </a:spcAft>
            </a:pPr>
            <a:r>
              <a:rPr lang="en-US" sz="1200" b="1">
                <a:solidFill>
                  <a:prstClr val="black"/>
                </a:solidFill>
                <a:latin typeface="Arial" pitchFamily="34" charset="0"/>
              </a:rPr>
              <a:t>China</a:t>
            </a:r>
          </a:p>
        </p:txBody>
      </p:sp>
      <p:sp>
        <p:nvSpPr>
          <p:cNvPr id="11313" name="Text Box 70"/>
          <p:cNvSpPr txBox="1">
            <a:spLocks noChangeArrowheads="1"/>
          </p:cNvSpPr>
          <p:nvPr/>
        </p:nvSpPr>
        <p:spPr bwMode="auto">
          <a:xfrm>
            <a:off x="5770563" y="3838583"/>
            <a:ext cx="1198562" cy="276793"/>
          </a:xfrm>
          <a:prstGeom prst="rect">
            <a:avLst/>
          </a:prstGeom>
          <a:noFill/>
          <a:ln w="9525" algn="ctr">
            <a:noFill/>
            <a:miter lim="800000"/>
            <a:headEnd/>
            <a:tailEnd/>
          </a:ln>
        </p:spPr>
        <p:txBody>
          <a:bodyPr lIns="91243" tIns="45618" rIns="91243" bIns="45618">
            <a:spAutoFit/>
          </a:bodyPr>
          <a:lstStyle/>
          <a:p>
            <a:pPr defTabSz="914417" fontAlgn="base">
              <a:spcBef>
                <a:spcPct val="0"/>
              </a:spcBef>
              <a:spcAft>
                <a:spcPct val="0"/>
              </a:spcAft>
            </a:pPr>
            <a:r>
              <a:rPr lang="en-US" sz="1200" b="1">
                <a:solidFill>
                  <a:prstClr val="black"/>
                </a:solidFill>
                <a:latin typeface="Arial" pitchFamily="34" charset="0"/>
              </a:rPr>
              <a:t>Pakistan</a:t>
            </a:r>
          </a:p>
        </p:txBody>
      </p:sp>
      <p:sp>
        <p:nvSpPr>
          <p:cNvPr id="11314" name="Line 71"/>
          <p:cNvSpPr>
            <a:spLocks noChangeShapeType="1"/>
          </p:cNvSpPr>
          <p:nvPr/>
        </p:nvSpPr>
        <p:spPr bwMode="auto">
          <a:xfrm flipV="1">
            <a:off x="5834063" y="4114800"/>
            <a:ext cx="412750" cy="471488"/>
          </a:xfrm>
          <a:prstGeom prst="line">
            <a:avLst/>
          </a:prstGeom>
          <a:noFill/>
          <a:ln w="28575">
            <a:solidFill>
              <a:schemeClr val="accent2"/>
            </a:solidFill>
            <a:round/>
            <a:headEnd/>
            <a:tailEnd/>
          </a:ln>
        </p:spPr>
        <p:txBody>
          <a:bodyPr lIns="89809" tIns="46698" rIns="89809" bIns="46698" anchor="ct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15" name="Text Box 72"/>
          <p:cNvSpPr txBox="1">
            <a:spLocks noChangeArrowheads="1"/>
          </p:cNvSpPr>
          <p:nvPr/>
        </p:nvSpPr>
        <p:spPr bwMode="auto">
          <a:xfrm>
            <a:off x="4602185" y="3106746"/>
            <a:ext cx="1049337" cy="461459"/>
          </a:xfrm>
          <a:prstGeom prst="rect">
            <a:avLst/>
          </a:prstGeom>
          <a:noFill/>
          <a:ln w="9525" algn="ctr">
            <a:noFill/>
            <a:miter lim="800000"/>
            <a:headEnd/>
            <a:tailEnd/>
          </a:ln>
        </p:spPr>
        <p:txBody>
          <a:bodyPr lIns="91243" tIns="45618" rIns="91243" bIns="45618">
            <a:spAutoFit/>
          </a:bodyPr>
          <a:lstStyle/>
          <a:p>
            <a:pPr defTabSz="914417" fontAlgn="base">
              <a:spcBef>
                <a:spcPct val="0"/>
              </a:spcBef>
              <a:spcAft>
                <a:spcPct val="0"/>
              </a:spcAft>
            </a:pPr>
            <a:r>
              <a:rPr lang="en-US" sz="1200" b="1">
                <a:solidFill>
                  <a:prstClr val="black"/>
                </a:solidFill>
                <a:latin typeface="Arial" pitchFamily="34" charset="0"/>
              </a:rPr>
              <a:t>United</a:t>
            </a:r>
            <a:br>
              <a:rPr lang="en-US" sz="1200" b="1">
                <a:solidFill>
                  <a:prstClr val="black"/>
                </a:solidFill>
                <a:latin typeface="Arial" pitchFamily="34" charset="0"/>
              </a:rPr>
            </a:br>
            <a:r>
              <a:rPr lang="en-US" sz="1200" b="1">
                <a:solidFill>
                  <a:prstClr val="black"/>
                </a:solidFill>
                <a:latin typeface="Arial" pitchFamily="34" charset="0"/>
              </a:rPr>
              <a:t>States</a:t>
            </a:r>
          </a:p>
        </p:txBody>
      </p:sp>
      <p:sp>
        <p:nvSpPr>
          <p:cNvPr id="11316" name="Text Box 73"/>
          <p:cNvSpPr txBox="1">
            <a:spLocks noChangeArrowheads="1"/>
          </p:cNvSpPr>
          <p:nvPr/>
        </p:nvSpPr>
        <p:spPr bwMode="auto">
          <a:xfrm>
            <a:off x="3359151" y="4449767"/>
            <a:ext cx="755650" cy="276793"/>
          </a:xfrm>
          <a:prstGeom prst="rect">
            <a:avLst/>
          </a:prstGeom>
          <a:noFill/>
          <a:ln w="9525" algn="ctr">
            <a:noFill/>
            <a:miter lim="800000"/>
            <a:headEnd/>
            <a:tailEnd/>
          </a:ln>
        </p:spPr>
        <p:txBody>
          <a:bodyPr lIns="91243" tIns="45618" rIns="91243" bIns="45618">
            <a:spAutoFit/>
          </a:bodyPr>
          <a:lstStyle/>
          <a:p>
            <a:pPr defTabSz="914417" fontAlgn="base">
              <a:spcBef>
                <a:spcPct val="0"/>
              </a:spcBef>
              <a:spcAft>
                <a:spcPct val="0"/>
              </a:spcAft>
            </a:pPr>
            <a:r>
              <a:rPr lang="en-US" sz="1200" b="1" dirty="0">
                <a:solidFill>
                  <a:prstClr val="black"/>
                </a:solidFill>
                <a:latin typeface="Arial" pitchFamily="34" charset="0"/>
              </a:rPr>
              <a:t>Nigeria</a:t>
            </a:r>
          </a:p>
        </p:txBody>
      </p:sp>
      <p:sp>
        <p:nvSpPr>
          <p:cNvPr id="11317" name="Text Box 75"/>
          <p:cNvSpPr txBox="1">
            <a:spLocks noChangeArrowheads="1"/>
          </p:cNvSpPr>
          <p:nvPr/>
        </p:nvSpPr>
        <p:spPr bwMode="auto">
          <a:xfrm>
            <a:off x="6923111" y="3684595"/>
            <a:ext cx="1049337" cy="276793"/>
          </a:xfrm>
          <a:prstGeom prst="rect">
            <a:avLst/>
          </a:prstGeom>
          <a:noFill/>
          <a:ln w="9525" algn="ctr">
            <a:noFill/>
            <a:miter lim="800000"/>
            <a:headEnd/>
            <a:tailEnd/>
          </a:ln>
        </p:spPr>
        <p:txBody>
          <a:bodyPr lIns="91243" tIns="45618" rIns="91243" bIns="45618">
            <a:spAutoFit/>
          </a:bodyPr>
          <a:lstStyle/>
          <a:p>
            <a:pPr defTabSz="914417" fontAlgn="base">
              <a:spcBef>
                <a:spcPct val="0"/>
              </a:spcBef>
              <a:spcAft>
                <a:spcPct val="0"/>
              </a:spcAft>
            </a:pPr>
            <a:r>
              <a:rPr lang="en-US" sz="1200" b="1">
                <a:solidFill>
                  <a:prstClr val="black"/>
                </a:solidFill>
                <a:latin typeface="Arial" pitchFamily="34" charset="0"/>
              </a:rPr>
              <a:t>Turkey</a:t>
            </a:r>
          </a:p>
        </p:txBody>
      </p:sp>
      <p:sp>
        <p:nvSpPr>
          <p:cNvPr id="11318" name="Line 76"/>
          <p:cNvSpPr>
            <a:spLocks noChangeShapeType="1"/>
          </p:cNvSpPr>
          <p:nvPr/>
        </p:nvSpPr>
        <p:spPr bwMode="auto">
          <a:xfrm flipV="1">
            <a:off x="7088190" y="3984626"/>
            <a:ext cx="260350" cy="342900"/>
          </a:xfrm>
          <a:prstGeom prst="line">
            <a:avLst/>
          </a:prstGeom>
          <a:noFill/>
          <a:ln w="28575">
            <a:solidFill>
              <a:schemeClr val="accent2"/>
            </a:solidFill>
            <a:round/>
            <a:headEnd/>
            <a:tailEnd/>
          </a:ln>
        </p:spPr>
        <p:txBody>
          <a:bodyPr lIns="89809" tIns="46698" rIns="89809" bIns="46698" anchor="ct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19" name="Rectangle 77"/>
          <p:cNvSpPr>
            <a:spLocks noChangeArrowheads="1"/>
          </p:cNvSpPr>
          <p:nvPr/>
        </p:nvSpPr>
        <p:spPr bwMode="auto">
          <a:xfrm>
            <a:off x="3376614" y="5095875"/>
            <a:ext cx="171450" cy="177800"/>
          </a:xfrm>
          <a:prstGeom prst="rect">
            <a:avLst/>
          </a:prstGeom>
          <a:solidFill>
            <a:srgbClr val="FF7C80">
              <a:alpha val="98822"/>
            </a:srgbClr>
          </a:solidFill>
          <a:ln w="9525">
            <a:solidFill>
              <a:schemeClr val="tx2"/>
            </a:solidFill>
            <a:miter lim="800000"/>
            <a:headEnd/>
            <a:tailEnd/>
          </a:ln>
        </p:spPr>
        <p:txBody>
          <a:bodyPr wrap="none" lIns="89809" tIns="46698" rIns="89809" bIns="4669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320" name="Rectangle 78"/>
          <p:cNvSpPr>
            <a:spLocks noChangeArrowheads="1"/>
          </p:cNvSpPr>
          <p:nvPr/>
        </p:nvSpPr>
        <p:spPr bwMode="auto">
          <a:xfrm>
            <a:off x="4437086" y="3622675"/>
            <a:ext cx="173037" cy="895350"/>
          </a:xfrm>
          <a:prstGeom prst="rect">
            <a:avLst/>
          </a:prstGeom>
          <a:solidFill>
            <a:srgbClr val="FF7C80">
              <a:alpha val="98822"/>
            </a:srgbClr>
          </a:solidFill>
          <a:ln w="9525">
            <a:solidFill>
              <a:schemeClr val="tx2"/>
            </a:solidFill>
            <a:miter lim="800000"/>
            <a:headEnd/>
            <a:tailEnd/>
          </a:ln>
        </p:spPr>
        <p:txBody>
          <a:bodyPr wrap="none" lIns="89809" tIns="46698" rIns="89809" bIns="4669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321" name="Rectangle 79"/>
          <p:cNvSpPr>
            <a:spLocks noChangeArrowheads="1"/>
          </p:cNvSpPr>
          <p:nvPr/>
        </p:nvSpPr>
        <p:spPr bwMode="auto">
          <a:xfrm>
            <a:off x="5668967" y="4352928"/>
            <a:ext cx="174625" cy="463550"/>
          </a:xfrm>
          <a:prstGeom prst="rect">
            <a:avLst/>
          </a:prstGeom>
          <a:solidFill>
            <a:srgbClr val="FF7C80">
              <a:alpha val="98822"/>
            </a:srgbClr>
          </a:solidFill>
          <a:ln w="9525">
            <a:solidFill>
              <a:schemeClr val="tx2"/>
            </a:solidFill>
            <a:miter lim="800000"/>
            <a:headEnd/>
            <a:tailEnd/>
          </a:ln>
        </p:spPr>
        <p:txBody>
          <a:bodyPr wrap="none" lIns="89809" tIns="46698" rIns="89809" bIns="4669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322" name="Rectangle 80"/>
          <p:cNvSpPr>
            <a:spLocks noChangeArrowheads="1"/>
          </p:cNvSpPr>
          <p:nvPr/>
        </p:nvSpPr>
        <p:spPr bwMode="auto">
          <a:xfrm>
            <a:off x="6919915" y="4206877"/>
            <a:ext cx="171450" cy="222250"/>
          </a:xfrm>
          <a:prstGeom prst="rect">
            <a:avLst/>
          </a:prstGeom>
          <a:solidFill>
            <a:srgbClr val="FF7C80">
              <a:alpha val="98822"/>
            </a:srgbClr>
          </a:solidFill>
          <a:ln w="9525">
            <a:solidFill>
              <a:schemeClr val="tx2"/>
            </a:solidFill>
            <a:miter lim="800000"/>
            <a:headEnd/>
            <a:tailEnd/>
          </a:ln>
        </p:spPr>
        <p:txBody>
          <a:bodyPr wrap="none" lIns="89809" tIns="46698" rIns="89809" bIns="4669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323" name="Rectangle 81"/>
          <p:cNvSpPr>
            <a:spLocks noChangeArrowheads="1"/>
          </p:cNvSpPr>
          <p:nvPr/>
        </p:nvSpPr>
        <p:spPr bwMode="auto">
          <a:xfrm>
            <a:off x="8113713" y="2060575"/>
            <a:ext cx="169862" cy="2311400"/>
          </a:xfrm>
          <a:prstGeom prst="rect">
            <a:avLst/>
          </a:prstGeom>
          <a:solidFill>
            <a:srgbClr val="FF7C80">
              <a:alpha val="98822"/>
            </a:srgbClr>
          </a:solidFill>
          <a:ln w="9525">
            <a:solidFill>
              <a:schemeClr val="tx2"/>
            </a:solidFill>
            <a:miter lim="800000"/>
            <a:headEnd/>
            <a:tailEnd/>
          </a:ln>
        </p:spPr>
        <p:txBody>
          <a:bodyPr wrap="none" lIns="89809" tIns="46698" rIns="89809" bIns="4669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324" name="Rectangle 82"/>
          <p:cNvSpPr>
            <a:spLocks noChangeArrowheads="1"/>
          </p:cNvSpPr>
          <p:nvPr/>
        </p:nvSpPr>
        <p:spPr bwMode="auto">
          <a:xfrm>
            <a:off x="9282114" y="3508381"/>
            <a:ext cx="171450" cy="1263650"/>
          </a:xfrm>
          <a:prstGeom prst="rect">
            <a:avLst/>
          </a:prstGeom>
          <a:solidFill>
            <a:srgbClr val="FF7C80">
              <a:alpha val="98822"/>
            </a:srgbClr>
          </a:solidFill>
          <a:ln w="9525">
            <a:solidFill>
              <a:schemeClr val="tx2"/>
            </a:solidFill>
            <a:miter lim="800000"/>
            <a:headEnd/>
            <a:tailEnd/>
          </a:ln>
        </p:spPr>
        <p:txBody>
          <a:bodyPr wrap="none" lIns="89809" tIns="46698" rIns="89809" bIns="4669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325" name="Line 83"/>
          <p:cNvSpPr>
            <a:spLocks noChangeShapeType="1"/>
          </p:cNvSpPr>
          <p:nvPr/>
        </p:nvSpPr>
        <p:spPr bwMode="auto">
          <a:xfrm flipV="1">
            <a:off x="4614863" y="3594100"/>
            <a:ext cx="400050" cy="482600"/>
          </a:xfrm>
          <a:prstGeom prst="line">
            <a:avLst/>
          </a:prstGeom>
          <a:noFill/>
          <a:ln w="28575">
            <a:solidFill>
              <a:schemeClr val="accent2"/>
            </a:solidFill>
            <a:round/>
            <a:headEnd/>
            <a:tailEnd/>
          </a:ln>
        </p:spPr>
        <p:txBody>
          <a:bodyPr lIns="89809" tIns="46698" rIns="89809" bIns="46698" anchor="ct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26" name="Line 84"/>
          <p:cNvSpPr>
            <a:spLocks noChangeShapeType="1"/>
          </p:cNvSpPr>
          <p:nvPr/>
        </p:nvSpPr>
        <p:spPr bwMode="auto">
          <a:xfrm flipV="1">
            <a:off x="8294688" y="2724153"/>
            <a:ext cx="260350" cy="342900"/>
          </a:xfrm>
          <a:prstGeom prst="line">
            <a:avLst/>
          </a:prstGeom>
          <a:noFill/>
          <a:ln w="28575">
            <a:solidFill>
              <a:schemeClr val="accent2"/>
            </a:solidFill>
            <a:round/>
            <a:headEnd/>
            <a:tailEnd/>
          </a:ln>
        </p:spPr>
        <p:txBody>
          <a:bodyPr lIns="89809" tIns="46698" rIns="89809" bIns="46698" anchor="ct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27" name="Line 85"/>
          <p:cNvSpPr>
            <a:spLocks noChangeShapeType="1"/>
          </p:cNvSpPr>
          <p:nvPr/>
        </p:nvSpPr>
        <p:spPr bwMode="auto">
          <a:xfrm flipV="1">
            <a:off x="9456738" y="3819528"/>
            <a:ext cx="260350" cy="342900"/>
          </a:xfrm>
          <a:prstGeom prst="line">
            <a:avLst/>
          </a:prstGeom>
          <a:noFill/>
          <a:ln w="28575">
            <a:solidFill>
              <a:schemeClr val="accent2"/>
            </a:solidFill>
            <a:round/>
            <a:headEnd/>
            <a:tailEnd/>
          </a:ln>
        </p:spPr>
        <p:txBody>
          <a:bodyPr lIns="89809" tIns="46698" rIns="89809" bIns="46698" anchor="ctr"/>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28" name="Line 88"/>
          <p:cNvSpPr>
            <a:spLocks noChangeShapeType="1"/>
          </p:cNvSpPr>
          <p:nvPr/>
        </p:nvSpPr>
        <p:spPr bwMode="auto">
          <a:xfrm flipV="1">
            <a:off x="3805241" y="5653111"/>
            <a:ext cx="1587" cy="73025"/>
          </a:xfrm>
          <a:prstGeom prst="line">
            <a:avLst/>
          </a:prstGeom>
          <a:noFill/>
          <a:ln w="9525">
            <a:solidFill>
              <a:srgbClr val="FFFFFF"/>
            </a:solidFill>
            <a:round/>
            <a:headEnd/>
            <a:tailEnd/>
          </a:ln>
        </p:spPr>
        <p:txBody>
          <a:bodyPr lIns="91243" tIns="45618" rIns="91243" bIns="45618"/>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29" name="Line 89"/>
          <p:cNvSpPr>
            <a:spLocks noChangeShapeType="1"/>
          </p:cNvSpPr>
          <p:nvPr/>
        </p:nvSpPr>
        <p:spPr bwMode="auto">
          <a:xfrm flipV="1">
            <a:off x="4976816" y="5653111"/>
            <a:ext cx="1587" cy="73025"/>
          </a:xfrm>
          <a:prstGeom prst="line">
            <a:avLst/>
          </a:prstGeom>
          <a:noFill/>
          <a:ln w="9525">
            <a:solidFill>
              <a:srgbClr val="FFFFFF"/>
            </a:solidFill>
            <a:round/>
            <a:headEnd/>
            <a:tailEnd/>
          </a:ln>
        </p:spPr>
        <p:txBody>
          <a:bodyPr lIns="91243" tIns="45618" rIns="91243" bIns="45618"/>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30" name="Line 90"/>
          <p:cNvSpPr>
            <a:spLocks noChangeShapeType="1"/>
          </p:cNvSpPr>
          <p:nvPr/>
        </p:nvSpPr>
        <p:spPr bwMode="auto">
          <a:xfrm flipV="1">
            <a:off x="6205539" y="5653111"/>
            <a:ext cx="1587" cy="73025"/>
          </a:xfrm>
          <a:prstGeom prst="line">
            <a:avLst/>
          </a:prstGeom>
          <a:noFill/>
          <a:ln w="9525">
            <a:solidFill>
              <a:srgbClr val="FFFFFF"/>
            </a:solidFill>
            <a:round/>
            <a:headEnd/>
            <a:tailEnd/>
          </a:ln>
        </p:spPr>
        <p:txBody>
          <a:bodyPr lIns="91243" tIns="45618" rIns="91243" bIns="45618"/>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31" name="Line 91"/>
          <p:cNvSpPr>
            <a:spLocks noChangeShapeType="1"/>
          </p:cNvSpPr>
          <p:nvPr/>
        </p:nvSpPr>
        <p:spPr bwMode="auto">
          <a:xfrm flipV="1">
            <a:off x="7377114" y="5653111"/>
            <a:ext cx="1587" cy="73025"/>
          </a:xfrm>
          <a:prstGeom prst="line">
            <a:avLst/>
          </a:prstGeom>
          <a:noFill/>
          <a:ln w="9525">
            <a:solidFill>
              <a:srgbClr val="FFFFFF"/>
            </a:solidFill>
            <a:round/>
            <a:headEnd/>
            <a:tailEnd/>
          </a:ln>
        </p:spPr>
        <p:txBody>
          <a:bodyPr lIns="91243" tIns="45618" rIns="91243" bIns="45618"/>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sp>
        <p:nvSpPr>
          <p:cNvPr id="11332" name="Line 92"/>
          <p:cNvSpPr>
            <a:spLocks noChangeShapeType="1"/>
          </p:cNvSpPr>
          <p:nvPr/>
        </p:nvSpPr>
        <p:spPr bwMode="auto">
          <a:xfrm flipV="1">
            <a:off x="8591550" y="5653111"/>
            <a:ext cx="1588" cy="73025"/>
          </a:xfrm>
          <a:prstGeom prst="line">
            <a:avLst/>
          </a:prstGeom>
          <a:noFill/>
          <a:ln w="9525">
            <a:solidFill>
              <a:srgbClr val="FFFFFF"/>
            </a:solidFill>
            <a:round/>
            <a:headEnd/>
            <a:tailEnd/>
          </a:ln>
        </p:spPr>
        <p:txBody>
          <a:bodyPr lIns="91243" tIns="45618" rIns="91243" bIns="45618"/>
          <a:lstStyle/>
          <a:p>
            <a:pPr algn="ctr" defTabSz="914417" eaLnBrk="0" fontAlgn="base" hangingPunct="0">
              <a:spcBef>
                <a:spcPct val="0"/>
              </a:spcBef>
              <a:spcAft>
                <a:spcPct val="0"/>
              </a:spcAft>
            </a:pPr>
            <a:endParaRPr lang="en-CA" sz="4000" b="1">
              <a:solidFill>
                <a:prstClr val="black"/>
              </a:solidFill>
              <a:latin typeface="Arial" pitchFamily="34" charset="0"/>
            </a:endParaRPr>
          </a:p>
        </p:txBody>
      </p:sp>
      <p:grpSp>
        <p:nvGrpSpPr>
          <p:cNvPr id="11333" name="Group 100"/>
          <p:cNvGrpSpPr>
            <a:grpSpLocks/>
          </p:cNvGrpSpPr>
          <p:nvPr/>
        </p:nvGrpSpPr>
        <p:grpSpPr bwMode="auto">
          <a:xfrm>
            <a:off x="6543698" y="1262066"/>
            <a:ext cx="4124325" cy="525463"/>
            <a:chOff x="3162" y="795"/>
            <a:chExt cx="2444" cy="331"/>
          </a:xfrm>
        </p:grpSpPr>
        <p:sp>
          <p:nvSpPr>
            <p:cNvPr id="11340" name="Rectangle 86"/>
            <p:cNvSpPr>
              <a:spLocks noChangeArrowheads="1"/>
            </p:cNvSpPr>
            <p:nvPr/>
          </p:nvSpPr>
          <p:spPr bwMode="auto">
            <a:xfrm>
              <a:off x="3162" y="902"/>
              <a:ext cx="108" cy="112"/>
            </a:xfrm>
            <a:prstGeom prst="rect">
              <a:avLst/>
            </a:prstGeom>
            <a:solidFill>
              <a:srgbClr val="FF7C80"/>
            </a:solidFill>
            <a:ln w="6350">
              <a:solidFill>
                <a:schemeClr val="tx2"/>
              </a:solidFill>
              <a:miter lim="800000"/>
              <a:headEnd/>
              <a:tailEnd/>
            </a:ln>
          </p:spPr>
          <p:txBody>
            <a:bodyPr wrap="none" lIns="90000" tIns="46800" rIns="90000" bIns="46800"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341" name="Rectangle 93"/>
            <p:cNvSpPr>
              <a:spLocks noChangeArrowheads="1"/>
            </p:cNvSpPr>
            <p:nvPr/>
          </p:nvSpPr>
          <p:spPr bwMode="auto">
            <a:xfrm>
              <a:off x="3299" y="795"/>
              <a:ext cx="2307" cy="331"/>
            </a:xfrm>
            <a:prstGeom prst="rect">
              <a:avLst/>
            </a:prstGeom>
            <a:noFill/>
            <a:ln w="12700">
              <a:noFill/>
              <a:miter lim="800000"/>
              <a:headEnd/>
              <a:tailEnd/>
            </a:ln>
          </p:spPr>
          <p:txBody>
            <a:bodyPr lIns="90000" tIns="46800" rIns="90000" bIns="46800">
              <a:spAutoFit/>
            </a:bodyPr>
            <a:lstStyle/>
            <a:p>
              <a:pPr defTabSz="914417" eaLnBrk="0" fontAlgn="base" hangingPunct="0">
                <a:spcBef>
                  <a:spcPct val="50000"/>
                </a:spcBef>
                <a:spcAft>
                  <a:spcPct val="0"/>
                </a:spcAft>
              </a:pPr>
              <a:r>
                <a:rPr lang="en-US" sz="1400" b="1">
                  <a:solidFill>
                    <a:prstClr val="black"/>
                  </a:solidFill>
                  <a:latin typeface="Arial" pitchFamily="34" charset="0"/>
                </a:rPr>
                <a:t>Nations with highest projected prevalence in 2030 within their own region</a:t>
              </a:r>
            </a:p>
          </p:txBody>
        </p:sp>
      </p:grpSp>
      <p:sp>
        <p:nvSpPr>
          <p:cNvPr id="11334" name="Rectangle 3"/>
          <p:cNvSpPr>
            <a:spLocks noChangeArrowheads="1"/>
          </p:cNvSpPr>
          <p:nvPr/>
        </p:nvSpPr>
        <p:spPr bwMode="auto">
          <a:xfrm>
            <a:off x="3459164" y="1449389"/>
            <a:ext cx="119062" cy="117475"/>
          </a:xfrm>
          <a:prstGeom prst="rect">
            <a:avLst/>
          </a:prstGeom>
          <a:solidFill>
            <a:schemeClr val="accent1"/>
          </a:solidFill>
          <a:ln w="6350">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335" name="Rectangle 4"/>
          <p:cNvSpPr>
            <a:spLocks noChangeArrowheads="1"/>
          </p:cNvSpPr>
          <p:nvPr/>
        </p:nvSpPr>
        <p:spPr bwMode="auto">
          <a:xfrm>
            <a:off x="4337051" y="1449389"/>
            <a:ext cx="119063" cy="117475"/>
          </a:xfrm>
          <a:prstGeom prst="rect">
            <a:avLst/>
          </a:prstGeom>
          <a:solidFill>
            <a:schemeClr val="hlink"/>
          </a:solidFill>
          <a:ln w="6350">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336" name="Rectangle 5"/>
          <p:cNvSpPr>
            <a:spLocks noChangeArrowheads="1"/>
          </p:cNvSpPr>
          <p:nvPr/>
        </p:nvSpPr>
        <p:spPr bwMode="auto">
          <a:xfrm>
            <a:off x="5273677" y="1449389"/>
            <a:ext cx="119063" cy="117475"/>
          </a:xfrm>
          <a:prstGeom prst="rect">
            <a:avLst/>
          </a:prstGeom>
          <a:solidFill>
            <a:srgbClr val="FF5050"/>
          </a:solidFill>
          <a:ln w="6350">
            <a:solidFill>
              <a:schemeClr val="tx1"/>
            </a:solidFill>
            <a:miter lim="800000"/>
            <a:headEnd/>
            <a:tailEnd/>
          </a:ln>
        </p:spPr>
        <p:txBody>
          <a:bodyPr wrap="none" lIns="91243" tIns="45618" rIns="91243" bIns="45618" anchor="ctr"/>
          <a:lstStyle/>
          <a:p>
            <a:pPr algn="ctr" defTabSz="914417" eaLnBrk="0" fontAlgn="base" hangingPunct="0">
              <a:spcBef>
                <a:spcPct val="0"/>
              </a:spcBef>
              <a:spcAft>
                <a:spcPct val="0"/>
              </a:spcAft>
            </a:pPr>
            <a:endParaRPr lang="en-US" sz="4000" b="1">
              <a:solidFill>
                <a:prstClr val="black"/>
              </a:solidFill>
              <a:latin typeface="Arial" pitchFamily="34" charset="0"/>
            </a:endParaRPr>
          </a:p>
        </p:txBody>
      </p:sp>
      <p:sp>
        <p:nvSpPr>
          <p:cNvPr id="11337" name="Text Box 6"/>
          <p:cNvSpPr txBox="1">
            <a:spLocks noChangeArrowheads="1"/>
          </p:cNvSpPr>
          <p:nvPr/>
        </p:nvSpPr>
        <p:spPr bwMode="auto">
          <a:xfrm>
            <a:off x="3587760" y="1355738"/>
            <a:ext cx="581465" cy="307421"/>
          </a:xfrm>
          <a:prstGeom prst="rect">
            <a:avLst/>
          </a:prstGeom>
          <a:noFill/>
          <a:ln w="9525">
            <a:noFill/>
            <a:miter lim="800000"/>
            <a:headEnd/>
            <a:tailEnd/>
          </a:ln>
        </p:spPr>
        <p:txBody>
          <a:bodyPr wrap="none" lIns="91071" tIns="45544" rIns="91071" bIns="45544">
            <a:spAutoFit/>
          </a:bodyPr>
          <a:lstStyle/>
          <a:p>
            <a:pPr defTabSz="914417" eaLnBrk="0" fontAlgn="base" hangingPunct="0">
              <a:spcBef>
                <a:spcPct val="0"/>
              </a:spcBef>
              <a:spcAft>
                <a:spcPct val="0"/>
              </a:spcAft>
            </a:pPr>
            <a:r>
              <a:rPr lang="en-US" sz="1400" b="1">
                <a:solidFill>
                  <a:prstClr val="black"/>
                </a:solidFill>
                <a:latin typeface="Arial" pitchFamily="34" charset="0"/>
              </a:rPr>
              <a:t>1995</a:t>
            </a:r>
          </a:p>
        </p:txBody>
      </p:sp>
      <p:sp>
        <p:nvSpPr>
          <p:cNvPr id="11338" name="Text Box 7"/>
          <p:cNvSpPr txBox="1">
            <a:spLocks noChangeArrowheads="1"/>
          </p:cNvSpPr>
          <p:nvPr/>
        </p:nvSpPr>
        <p:spPr bwMode="auto">
          <a:xfrm>
            <a:off x="4457709" y="1355738"/>
            <a:ext cx="581465" cy="307421"/>
          </a:xfrm>
          <a:prstGeom prst="rect">
            <a:avLst/>
          </a:prstGeom>
          <a:noFill/>
          <a:ln w="9525">
            <a:noFill/>
            <a:miter lim="800000"/>
            <a:headEnd/>
            <a:tailEnd/>
          </a:ln>
        </p:spPr>
        <p:txBody>
          <a:bodyPr wrap="none" lIns="91071" tIns="45544" rIns="91071" bIns="45544">
            <a:spAutoFit/>
          </a:bodyPr>
          <a:lstStyle/>
          <a:p>
            <a:pPr defTabSz="914417" eaLnBrk="0" fontAlgn="base" hangingPunct="0">
              <a:spcBef>
                <a:spcPct val="0"/>
              </a:spcBef>
              <a:spcAft>
                <a:spcPct val="0"/>
              </a:spcAft>
            </a:pPr>
            <a:r>
              <a:rPr lang="en-US" sz="1400" b="1">
                <a:solidFill>
                  <a:prstClr val="black"/>
                </a:solidFill>
                <a:latin typeface="Arial" pitchFamily="34" charset="0"/>
              </a:rPr>
              <a:t>2000</a:t>
            </a:r>
          </a:p>
        </p:txBody>
      </p:sp>
      <p:sp>
        <p:nvSpPr>
          <p:cNvPr id="11339" name="Text Box 8"/>
          <p:cNvSpPr txBox="1">
            <a:spLocks noChangeArrowheads="1"/>
          </p:cNvSpPr>
          <p:nvPr/>
        </p:nvSpPr>
        <p:spPr bwMode="auto">
          <a:xfrm>
            <a:off x="5397510" y="1355738"/>
            <a:ext cx="581465" cy="307421"/>
          </a:xfrm>
          <a:prstGeom prst="rect">
            <a:avLst/>
          </a:prstGeom>
          <a:noFill/>
          <a:ln w="9525">
            <a:noFill/>
            <a:miter lim="800000"/>
            <a:headEnd/>
            <a:tailEnd/>
          </a:ln>
        </p:spPr>
        <p:txBody>
          <a:bodyPr wrap="none" lIns="91071" tIns="45544" rIns="91071" bIns="45544">
            <a:spAutoFit/>
          </a:bodyPr>
          <a:lstStyle/>
          <a:p>
            <a:pPr defTabSz="914417" eaLnBrk="0" fontAlgn="base" hangingPunct="0">
              <a:spcBef>
                <a:spcPct val="0"/>
              </a:spcBef>
              <a:spcAft>
                <a:spcPct val="0"/>
              </a:spcAft>
            </a:pPr>
            <a:r>
              <a:rPr lang="en-US" sz="1400" b="1">
                <a:solidFill>
                  <a:prstClr val="black"/>
                </a:solidFill>
                <a:latin typeface="Arial" pitchFamily="34" charset="0"/>
              </a:rPr>
              <a:t>2030</a:t>
            </a:r>
          </a:p>
        </p:txBody>
      </p:sp>
      <p:sp>
        <p:nvSpPr>
          <p:cNvPr id="96" name="Oval 95"/>
          <p:cNvSpPr/>
          <p:nvPr/>
        </p:nvSpPr>
        <p:spPr bwMode="auto">
          <a:xfrm>
            <a:off x="3124200" y="4175761"/>
            <a:ext cx="990600" cy="1173480"/>
          </a:xfrm>
          <a:prstGeom prst="ellipse">
            <a:avLst/>
          </a:prstGeom>
          <a:noFill/>
          <a:ln w="47625" cap="flat" cmpd="sng" algn="ctr">
            <a:solidFill>
              <a:srgbClr val="FF0000"/>
            </a:solidFill>
            <a:prstDash val="solid"/>
            <a:round/>
            <a:headEnd type="none" w="med" len="med"/>
            <a:tailEnd type="none" w="med" len="med"/>
          </a:ln>
          <a:effectLst/>
        </p:spPr>
        <p:txBody>
          <a:bodyPr vert="horz" wrap="none" lIns="89661" tIns="46618" rIns="89661" bIns="46618" numCol="1" rtlCol="0" anchor="ctr" anchorCtr="0" compatLnSpc="1">
            <a:prstTxWarp prst="textNoShape">
              <a:avLst/>
            </a:prstTxWarp>
          </a:bodyPr>
          <a:lstStyle/>
          <a:p>
            <a:pPr algn="ctr" defTabSz="914417" eaLnBrk="0" fontAlgn="base" hangingPunct="0">
              <a:spcBef>
                <a:spcPct val="0"/>
              </a:spcBef>
              <a:spcAft>
                <a:spcPct val="0"/>
              </a:spcAft>
            </a:pPr>
            <a:endParaRPr lang="en-CA" sz="4000" b="1">
              <a:solidFill>
                <a:prstClr val="black"/>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73506" y="6233468"/>
            <a:ext cx="1918494" cy="614004"/>
          </a:xfrm>
          <a:prstGeom prst="rect">
            <a:avLst/>
          </a:prstGeom>
        </p:spPr>
      </p:pic>
      <p:sp>
        <p:nvSpPr>
          <p:cNvPr id="98" name="object 3"/>
          <p:cNvSpPr/>
          <p:nvPr/>
        </p:nvSpPr>
        <p:spPr>
          <a:xfrm>
            <a:off x="9597121" y="39147"/>
            <a:ext cx="1970061" cy="39247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Trebuchet MS" panose="020B0603020202020204"/>
            </a:endParaRPr>
          </a:p>
        </p:txBody>
      </p:sp>
    </p:spTree>
    <p:extLst>
      <p:ext uri="{BB962C8B-B14F-4D97-AF65-F5344CB8AC3E}">
        <p14:creationId xmlns:p14="http://schemas.microsoft.com/office/powerpoint/2010/main" val="334556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444"/>
            <a:ext cx="9971314" cy="822960"/>
          </a:xfrm>
        </p:spPr>
        <p:txBody>
          <a:bodyPr>
            <a:noAutofit/>
          </a:bodyPr>
          <a:lstStyle/>
          <a:p>
            <a:r>
              <a:rPr lang="en-US" dirty="0"/>
              <a:t>Early combination treatment showed improvement in fasting β-cell function compared with initial monotherapy</a:t>
            </a:r>
            <a:endParaRPr lang="en-GB" dirty="0"/>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3584" y="231169"/>
            <a:ext cx="1322373" cy="213286"/>
          </a:xfrm>
          <a:prstGeom prst="rect">
            <a:avLst/>
          </a:prstGeom>
        </p:spPr>
      </p:pic>
      <p:sp>
        <p:nvSpPr>
          <p:cNvPr id="6" name="Footer Placeholder 4"/>
          <p:cNvSpPr txBox="1">
            <a:spLocks/>
          </p:cNvSpPr>
          <p:nvPr/>
        </p:nvSpPr>
        <p:spPr>
          <a:xfrm>
            <a:off x="619991" y="6255785"/>
            <a:ext cx="10979262" cy="449104"/>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CI, confidence interval; EOS, end of study; HOMA-B, homeostasis model assessment for the β-cell; SD, standard deviation.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Paldánius PM et al. Poster presented at the European Association for the Study of Diabetes 2020 (PP609).</a:t>
            </a:r>
          </a:p>
        </p:txBody>
      </p:sp>
      <p:sp>
        <p:nvSpPr>
          <p:cNvPr id="138" name="Segnaposto contenuto 2"/>
          <p:cNvSpPr txBox="1">
            <a:spLocks/>
          </p:cNvSpPr>
          <p:nvPr/>
        </p:nvSpPr>
        <p:spPr>
          <a:xfrm>
            <a:off x="619991" y="5769788"/>
            <a:ext cx="10962409" cy="621866"/>
          </a:xfrm>
          <a:prstGeom prst="rect">
            <a:avLst/>
          </a:prstGeom>
          <a:solidFill>
            <a:schemeClr val="bg1">
              <a:lumMod val="95000"/>
            </a:schemeClr>
          </a:solidFill>
          <a:ln>
            <a:solidFill>
              <a:schemeClr val="bg1">
                <a:lumMod val="85000"/>
              </a:schemeClr>
            </a:solidFill>
          </a:ln>
        </p:spPr>
        <p:txBody>
          <a:bodyPr lIns="182880" rIns="91440" anchor="ctr">
            <a:noAutofit/>
          </a:bodyPr>
          <a:lstStyle>
            <a:lvl1pPr marL="274320" indent="-274320" algn="l" defTabSz="1219170" rtl="0" eaLnBrk="1" latinLnBrk="0" hangingPunct="1">
              <a:spcBef>
                <a:spcPts val="1200"/>
              </a:spcBef>
              <a:buClrTx/>
              <a:buSzPct val="100000"/>
              <a:buFont typeface="Arial" panose="020B0604020202020204" pitchFamily="34" charset="0"/>
              <a:buChar char="•"/>
              <a:tabLst>
                <a:tab pos="5331751" algn="r"/>
                <a:tab pos="10972526" algn="r"/>
              </a:tabLst>
              <a:defRPr sz="1800" b="0" i="0" kern="1200" spc="0" baseline="0">
                <a:solidFill>
                  <a:schemeClr val="tx1"/>
                </a:solidFill>
                <a:latin typeface="+mn-lt"/>
                <a:ea typeface="+mn-ea"/>
                <a:cs typeface="+mn-cs"/>
              </a:defRPr>
            </a:lvl1pPr>
            <a:lvl2pPr marL="548640" indent="-274320" algn="l" defTabSz="1219170" rtl="0" eaLnBrk="1" latinLnBrk="0" hangingPunct="1">
              <a:spcBef>
                <a:spcPts val="400"/>
              </a:spcBef>
              <a:buClrTx/>
              <a:buSzPct val="100000"/>
              <a:buFont typeface="Arial" pitchFamily="34" charset="0"/>
              <a:buChar char="–"/>
              <a:defRPr sz="1800" b="0" i="0" kern="1200" spc="0" baseline="0">
                <a:solidFill>
                  <a:schemeClr val="tx1"/>
                </a:solidFill>
                <a:latin typeface="+mn-lt"/>
                <a:ea typeface="+mn-ea"/>
                <a:cs typeface="+mn-cs"/>
              </a:defRPr>
            </a:lvl2pPr>
            <a:lvl3pPr marL="822960" indent="-304792" algn="l" defTabSz="1219170" rtl="0" eaLnBrk="1" latinLnBrk="0" hangingPunct="1">
              <a:spcBef>
                <a:spcPts val="400"/>
              </a:spcBef>
              <a:buClrTx/>
              <a:buSzPct val="100000"/>
              <a:buFont typeface="Arial" panose="020B0604020202020204" pitchFamily="34" charset="0"/>
              <a:buChar char="•"/>
              <a:defRPr sz="1800" b="0" i="0" kern="1200" spc="0" baseline="0">
                <a:solidFill>
                  <a:schemeClr val="tx1"/>
                </a:solidFill>
                <a:latin typeface="+mn-lt"/>
                <a:ea typeface="+mn-ea"/>
                <a:cs typeface="+mn-cs"/>
              </a:defRPr>
            </a:lvl3pPr>
            <a:lvl4pPr marL="1097280" indent="-304792" algn="l" defTabSz="1219170" rtl="0" eaLnBrk="1" latinLnBrk="0" hangingPunct="1">
              <a:spcBef>
                <a:spcPts val="400"/>
              </a:spcBef>
              <a:buClrTx/>
              <a:buSzPct val="100000"/>
              <a:buFont typeface="Arial" pitchFamily="34" charset="0"/>
              <a:buChar char="–"/>
              <a:defRPr sz="1800" b="0" i="0" kern="1200" spc="0" baseline="0">
                <a:solidFill>
                  <a:schemeClr val="tx1"/>
                </a:solidFill>
                <a:latin typeface="+mn-lt"/>
                <a:ea typeface="+mn-ea"/>
                <a:cs typeface="+mn-cs"/>
              </a:defRPr>
            </a:lvl4pPr>
            <a:lvl5pPr marL="1371600" indent="-304792" algn="l" defTabSz="1219170" rtl="0" eaLnBrk="1" latinLnBrk="0" hangingPunct="1">
              <a:spcBef>
                <a:spcPts val="400"/>
              </a:spcBef>
              <a:buClrTx/>
              <a:buSzPct val="100000"/>
              <a:buFont typeface="Arial" panose="020B0604020202020204" pitchFamily="34" charset="0"/>
              <a:buChar char="•"/>
              <a:defRPr sz="18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600"/>
              </a:spcBef>
              <a:spcAft>
                <a:spcPts val="0"/>
              </a:spcAft>
              <a:buClrTx/>
              <a:buSzPct val="100000"/>
              <a:buFont typeface="Arial" panose="020B0604020202020204" pitchFamily="34" charset="0"/>
              <a:buNone/>
              <a:tabLst>
                <a:tab pos="5331751" algn="r"/>
                <a:tab pos="10972526" algn="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The change in HOMA-B values were consistent with greater reductions in HbA1c in the early combination compared with initial monotherapy group</a:t>
            </a:r>
          </a:p>
        </p:txBody>
      </p:sp>
      <p:sp>
        <p:nvSpPr>
          <p:cNvPr id="139" name="Segnaposto contenuto 2"/>
          <p:cNvSpPr txBox="1">
            <a:spLocks/>
          </p:cNvSpPr>
          <p:nvPr/>
        </p:nvSpPr>
        <p:spPr>
          <a:xfrm>
            <a:off x="619991" y="4793332"/>
            <a:ext cx="10962409" cy="891551"/>
          </a:xfrm>
          <a:prstGeom prst="rect">
            <a:avLst/>
          </a:prstGeom>
          <a:solidFill>
            <a:schemeClr val="bg1">
              <a:lumMod val="95000"/>
            </a:schemeClr>
          </a:solidFill>
          <a:ln>
            <a:solidFill>
              <a:schemeClr val="bg1">
                <a:lumMod val="85000"/>
              </a:schemeClr>
            </a:solidFill>
          </a:ln>
        </p:spPr>
        <p:txBody>
          <a:bodyPr lIns="182880" rIns="91440" anchor="ctr">
            <a:noAutofit/>
          </a:bodyPr>
          <a:lstStyle>
            <a:lvl1pPr marL="274320" indent="-274320" algn="l" defTabSz="1219170" rtl="0" eaLnBrk="1" latinLnBrk="0" hangingPunct="1">
              <a:spcBef>
                <a:spcPts val="1200"/>
              </a:spcBef>
              <a:buClrTx/>
              <a:buSzPct val="100000"/>
              <a:buFont typeface="Arial" panose="020B0604020202020204" pitchFamily="34" charset="0"/>
              <a:buChar char="•"/>
              <a:tabLst>
                <a:tab pos="5331751" algn="r"/>
                <a:tab pos="10972526" algn="r"/>
              </a:tabLst>
              <a:defRPr sz="1800" b="0" i="0" kern="1200" spc="0" baseline="0">
                <a:solidFill>
                  <a:schemeClr val="tx1"/>
                </a:solidFill>
                <a:latin typeface="+mn-lt"/>
                <a:ea typeface="+mn-ea"/>
                <a:cs typeface="+mn-cs"/>
              </a:defRPr>
            </a:lvl1pPr>
            <a:lvl2pPr marL="548640" indent="-274320" algn="l" defTabSz="1219170" rtl="0" eaLnBrk="1" latinLnBrk="0" hangingPunct="1">
              <a:spcBef>
                <a:spcPts val="400"/>
              </a:spcBef>
              <a:buClrTx/>
              <a:buSzPct val="100000"/>
              <a:buFont typeface="Arial" pitchFamily="34" charset="0"/>
              <a:buChar char="–"/>
              <a:defRPr sz="1800" b="0" i="0" kern="1200" spc="0" baseline="0">
                <a:solidFill>
                  <a:schemeClr val="tx1"/>
                </a:solidFill>
                <a:latin typeface="+mn-lt"/>
                <a:ea typeface="+mn-ea"/>
                <a:cs typeface="+mn-cs"/>
              </a:defRPr>
            </a:lvl2pPr>
            <a:lvl3pPr marL="822960" indent="-304792" algn="l" defTabSz="1219170" rtl="0" eaLnBrk="1" latinLnBrk="0" hangingPunct="1">
              <a:spcBef>
                <a:spcPts val="400"/>
              </a:spcBef>
              <a:buClrTx/>
              <a:buSzPct val="100000"/>
              <a:buFont typeface="Arial" panose="020B0604020202020204" pitchFamily="34" charset="0"/>
              <a:buChar char="•"/>
              <a:defRPr sz="1800" b="0" i="0" kern="1200" spc="0" baseline="0">
                <a:solidFill>
                  <a:schemeClr val="tx1"/>
                </a:solidFill>
                <a:latin typeface="+mn-lt"/>
                <a:ea typeface="+mn-ea"/>
                <a:cs typeface="+mn-cs"/>
              </a:defRPr>
            </a:lvl3pPr>
            <a:lvl4pPr marL="1097280" indent="-304792" algn="l" defTabSz="1219170" rtl="0" eaLnBrk="1" latinLnBrk="0" hangingPunct="1">
              <a:spcBef>
                <a:spcPts val="400"/>
              </a:spcBef>
              <a:buClrTx/>
              <a:buSzPct val="100000"/>
              <a:buFont typeface="Arial" pitchFamily="34" charset="0"/>
              <a:buChar char="–"/>
              <a:defRPr sz="1800" b="0" i="0" kern="1200" spc="0" baseline="0">
                <a:solidFill>
                  <a:schemeClr val="tx1"/>
                </a:solidFill>
                <a:latin typeface="+mn-lt"/>
                <a:ea typeface="+mn-ea"/>
                <a:cs typeface="+mn-cs"/>
              </a:defRPr>
            </a:lvl4pPr>
            <a:lvl5pPr marL="1371600" indent="-304792" algn="l" defTabSz="1219170" rtl="0" eaLnBrk="1" latinLnBrk="0" hangingPunct="1">
              <a:spcBef>
                <a:spcPts val="400"/>
              </a:spcBef>
              <a:buClrTx/>
              <a:buSzPct val="100000"/>
              <a:buFont typeface="Arial" panose="020B0604020202020204" pitchFamily="34" charset="0"/>
              <a:buChar char="•"/>
              <a:defRPr sz="18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600"/>
              </a:spcBef>
              <a:spcAft>
                <a:spcPts val="0"/>
              </a:spcAft>
              <a:buClrTx/>
              <a:buSzPct val="100000"/>
              <a:buFont typeface="Arial" panose="020B0604020202020204" pitchFamily="34" charset="0"/>
              <a:buNone/>
              <a:tabLst>
                <a:tab pos="5331751" algn="r"/>
                <a:tab pos="10972526" algn="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The mean (SD) change in HOMA-B from baseline to initial treatment failure was 17.21 (9.04) in the early combination group (baseline 120.1 [3.49]) and −2.02 (9.02) in the initial monotherapy group (baseline 114.1 [3.20]). The difference in adjusted mean change between the groups was 19.23 (95% CI: 8.42, 30.03; p&lt;0.001)</a:t>
            </a:r>
          </a:p>
        </p:txBody>
      </p:sp>
      <p:pic>
        <p:nvPicPr>
          <p:cNvPr id="3" name="Picture 2"/>
          <p:cNvPicPr>
            <a:picLocks noChangeAspect="1"/>
          </p:cNvPicPr>
          <p:nvPr/>
        </p:nvPicPr>
        <p:blipFill rotWithShape="1">
          <a:blip r:embed="rId4"/>
          <a:srcRect b="6087"/>
          <a:stretch/>
        </p:blipFill>
        <p:spPr>
          <a:xfrm>
            <a:off x="3732896" y="1226718"/>
            <a:ext cx="4726209" cy="3152164"/>
          </a:xfrm>
          <a:prstGeom prst="rect">
            <a:avLst/>
          </a:prstGeom>
        </p:spPr>
      </p:pic>
      <p:grpSp>
        <p:nvGrpSpPr>
          <p:cNvPr id="5" name="Group 4"/>
          <p:cNvGrpSpPr/>
          <p:nvPr/>
        </p:nvGrpSpPr>
        <p:grpSpPr>
          <a:xfrm>
            <a:off x="6526326" y="4185210"/>
            <a:ext cx="1601045" cy="235747"/>
            <a:chOff x="1369024" y="3015406"/>
            <a:chExt cx="1601045" cy="235747"/>
          </a:xfrm>
        </p:grpSpPr>
        <p:sp>
          <p:nvSpPr>
            <p:cNvPr id="230" name="Rectangle 229">
              <a:extLst>
                <a:ext uri="{FF2B5EF4-FFF2-40B4-BE49-F238E27FC236}">
                  <a16:creationId xmlns:a16="http://schemas.microsoft.com/office/drawing/2014/main" id="{06D85BB0-757B-4698-B082-4654CCB0F033}"/>
                </a:ext>
              </a:extLst>
            </p:cNvPr>
            <p:cNvSpPr/>
            <p:nvPr/>
          </p:nvSpPr>
          <p:spPr>
            <a:xfrm>
              <a:off x="1544669" y="3015406"/>
              <a:ext cx="1425400" cy="235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Initial monotherapy</a:t>
              </a:r>
            </a:p>
          </p:txBody>
        </p:sp>
        <p:sp>
          <p:nvSpPr>
            <p:cNvPr id="231" name="Rectangle 230"/>
            <p:cNvSpPr/>
            <p:nvPr/>
          </p:nvSpPr>
          <p:spPr>
            <a:xfrm>
              <a:off x="1369024" y="3076337"/>
              <a:ext cx="121920" cy="121920"/>
            </a:xfrm>
            <a:prstGeom prst="rect">
              <a:avLst/>
            </a:prstGeom>
            <a:solidFill>
              <a:srgbClr val="B2C92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 name="Group 3"/>
          <p:cNvGrpSpPr/>
          <p:nvPr/>
        </p:nvGrpSpPr>
        <p:grpSpPr>
          <a:xfrm>
            <a:off x="4795486" y="4185210"/>
            <a:ext cx="1601045" cy="235747"/>
            <a:chOff x="1369024" y="3283700"/>
            <a:chExt cx="1601045" cy="235747"/>
          </a:xfrm>
        </p:grpSpPr>
        <p:sp>
          <p:nvSpPr>
            <p:cNvPr id="152" name="Rectangle 151">
              <a:extLst>
                <a:ext uri="{FF2B5EF4-FFF2-40B4-BE49-F238E27FC236}">
                  <a16:creationId xmlns:a16="http://schemas.microsoft.com/office/drawing/2014/main" id="{06D85BB0-757B-4698-B082-4654CCB0F033}"/>
                </a:ext>
              </a:extLst>
            </p:cNvPr>
            <p:cNvSpPr/>
            <p:nvPr/>
          </p:nvSpPr>
          <p:spPr>
            <a:xfrm>
              <a:off x="1544669" y="3283700"/>
              <a:ext cx="1425400" cy="235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Early combination</a:t>
              </a:r>
            </a:p>
          </p:txBody>
        </p:sp>
        <p:sp>
          <p:nvSpPr>
            <p:cNvPr id="232" name="Rectangle 231"/>
            <p:cNvSpPr/>
            <p:nvPr/>
          </p:nvSpPr>
          <p:spPr>
            <a:xfrm>
              <a:off x="1369024" y="3340497"/>
              <a:ext cx="121920" cy="121920"/>
            </a:xfrm>
            <a:prstGeom prst="rect">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mn-ea"/>
                <a:cs typeface="+mn-cs"/>
              </a:endParaRPr>
            </a:p>
          </p:txBody>
        </p:sp>
      </p:grpSp>
      <p:sp>
        <p:nvSpPr>
          <p:cNvPr id="14" name="Freeform 83">
            <a:hlinkClick r:id="rId5" action="ppaction://hlinksldjump"/>
            <a:extLst>
              <a:ext uri="{FF2B5EF4-FFF2-40B4-BE49-F238E27FC236}">
                <a16:creationId xmlns:a16="http://schemas.microsoft.com/office/drawing/2014/main" id="{48096F56-99E0-468A-91F2-2138B449C719}"/>
              </a:ext>
            </a:extLst>
          </p:cNvPr>
          <p:cNvSpPr>
            <a:spLocks noEditPoints="1"/>
          </p:cNvSpPr>
          <p:nvPr/>
        </p:nvSpPr>
        <p:spPr bwMode="auto">
          <a:xfrm>
            <a:off x="11367335" y="532799"/>
            <a:ext cx="215065" cy="214250"/>
          </a:xfrm>
          <a:custGeom>
            <a:avLst/>
            <a:gdLst>
              <a:gd name="T0" fmla="*/ 114 w 141"/>
              <a:gd name="T1" fmla="*/ 140 h 140"/>
              <a:gd name="T2" fmla="*/ 85 w 141"/>
              <a:gd name="T3" fmla="*/ 140 h 140"/>
              <a:gd name="T4" fmla="*/ 83 w 141"/>
              <a:gd name="T5" fmla="*/ 138 h 140"/>
              <a:gd name="T6" fmla="*/ 83 w 141"/>
              <a:gd name="T7" fmla="*/ 100 h 140"/>
              <a:gd name="T8" fmla="*/ 58 w 141"/>
              <a:gd name="T9" fmla="*/ 100 h 140"/>
              <a:gd name="T10" fmla="*/ 58 w 141"/>
              <a:gd name="T11" fmla="*/ 138 h 140"/>
              <a:gd name="T12" fmla="*/ 56 w 141"/>
              <a:gd name="T13" fmla="*/ 140 h 140"/>
              <a:gd name="T14" fmla="*/ 27 w 141"/>
              <a:gd name="T15" fmla="*/ 140 h 140"/>
              <a:gd name="T16" fmla="*/ 26 w 141"/>
              <a:gd name="T17" fmla="*/ 138 h 140"/>
              <a:gd name="T18" fmla="*/ 26 w 141"/>
              <a:gd name="T19" fmla="*/ 73 h 140"/>
              <a:gd name="T20" fmla="*/ 2 w 141"/>
              <a:gd name="T21" fmla="*/ 73 h 140"/>
              <a:gd name="T22" fmla="*/ 0 w 141"/>
              <a:gd name="T23" fmla="*/ 72 h 140"/>
              <a:gd name="T24" fmla="*/ 1 w 141"/>
              <a:gd name="T25" fmla="*/ 70 h 140"/>
              <a:gd name="T26" fmla="*/ 69 w 141"/>
              <a:gd name="T27" fmla="*/ 1 h 140"/>
              <a:gd name="T28" fmla="*/ 72 w 141"/>
              <a:gd name="T29" fmla="*/ 1 h 140"/>
              <a:gd name="T30" fmla="*/ 140 w 141"/>
              <a:gd name="T31" fmla="*/ 70 h 140"/>
              <a:gd name="T32" fmla="*/ 141 w 141"/>
              <a:gd name="T33" fmla="*/ 72 h 140"/>
              <a:gd name="T34" fmla="*/ 139 w 141"/>
              <a:gd name="T35" fmla="*/ 73 h 140"/>
              <a:gd name="T36" fmla="*/ 116 w 141"/>
              <a:gd name="T37" fmla="*/ 73 h 140"/>
              <a:gd name="T38" fmla="*/ 116 w 141"/>
              <a:gd name="T39" fmla="*/ 138 h 140"/>
              <a:gd name="T40" fmla="*/ 114 w 141"/>
              <a:gd name="T41" fmla="*/ 140 h 140"/>
              <a:gd name="T42" fmla="*/ 87 w 141"/>
              <a:gd name="T43" fmla="*/ 136 h 140"/>
              <a:gd name="T44" fmla="*/ 112 w 141"/>
              <a:gd name="T45" fmla="*/ 136 h 140"/>
              <a:gd name="T46" fmla="*/ 112 w 141"/>
              <a:gd name="T47" fmla="*/ 71 h 140"/>
              <a:gd name="T48" fmla="*/ 114 w 141"/>
              <a:gd name="T49" fmla="*/ 69 h 140"/>
              <a:gd name="T50" fmla="*/ 134 w 141"/>
              <a:gd name="T51" fmla="*/ 69 h 140"/>
              <a:gd name="T52" fmla="*/ 71 w 141"/>
              <a:gd name="T53" fmla="*/ 5 h 140"/>
              <a:gd name="T54" fmla="*/ 7 w 141"/>
              <a:gd name="T55" fmla="*/ 69 h 140"/>
              <a:gd name="T56" fmla="*/ 27 w 141"/>
              <a:gd name="T57" fmla="*/ 69 h 140"/>
              <a:gd name="T58" fmla="*/ 29 w 141"/>
              <a:gd name="T59" fmla="*/ 71 h 140"/>
              <a:gd name="T60" fmla="*/ 29 w 141"/>
              <a:gd name="T61" fmla="*/ 136 h 140"/>
              <a:gd name="T62" fmla="*/ 54 w 141"/>
              <a:gd name="T63" fmla="*/ 136 h 140"/>
              <a:gd name="T64" fmla="*/ 54 w 141"/>
              <a:gd name="T65" fmla="*/ 98 h 140"/>
              <a:gd name="T66" fmla="*/ 56 w 141"/>
              <a:gd name="T67" fmla="*/ 96 h 140"/>
              <a:gd name="T68" fmla="*/ 85 w 141"/>
              <a:gd name="T69" fmla="*/ 96 h 140"/>
              <a:gd name="T70" fmla="*/ 87 w 141"/>
              <a:gd name="T71" fmla="*/ 98 h 140"/>
              <a:gd name="T72" fmla="*/ 87 w 141"/>
              <a:gd name="T73"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0">
                <a:moveTo>
                  <a:pt x="114" y="140"/>
                </a:moveTo>
                <a:cubicBezTo>
                  <a:pt x="85" y="140"/>
                  <a:pt x="85" y="140"/>
                  <a:pt x="85" y="140"/>
                </a:cubicBezTo>
                <a:cubicBezTo>
                  <a:pt x="84" y="140"/>
                  <a:pt x="83" y="139"/>
                  <a:pt x="83" y="138"/>
                </a:cubicBezTo>
                <a:cubicBezTo>
                  <a:pt x="83" y="100"/>
                  <a:pt x="83" y="100"/>
                  <a:pt x="83" y="100"/>
                </a:cubicBezTo>
                <a:cubicBezTo>
                  <a:pt x="58" y="100"/>
                  <a:pt x="58" y="100"/>
                  <a:pt x="58" y="100"/>
                </a:cubicBezTo>
                <a:cubicBezTo>
                  <a:pt x="58" y="138"/>
                  <a:pt x="58" y="138"/>
                  <a:pt x="58" y="138"/>
                </a:cubicBezTo>
                <a:cubicBezTo>
                  <a:pt x="58" y="139"/>
                  <a:pt x="57" y="140"/>
                  <a:pt x="56" y="140"/>
                </a:cubicBezTo>
                <a:cubicBezTo>
                  <a:pt x="27" y="140"/>
                  <a:pt x="27" y="140"/>
                  <a:pt x="27" y="140"/>
                </a:cubicBezTo>
                <a:cubicBezTo>
                  <a:pt x="26" y="140"/>
                  <a:pt x="26" y="139"/>
                  <a:pt x="26" y="138"/>
                </a:cubicBezTo>
                <a:cubicBezTo>
                  <a:pt x="26" y="73"/>
                  <a:pt x="26" y="73"/>
                  <a:pt x="26" y="73"/>
                </a:cubicBezTo>
                <a:cubicBezTo>
                  <a:pt x="2" y="73"/>
                  <a:pt x="2" y="73"/>
                  <a:pt x="2" y="73"/>
                </a:cubicBezTo>
                <a:cubicBezTo>
                  <a:pt x="1" y="73"/>
                  <a:pt x="1" y="73"/>
                  <a:pt x="0" y="72"/>
                </a:cubicBezTo>
                <a:cubicBezTo>
                  <a:pt x="0" y="71"/>
                  <a:pt x="0" y="71"/>
                  <a:pt x="1" y="70"/>
                </a:cubicBezTo>
                <a:cubicBezTo>
                  <a:pt x="69" y="1"/>
                  <a:pt x="69" y="1"/>
                  <a:pt x="69" y="1"/>
                </a:cubicBezTo>
                <a:cubicBezTo>
                  <a:pt x="70" y="0"/>
                  <a:pt x="71" y="0"/>
                  <a:pt x="72" y="1"/>
                </a:cubicBezTo>
                <a:cubicBezTo>
                  <a:pt x="140" y="70"/>
                  <a:pt x="140" y="70"/>
                  <a:pt x="140" y="70"/>
                </a:cubicBezTo>
                <a:cubicBezTo>
                  <a:pt x="141" y="71"/>
                  <a:pt x="141" y="71"/>
                  <a:pt x="141" y="72"/>
                </a:cubicBezTo>
                <a:cubicBezTo>
                  <a:pt x="141" y="73"/>
                  <a:pt x="140" y="73"/>
                  <a:pt x="139" y="73"/>
                </a:cubicBezTo>
                <a:cubicBezTo>
                  <a:pt x="116" y="73"/>
                  <a:pt x="116" y="73"/>
                  <a:pt x="116" y="73"/>
                </a:cubicBezTo>
                <a:cubicBezTo>
                  <a:pt x="116" y="138"/>
                  <a:pt x="116" y="138"/>
                  <a:pt x="116" y="138"/>
                </a:cubicBezTo>
                <a:cubicBezTo>
                  <a:pt x="116" y="139"/>
                  <a:pt x="115" y="140"/>
                  <a:pt x="114" y="140"/>
                </a:cubicBezTo>
                <a:close/>
                <a:moveTo>
                  <a:pt x="87" y="136"/>
                </a:moveTo>
                <a:cubicBezTo>
                  <a:pt x="112" y="136"/>
                  <a:pt x="112" y="136"/>
                  <a:pt x="112" y="136"/>
                </a:cubicBezTo>
                <a:cubicBezTo>
                  <a:pt x="112" y="71"/>
                  <a:pt x="112" y="71"/>
                  <a:pt x="112" y="71"/>
                </a:cubicBezTo>
                <a:cubicBezTo>
                  <a:pt x="112" y="70"/>
                  <a:pt x="113" y="69"/>
                  <a:pt x="114" y="69"/>
                </a:cubicBezTo>
                <a:cubicBezTo>
                  <a:pt x="134" y="69"/>
                  <a:pt x="134" y="69"/>
                  <a:pt x="134" y="69"/>
                </a:cubicBezTo>
                <a:cubicBezTo>
                  <a:pt x="71" y="5"/>
                  <a:pt x="71" y="5"/>
                  <a:pt x="71" y="5"/>
                </a:cubicBezTo>
                <a:cubicBezTo>
                  <a:pt x="7" y="69"/>
                  <a:pt x="7" y="69"/>
                  <a:pt x="7" y="69"/>
                </a:cubicBezTo>
                <a:cubicBezTo>
                  <a:pt x="27" y="69"/>
                  <a:pt x="27" y="69"/>
                  <a:pt x="27" y="69"/>
                </a:cubicBezTo>
                <a:cubicBezTo>
                  <a:pt x="29" y="69"/>
                  <a:pt x="29" y="70"/>
                  <a:pt x="29" y="71"/>
                </a:cubicBezTo>
                <a:cubicBezTo>
                  <a:pt x="29" y="136"/>
                  <a:pt x="29" y="136"/>
                  <a:pt x="29" y="136"/>
                </a:cubicBezTo>
                <a:cubicBezTo>
                  <a:pt x="54" y="136"/>
                  <a:pt x="54" y="136"/>
                  <a:pt x="54" y="136"/>
                </a:cubicBezTo>
                <a:cubicBezTo>
                  <a:pt x="54" y="98"/>
                  <a:pt x="54" y="98"/>
                  <a:pt x="54" y="98"/>
                </a:cubicBezTo>
                <a:cubicBezTo>
                  <a:pt x="54" y="97"/>
                  <a:pt x="55" y="96"/>
                  <a:pt x="56" y="96"/>
                </a:cubicBezTo>
                <a:cubicBezTo>
                  <a:pt x="85" y="96"/>
                  <a:pt x="85" y="96"/>
                  <a:pt x="85" y="96"/>
                </a:cubicBezTo>
                <a:cubicBezTo>
                  <a:pt x="86" y="96"/>
                  <a:pt x="87" y="97"/>
                  <a:pt x="87" y="98"/>
                </a:cubicBezTo>
                <a:lnTo>
                  <a:pt x="87" y="136"/>
                </a:lnTo>
                <a:close/>
              </a:path>
            </a:pathLst>
          </a:custGeom>
          <a:solidFill>
            <a:schemeClr val="tx1">
              <a:lumMod val="50000"/>
              <a:lumOff val="50000"/>
            </a:schemeClr>
          </a:solidFill>
          <a:ln>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515711471"/>
      </p:ext>
    </p:extLst>
  </p:cSld>
  <p:clrMapOvr>
    <a:masterClrMapping/>
  </p:clrMapOvr>
  <p:extLst>
    <p:ext uri="{E180D4A7-C9FB-4DFB-919C-405C955672EB}">
      <p14:showEvtLst xmlns:p14="http://schemas.microsoft.com/office/powerpoint/2010/main">
        <p14:playEvt time="96" objId="118"/>
        <p14:stopEvt time="42160" objId="118"/>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338259" y="1409037"/>
            <a:ext cx="1869942" cy="4478879"/>
          </a:xfrm>
          <a:prstGeom prst="roundRect">
            <a:avLst>
              <a:gd name="adj" fmla="val 10979"/>
            </a:avLst>
          </a:prstGeom>
          <a:solidFill>
            <a:schemeClr val="bg1"/>
          </a:solid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p:cNvGrpSpPr>
            <a:grpSpLocks noChangeAspect="1"/>
          </p:cNvGrpSpPr>
          <p:nvPr/>
        </p:nvGrpSpPr>
        <p:grpSpPr>
          <a:xfrm>
            <a:off x="549829" y="1484073"/>
            <a:ext cx="1273544" cy="992513"/>
            <a:chOff x="231940" y="446981"/>
            <a:chExt cx="1696401" cy="1322058"/>
          </a:xfrm>
        </p:grpSpPr>
        <p:sp>
          <p:nvSpPr>
            <p:cNvPr id="8" name="Freeform 11"/>
            <p:cNvSpPr>
              <a:spLocks/>
            </p:cNvSpPr>
            <p:nvPr/>
          </p:nvSpPr>
          <p:spPr bwMode="auto">
            <a:xfrm>
              <a:off x="231940" y="571353"/>
              <a:ext cx="1696401" cy="1197686"/>
            </a:xfrm>
            <a:custGeom>
              <a:avLst/>
              <a:gdLst>
                <a:gd name="T0" fmla="*/ 72 w 464"/>
                <a:gd name="T1" fmla="*/ 0 h 384"/>
                <a:gd name="T2" fmla="*/ 73 w 464"/>
                <a:gd name="T3" fmla="*/ 29 h 384"/>
                <a:gd name="T4" fmla="*/ 80 w 464"/>
                <a:gd name="T5" fmla="*/ 48 h 384"/>
                <a:gd name="T6" fmla="*/ 111 w 464"/>
                <a:gd name="T7" fmla="*/ 57 h 384"/>
                <a:gd name="T8" fmla="*/ 131 w 464"/>
                <a:gd name="T9" fmla="*/ 32 h 384"/>
                <a:gd name="T10" fmla="*/ 131 w 464"/>
                <a:gd name="T11" fmla="*/ 5 h 384"/>
                <a:gd name="T12" fmla="*/ 131 w 464"/>
                <a:gd name="T13" fmla="*/ 0 h 384"/>
                <a:gd name="T14" fmla="*/ 333 w 464"/>
                <a:gd name="T15" fmla="*/ 0 h 384"/>
                <a:gd name="T16" fmla="*/ 333 w 464"/>
                <a:gd name="T17" fmla="*/ 4 h 384"/>
                <a:gd name="T18" fmla="*/ 333 w 464"/>
                <a:gd name="T19" fmla="*/ 28 h 384"/>
                <a:gd name="T20" fmla="*/ 351 w 464"/>
                <a:gd name="T21" fmla="*/ 56 h 384"/>
                <a:gd name="T22" fmla="*/ 383 w 464"/>
                <a:gd name="T23" fmla="*/ 50 h 384"/>
                <a:gd name="T24" fmla="*/ 392 w 464"/>
                <a:gd name="T25" fmla="*/ 27 h 384"/>
                <a:gd name="T26" fmla="*/ 392 w 464"/>
                <a:gd name="T27" fmla="*/ 0 h 384"/>
                <a:gd name="T28" fmla="*/ 396 w 464"/>
                <a:gd name="T29" fmla="*/ 0 h 384"/>
                <a:gd name="T30" fmla="*/ 427 w 464"/>
                <a:gd name="T31" fmla="*/ 0 h 384"/>
                <a:gd name="T32" fmla="*/ 464 w 464"/>
                <a:gd name="T33" fmla="*/ 37 h 384"/>
                <a:gd name="T34" fmla="*/ 464 w 464"/>
                <a:gd name="T35" fmla="*/ 347 h 384"/>
                <a:gd name="T36" fmla="*/ 427 w 464"/>
                <a:gd name="T37" fmla="*/ 384 h 384"/>
                <a:gd name="T38" fmla="*/ 36 w 464"/>
                <a:gd name="T39" fmla="*/ 384 h 384"/>
                <a:gd name="T40" fmla="*/ 1 w 464"/>
                <a:gd name="T41" fmla="*/ 349 h 384"/>
                <a:gd name="T42" fmla="*/ 0 w 464"/>
                <a:gd name="T43" fmla="*/ 258 h 384"/>
                <a:gd name="T44" fmla="*/ 0 w 464"/>
                <a:gd name="T45" fmla="*/ 37 h 384"/>
                <a:gd name="T46" fmla="*/ 27 w 464"/>
                <a:gd name="T47" fmla="*/ 2 h 384"/>
                <a:gd name="T48" fmla="*/ 32 w 464"/>
                <a:gd name="T49" fmla="*/ 0 h 384"/>
                <a:gd name="T50" fmla="*/ 72 w 464"/>
                <a:gd name="T5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4" h="384">
                  <a:moveTo>
                    <a:pt x="72" y="0"/>
                  </a:moveTo>
                  <a:cubicBezTo>
                    <a:pt x="72" y="10"/>
                    <a:pt x="72" y="20"/>
                    <a:pt x="73" y="29"/>
                  </a:cubicBezTo>
                  <a:cubicBezTo>
                    <a:pt x="73" y="37"/>
                    <a:pt x="75" y="43"/>
                    <a:pt x="80" y="48"/>
                  </a:cubicBezTo>
                  <a:cubicBezTo>
                    <a:pt x="88" y="57"/>
                    <a:pt x="100" y="60"/>
                    <a:pt x="111" y="57"/>
                  </a:cubicBezTo>
                  <a:cubicBezTo>
                    <a:pt x="122" y="53"/>
                    <a:pt x="130" y="43"/>
                    <a:pt x="131" y="32"/>
                  </a:cubicBezTo>
                  <a:cubicBezTo>
                    <a:pt x="131" y="23"/>
                    <a:pt x="131" y="14"/>
                    <a:pt x="131" y="5"/>
                  </a:cubicBezTo>
                  <a:cubicBezTo>
                    <a:pt x="131" y="3"/>
                    <a:pt x="131" y="2"/>
                    <a:pt x="131" y="0"/>
                  </a:cubicBezTo>
                  <a:cubicBezTo>
                    <a:pt x="199" y="0"/>
                    <a:pt x="266" y="0"/>
                    <a:pt x="333" y="0"/>
                  </a:cubicBezTo>
                  <a:cubicBezTo>
                    <a:pt x="333" y="2"/>
                    <a:pt x="333" y="3"/>
                    <a:pt x="333" y="4"/>
                  </a:cubicBezTo>
                  <a:cubicBezTo>
                    <a:pt x="333" y="12"/>
                    <a:pt x="333" y="20"/>
                    <a:pt x="333" y="28"/>
                  </a:cubicBezTo>
                  <a:cubicBezTo>
                    <a:pt x="333" y="41"/>
                    <a:pt x="339" y="50"/>
                    <a:pt x="351" y="56"/>
                  </a:cubicBezTo>
                  <a:cubicBezTo>
                    <a:pt x="363" y="61"/>
                    <a:pt x="374" y="58"/>
                    <a:pt x="383" y="50"/>
                  </a:cubicBezTo>
                  <a:cubicBezTo>
                    <a:pt x="389" y="44"/>
                    <a:pt x="392" y="36"/>
                    <a:pt x="392" y="27"/>
                  </a:cubicBezTo>
                  <a:cubicBezTo>
                    <a:pt x="392" y="18"/>
                    <a:pt x="392" y="10"/>
                    <a:pt x="392" y="0"/>
                  </a:cubicBezTo>
                  <a:cubicBezTo>
                    <a:pt x="393" y="0"/>
                    <a:pt x="394" y="0"/>
                    <a:pt x="396" y="0"/>
                  </a:cubicBezTo>
                  <a:cubicBezTo>
                    <a:pt x="406" y="0"/>
                    <a:pt x="417" y="0"/>
                    <a:pt x="427" y="0"/>
                  </a:cubicBezTo>
                  <a:cubicBezTo>
                    <a:pt x="448" y="0"/>
                    <a:pt x="464" y="16"/>
                    <a:pt x="464" y="37"/>
                  </a:cubicBezTo>
                  <a:cubicBezTo>
                    <a:pt x="464" y="140"/>
                    <a:pt x="464" y="244"/>
                    <a:pt x="464" y="347"/>
                  </a:cubicBezTo>
                  <a:cubicBezTo>
                    <a:pt x="464" y="368"/>
                    <a:pt x="448" y="384"/>
                    <a:pt x="427" y="384"/>
                  </a:cubicBezTo>
                  <a:cubicBezTo>
                    <a:pt x="297" y="384"/>
                    <a:pt x="166" y="384"/>
                    <a:pt x="36" y="384"/>
                  </a:cubicBezTo>
                  <a:cubicBezTo>
                    <a:pt x="17" y="384"/>
                    <a:pt x="1" y="368"/>
                    <a:pt x="1" y="349"/>
                  </a:cubicBezTo>
                  <a:cubicBezTo>
                    <a:pt x="0" y="319"/>
                    <a:pt x="0" y="288"/>
                    <a:pt x="0" y="258"/>
                  </a:cubicBezTo>
                  <a:cubicBezTo>
                    <a:pt x="0" y="185"/>
                    <a:pt x="0" y="111"/>
                    <a:pt x="0" y="37"/>
                  </a:cubicBezTo>
                  <a:cubicBezTo>
                    <a:pt x="0" y="20"/>
                    <a:pt x="10" y="6"/>
                    <a:pt x="27" y="2"/>
                  </a:cubicBezTo>
                  <a:cubicBezTo>
                    <a:pt x="28" y="1"/>
                    <a:pt x="30" y="0"/>
                    <a:pt x="32" y="0"/>
                  </a:cubicBezTo>
                  <a:cubicBezTo>
                    <a:pt x="45" y="0"/>
                    <a:pt x="59" y="0"/>
                    <a:pt x="72" y="0"/>
                  </a:cubicBezTo>
                  <a:close/>
                </a:path>
              </a:pathLst>
            </a:custGeom>
            <a:solidFill>
              <a:srgbClr val="0070C0"/>
            </a:solidFill>
            <a:ln w="28575">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rgbClr val="404040"/>
                </a:solidFill>
                <a:effectLst/>
                <a:uLnTx/>
                <a:uFillTx/>
                <a:latin typeface="Calibri" panose="020F0502020204030204" pitchFamily="34" charset="0"/>
                <a:ea typeface="+mn-ea"/>
                <a:cs typeface="Calibri" panose="020F0502020204030204" pitchFamily="34" charset="0"/>
              </a:endParaRPr>
            </a:p>
          </p:txBody>
        </p:sp>
        <p:sp>
          <p:nvSpPr>
            <p:cNvPr id="9" name="Freeform 12"/>
            <p:cNvSpPr>
              <a:spLocks/>
            </p:cNvSpPr>
            <p:nvPr/>
          </p:nvSpPr>
          <p:spPr bwMode="auto">
            <a:xfrm>
              <a:off x="1506760" y="446982"/>
              <a:ext cx="105678" cy="248744"/>
            </a:xfrm>
            <a:custGeom>
              <a:avLst/>
              <a:gdLst>
                <a:gd name="T0" fmla="*/ 29 w 29"/>
                <a:gd name="T1" fmla="*/ 44 h 87"/>
                <a:gd name="T2" fmla="*/ 29 w 29"/>
                <a:gd name="T3" fmla="*/ 72 h 87"/>
                <a:gd name="T4" fmla="*/ 14 w 29"/>
                <a:gd name="T5" fmla="*/ 87 h 87"/>
                <a:gd name="T6" fmla="*/ 0 w 29"/>
                <a:gd name="T7" fmla="*/ 72 h 87"/>
                <a:gd name="T8" fmla="*/ 0 w 29"/>
                <a:gd name="T9" fmla="*/ 15 h 87"/>
                <a:gd name="T10" fmla="*/ 13 w 29"/>
                <a:gd name="T11" fmla="*/ 1 h 87"/>
                <a:gd name="T12" fmla="*/ 28 w 29"/>
                <a:gd name="T13" fmla="*/ 11 h 87"/>
                <a:gd name="T14" fmla="*/ 29 w 29"/>
                <a:gd name="T15" fmla="*/ 16 h 87"/>
                <a:gd name="T16" fmla="*/ 29 w 29"/>
                <a:gd name="T17"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87">
                  <a:moveTo>
                    <a:pt x="29" y="44"/>
                  </a:moveTo>
                  <a:cubicBezTo>
                    <a:pt x="29" y="53"/>
                    <a:pt x="29" y="63"/>
                    <a:pt x="29" y="72"/>
                  </a:cubicBezTo>
                  <a:cubicBezTo>
                    <a:pt x="29" y="81"/>
                    <a:pt x="23" y="87"/>
                    <a:pt x="14" y="87"/>
                  </a:cubicBezTo>
                  <a:cubicBezTo>
                    <a:pt x="6" y="87"/>
                    <a:pt x="0" y="81"/>
                    <a:pt x="0" y="72"/>
                  </a:cubicBezTo>
                  <a:cubicBezTo>
                    <a:pt x="0" y="53"/>
                    <a:pt x="0" y="34"/>
                    <a:pt x="0" y="15"/>
                  </a:cubicBezTo>
                  <a:cubicBezTo>
                    <a:pt x="0" y="8"/>
                    <a:pt x="6" y="1"/>
                    <a:pt x="13" y="1"/>
                  </a:cubicBezTo>
                  <a:cubicBezTo>
                    <a:pt x="20" y="0"/>
                    <a:pt x="26" y="4"/>
                    <a:pt x="28" y="11"/>
                  </a:cubicBezTo>
                  <a:cubicBezTo>
                    <a:pt x="29" y="13"/>
                    <a:pt x="29" y="15"/>
                    <a:pt x="29" y="16"/>
                  </a:cubicBezTo>
                  <a:cubicBezTo>
                    <a:pt x="29" y="26"/>
                    <a:pt x="29" y="35"/>
                    <a:pt x="29" y="44"/>
                  </a:cubicBezTo>
                  <a:close/>
                </a:path>
              </a:pathLst>
            </a:custGeom>
            <a:solidFill>
              <a:schemeClr val="bg1">
                <a:lumMod val="95000"/>
              </a:schemeClr>
            </a:solidFill>
            <a:ln>
              <a:noFill/>
            </a:ln>
            <a:effectLst>
              <a:innerShdw blurRad="63500">
                <a:schemeClr val="bg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Freeform 13"/>
            <p:cNvSpPr>
              <a:spLocks/>
            </p:cNvSpPr>
            <p:nvPr/>
          </p:nvSpPr>
          <p:spPr bwMode="auto">
            <a:xfrm>
              <a:off x="552162" y="446981"/>
              <a:ext cx="105678" cy="248745"/>
            </a:xfrm>
            <a:custGeom>
              <a:avLst/>
              <a:gdLst>
                <a:gd name="T0" fmla="*/ 29 w 29"/>
                <a:gd name="T1" fmla="*/ 44 h 87"/>
                <a:gd name="T2" fmla="*/ 29 w 29"/>
                <a:gd name="T3" fmla="*/ 72 h 87"/>
                <a:gd name="T4" fmla="*/ 15 w 29"/>
                <a:gd name="T5" fmla="*/ 87 h 87"/>
                <a:gd name="T6" fmla="*/ 0 w 29"/>
                <a:gd name="T7" fmla="*/ 72 h 87"/>
                <a:gd name="T8" fmla="*/ 0 w 29"/>
                <a:gd name="T9" fmla="*/ 15 h 87"/>
                <a:gd name="T10" fmla="*/ 13 w 29"/>
                <a:gd name="T11" fmla="*/ 1 h 87"/>
                <a:gd name="T12" fmla="*/ 28 w 29"/>
                <a:gd name="T13" fmla="*/ 11 h 87"/>
                <a:gd name="T14" fmla="*/ 29 w 29"/>
                <a:gd name="T15" fmla="*/ 16 h 87"/>
                <a:gd name="T16" fmla="*/ 29 w 29"/>
                <a:gd name="T17"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87">
                  <a:moveTo>
                    <a:pt x="29" y="44"/>
                  </a:moveTo>
                  <a:cubicBezTo>
                    <a:pt x="29" y="54"/>
                    <a:pt x="29" y="63"/>
                    <a:pt x="29" y="72"/>
                  </a:cubicBezTo>
                  <a:cubicBezTo>
                    <a:pt x="29" y="81"/>
                    <a:pt x="23" y="87"/>
                    <a:pt x="15" y="87"/>
                  </a:cubicBezTo>
                  <a:cubicBezTo>
                    <a:pt x="6" y="87"/>
                    <a:pt x="0" y="81"/>
                    <a:pt x="0" y="72"/>
                  </a:cubicBezTo>
                  <a:cubicBezTo>
                    <a:pt x="0" y="53"/>
                    <a:pt x="0" y="34"/>
                    <a:pt x="0" y="15"/>
                  </a:cubicBezTo>
                  <a:cubicBezTo>
                    <a:pt x="0" y="8"/>
                    <a:pt x="6" y="2"/>
                    <a:pt x="13" y="1"/>
                  </a:cubicBezTo>
                  <a:cubicBezTo>
                    <a:pt x="19" y="0"/>
                    <a:pt x="26" y="3"/>
                    <a:pt x="28" y="11"/>
                  </a:cubicBezTo>
                  <a:cubicBezTo>
                    <a:pt x="29" y="12"/>
                    <a:pt x="29" y="14"/>
                    <a:pt x="29" y="16"/>
                  </a:cubicBezTo>
                  <a:cubicBezTo>
                    <a:pt x="29" y="25"/>
                    <a:pt x="29" y="35"/>
                    <a:pt x="29" y="44"/>
                  </a:cubicBezTo>
                  <a:close/>
                </a:path>
              </a:pathLst>
            </a:custGeom>
            <a:solidFill>
              <a:schemeClr val="bg1">
                <a:lumMod val="95000"/>
              </a:schemeClr>
            </a:solidFill>
            <a:ln>
              <a:noFill/>
            </a:ln>
            <a:effectLst>
              <a:innerShdw blurRad="63500">
                <a:schemeClr val="bg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Rounded Rectangle 11"/>
            <p:cNvSpPr/>
            <p:nvPr/>
          </p:nvSpPr>
          <p:spPr>
            <a:xfrm>
              <a:off x="337099" y="1110118"/>
              <a:ext cx="1502063" cy="513294"/>
            </a:xfrm>
            <a:prstGeom prst="roundRect">
              <a:avLst>
                <a:gd name="adj" fmla="val 14866"/>
              </a:avLst>
            </a:prstGeom>
            <a:gradFill>
              <a:gsLst>
                <a:gs pos="0">
                  <a:schemeClr val="bg1">
                    <a:alpha val="30000"/>
                  </a:schemeClr>
                </a:gs>
                <a:gs pos="5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13"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Black" panose="020B0A04020102020204"/>
                <a:ea typeface="+mn-ea"/>
                <a:cs typeface="+mn-cs"/>
              </a:endParaRPr>
            </a:p>
          </p:txBody>
        </p:sp>
        <p:sp>
          <p:nvSpPr>
            <p:cNvPr id="13" name="TextBox 12"/>
            <p:cNvSpPr txBox="1"/>
            <p:nvPr/>
          </p:nvSpPr>
          <p:spPr>
            <a:xfrm>
              <a:off x="403376" y="678580"/>
              <a:ext cx="1353528" cy="450964"/>
            </a:xfrm>
            <a:prstGeom prst="rect">
              <a:avLst/>
            </a:prstGeom>
            <a:noFill/>
          </p:spPr>
          <p:txBody>
            <a:bodyPr wrap="square" rtlCol="0" anchor="ctr">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Black" panose="020B0A04020102020204"/>
                  <a:ea typeface="+mn-ea"/>
                  <a:cs typeface="+mn-cs"/>
                </a:rPr>
                <a:t>2020</a:t>
              </a:r>
            </a:p>
          </p:txBody>
        </p:sp>
        <p:grpSp>
          <p:nvGrpSpPr>
            <p:cNvPr id="14" name="Group 13"/>
            <p:cNvGrpSpPr/>
            <p:nvPr/>
          </p:nvGrpSpPr>
          <p:grpSpPr>
            <a:xfrm>
              <a:off x="472921" y="1196440"/>
              <a:ext cx="1230417" cy="72536"/>
              <a:chOff x="1158005" y="2622068"/>
              <a:chExt cx="1294763" cy="113512"/>
            </a:xfrm>
            <a:solidFill>
              <a:schemeClr val="bg1">
                <a:alpha val="50000"/>
              </a:schemeClr>
            </a:solidFill>
          </p:grpSpPr>
          <p:sp>
            <p:nvSpPr>
              <p:cNvPr id="25" name="Freeform 6"/>
              <p:cNvSpPr>
                <a:spLocks/>
              </p:cNvSpPr>
              <p:nvPr/>
            </p:nvSpPr>
            <p:spPr bwMode="auto">
              <a:xfrm rot="5400000">
                <a:off x="2030630"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 name="Freeform 9"/>
              <p:cNvSpPr>
                <a:spLocks/>
              </p:cNvSpPr>
              <p:nvPr/>
            </p:nvSpPr>
            <p:spPr bwMode="auto">
              <a:xfrm rot="5400000">
                <a:off x="1466632"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 name="Freeform 10"/>
              <p:cNvSpPr>
                <a:spLocks/>
              </p:cNvSpPr>
              <p:nvPr/>
            </p:nvSpPr>
            <p:spPr bwMode="auto">
              <a:xfrm rot="5400000">
                <a:off x="1748631"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Freeform 15"/>
              <p:cNvSpPr>
                <a:spLocks/>
              </p:cNvSpPr>
              <p:nvPr/>
            </p:nvSpPr>
            <p:spPr bwMode="auto">
              <a:xfrm rot="5400000">
                <a:off x="1184633"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 name="Freeform 6"/>
              <p:cNvSpPr>
                <a:spLocks/>
              </p:cNvSpPr>
              <p:nvPr/>
            </p:nvSpPr>
            <p:spPr bwMode="auto">
              <a:xfrm rot="5400000">
                <a:off x="2312628"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5" name="Group 14"/>
            <p:cNvGrpSpPr/>
            <p:nvPr/>
          </p:nvGrpSpPr>
          <p:grpSpPr>
            <a:xfrm>
              <a:off x="472921" y="1346055"/>
              <a:ext cx="1230417" cy="72536"/>
              <a:chOff x="1158005" y="2622068"/>
              <a:chExt cx="1294763" cy="113512"/>
            </a:xfrm>
            <a:solidFill>
              <a:schemeClr val="bg1">
                <a:alpha val="50000"/>
              </a:schemeClr>
            </a:solidFill>
          </p:grpSpPr>
          <p:sp>
            <p:nvSpPr>
              <p:cNvPr id="20" name="Freeform 6"/>
              <p:cNvSpPr>
                <a:spLocks/>
              </p:cNvSpPr>
              <p:nvPr/>
            </p:nvSpPr>
            <p:spPr bwMode="auto">
              <a:xfrm rot="5400000">
                <a:off x="2030630"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 name="Freeform 9"/>
              <p:cNvSpPr>
                <a:spLocks/>
              </p:cNvSpPr>
              <p:nvPr/>
            </p:nvSpPr>
            <p:spPr bwMode="auto">
              <a:xfrm rot="5400000">
                <a:off x="1466632"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 name="Freeform 10"/>
              <p:cNvSpPr>
                <a:spLocks/>
              </p:cNvSpPr>
              <p:nvPr/>
            </p:nvSpPr>
            <p:spPr bwMode="auto">
              <a:xfrm rot="5400000">
                <a:off x="1748631"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 name="Freeform 15"/>
              <p:cNvSpPr>
                <a:spLocks/>
              </p:cNvSpPr>
              <p:nvPr/>
            </p:nvSpPr>
            <p:spPr bwMode="auto">
              <a:xfrm rot="5400000">
                <a:off x="1184633"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 name="Freeform 6"/>
              <p:cNvSpPr>
                <a:spLocks/>
              </p:cNvSpPr>
              <p:nvPr/>
            </p:nvSpPr>
            <p:spPr bwMode="auto">
              <a:xfrm rot="5400000">
                <a:off x="2312628"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6" name="Group 15"/>
            <p:cNvGrpSpPr/>
            <p:nvPr/>
          </p:nvGrpSpPr>
          <p:grpSpPr>
            <a:xfrm>
              <a:off x="472921" y="1495671"/>
              <a:ext cx="694449" cy="72536"/>
              <a:chOff x="1158005" y="2622068"/>
              <a:chExt cx="730766" cy="113512"/>
            </a:xfrm>
            <a:solidFill>
              <a:schemeClr val="bg1">
                <a:alpha val="50000"/>
              </a:schemeClr>
            </a:solidFill>
          </p:grpSpPr>
          <p:sp>
            <p:nvSpPr>
              <p:cNvPr id="17" name="Freeform 9"/>
              <p:cNvSpPr>
                <a:spLocks/>
              </p:cNvSpPr>
              <p:nvPr/>
            </p:nvSpPr>
            <p:spPr bwMode="auto">
              <a:xfrm rot="5400000">
                <a:off x="1466632"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Freeform 10"/>
              <p:cNvSpPr>
                <a:spLocks/>
              </p:cNvSpPr>
              <p:nvPr/>
            </p:nvSpPr>
            <p:spPr bwMode="auto">
              <a:xfrm rot="5400000">
                <a:off x="1748631"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 name="Freeform 15"/>
              <p:cNvSpPr>
                <a:spLocks/>
              </p:cNvSpPr>
              <p:nvPr/>
            </p:nvSpPr>
            <p:spPr bwMode="auto">
              <a:xfrm rot="5400000">
                <a:off x="1184633"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
        <p:nvSpPr>
          <p:cNvPr id="30" name="TextBox 29"/>
          <p:cNvSpPr txBox="1"/>
          <p:nvPr/>
        </p:nvSpPr>
        <p:spPr>
          <a:xfrm>
            <a:off x="433376" y="2614985"/>
            <a:ext cx="1774825" cy="32008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191DD"/>
                </a:solidFill>
                <a:effectLst/>
                <a:uLnTx/>
                <a:uFillTx/>
                <a:latin typeface="Arial Black" panose="020B0A04020102020204"/>
                <a:ea typeface="+mn-ea"/>
                <a:cs typeface="+mn-cs"/>
              </a:rPr>
              <a:t>ADA and EASD 2020 guidelines </a:t>
            </a:r>
            <a:r>
              <a:rPr kumimoji="0" lang="en-US" sz="1800" b="0" i="0" u="sng" strike="noStrike" kern="1200" cap="none" spc="0" normalizeH="0" baseline="0" noProof="0" dirty="0">
                <a:ln>
                  <a:noFill/>
                </a:ln>
                <a:solidFill>
                  <a:srgbClr val="5191DD">
                    <a:lumMod val="75000"/>
                  </a:srgbClr>
                </a:solidFill>
                <a:effectLst/>
                <a:uLnTx/>
                <a:uFillTx/>
                <a:latin typeface="Arial Black" panose="020B0A04020102020204"/>
                <a:ea typeface="+mn-ea"/>
                <a:cs typeface="+mn-cs"/>
              </a:rPr>
              <a:t>suggested</a:t>
            </a:r>
            <a:r>
              <a:rPr kumimoji="0" lang="en-US" sz="1800" b="0" i="0" u="none" strike="noStrike" kern="1200" cap="none" spc="0" normalizeH="0" baseline="0" noProof="0" dirty="0">
                <a:ln>
                  <a:noFill/>
                </a:ln>
                <a:solidFill>
                  <a:srgbClr val="5191DD">
                    <a:lumMod val="75000"/>
                  </a:srgbClr>
                </a:solidFill>
                <a:effectLst/>
                <a:uLnTx/>
                <a:uFillTx/>
                <a:latin typeface="Arial Black" panose="020B0A04020102020204"/>
                <a:ea typeface="+mn-ea"/>
                <a:cs typeface="+mn-cs"/>
              </a:rPr>
              <a:t> </a:t>
            </a:r>
            <a:r>
              <a:rPr kumimoji="0" lang="en-US" sz="1400" b="0" i="0" u="none" strike="noStrike" kern="1200" cap="none" spc="0" normalizeH="0" baseline="0" noProof="0" dirty="0">
                <a:ln>
                  <a:noFill/>
                </a:ln>
                <a:solidFill>
                  <a:srgbClr val="000000"/>
                </a:solidFill>
                <a:effectLst/>
                <a:uLnTx/>
                <a:uFillTx/>
                <a:latin typeface="Arial"/>
                <a:ea typeface="+mn-ea"/>
                <a:cs typeface="+mn-cs"/>
              </a:rPr>
              <a:t>that</a:t>
            </a: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a:ln>
                  <a:noFill/>
                </a:ln>
                <a:solidFill>
                  <a:srgbClr val="023761"/>
                </a:solidFill>
                <a:effectLst/>
                <a:uLnTx/>
                <a:uFillTx/>
                <a:latin typeface="Arial Black" panose="020B0A04020102020204"/>
                <a:ea typeface="+mn-ea"/>
                <a:cs typeface="+mn-cs"/>
              </a:rPr>
              <a:t>early combination therapy </a:t>
            </a:r>
            <a:r>
              <a:rPr kumimoji="0" lang="en-US" sz="1600" b="0" i="0" u="none" strike="noStrike" kern="1200" cap="none" spc="0" normalizeH="0" baseline="0" noProof="0" dirty="0">
                <a:ln>
                  <a:noFill/>
                </a:ln>
                <a:solidFill>
                  <a:srgbClr val="000000"/>
                </a:solidFill>
                <a:effectLst/>
                <a:uLnTx/>
                <a:uFillTx/>
                <a:latin typeface="Arial"/>
                <a:ea typeface="+mn-ea"/>
                <a:cs typeface="+mn-cs"/>
              </a:rPr>
              <a:t>can be considered in some patients </a:t>
            </a:r>
            <a:r>
              <a:rPr kumimoji="0" lang="en-US" sz="1800" b="0" i="0" u="none" strike="noStrike" kern="1200" cap="none" spc="0" normalizeH="0" baseline="0" noProof="0" dirty="0">
                <a:ln>
                  <a:noFill/>
                </a:ln>
                <a:solidFill>
                  <a:srgbClr val="0460A9"/>
                </a:solidFill>
                <a:effectLst/>
                <a:uLnTx/>
                <a:uFillTx/>
                <a:latin typeface="Arial Black" panose="020B0A04020102020204"/>
                <a:ea typeface="+mn-ea"/>
                <a:cs typeface="+mn-cs"/>
              </a:rPr>
              <a:t>versus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sequential intensification</a:t>
            </a:r>
            <a:r>
              <a:rPr kumimoji="0" lang="en-US" sz="16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1,2</a:t>
            </a:r>
            <a:endParaRPr kumimoji="0" lang="en-US" sz="1800" b="0" i="0" u="none" strike="noStrike" kern="1200" cap="none" spc="0" normalizeH="0" baseline="30000" noProof="0" dirty="0">
              <a:ln>
                <a:noFill/>
              </a:ln>
              <a:solidFill>
                <a:srgbClr val="000000"/>
              </a:solidFill>
              <a:effectLst/>
              <a:uLnTx/>
              <a:uFillTx/>
              <a:latin typeface="Arial"/>
              <a:ea typeface="+mn-ea"/>
              <a:cs typeface="+mn-cs"/>
            </a:endParaRPr>
          </a:p>
        </p:txBody>
      </p:sp>
      <p:grpSp>
        <p:nvGrpSpPr>
          <p:cNvPr id="6" name="Group 5"/>
          <p:cNvGrpSpPr/>
          <p:nvPr/>
        </p:nvGrpSpPr>
        <p:grpSpPr>
          <a:xfrm>
            <a:off x="2838012" y="2396324"/>
            <a:ext cx="1986686" cy="3383104"/>
            <a:chOff x="5696265" y="2435390"/>
            <a:chExt cx="1986686" cy="3383104"/>
          </a:xfrm>
        </p:grpSpPr>
        <p:pic>
          <p:nvPicPr>
            <p:cNvPr id="61" name="Picture 60"/>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6265" y="2435390"/>
              <a:ext cx="1963876" cy="3383104"/>
            </a:xfrm>
            <a:prstGeom prst="rect">
              <a:avLst/>
            </a:prstGeom>
          </p:spPr>
        </p:pic>
        <p:pic>
          <p:nvPicPr>
            <p:cNvPr id="62" name="Picture 61"/>
            <p:cNvPicPr>
              <a:picLocks noChangeAspect="1"/>
            </p:cNvPicPr>
            <p:nvPr/>
          </p:nvPicPr>
          <p:blipFill>
            <a:blip r:embed="rId4"/>
            <a:stretch>
              <a:fillRect/>
            </a:stretch>
          </p:blipFill>
          <p:spPr>
            <a:xfrm>
              <a:off x="5719075" y="4003200"/>
              <a:ext cx="1963876" cy="616062"/>
            </a:xfrm>
            <a:prstGeom prst="rect">
              <a:avLst/>
            </a:prstGeom>
            <a:ln>
              <a:solidFill>
                <a:schemeClr val="tx1"/>
              </a:solidFill>
            </a:ln>
            <a:effectLst>
              <a:glow rad="63500">
                <a:schemeClr val="accent2">
                  <a:satMod val="175000"/>
                  <a:alpha val="40000"/>
                </a:schemeClr>
              </a:glow>
            </a:effectLst>
          </p:spPr>
        </p:pic>
      </p:grpSp>
      <p:grpSp>
        <p:nvGrpSpPr>
          <p:cNvPr id="64" name="Group 63"/>
          <p:cNvGrpSpPr>
            <a:grpSpLocks noChangeAspect="1"/>
          </p:cNvGrpSpPr>
          <p:nvPr/>
        </p:nvGrpSpPr>
        <p:grpSpPr>
          <a:xfrm>
            <a:off x="2699358" y="1042182"/>
            <a:ext cx="1290645" cy="1005840"/>
            <a:chOff x="231940" y="446981"/>
            <a:chExt cx="1696401" cy="1322058"/>
          </a:xfrm>
        </p:grpSpPr>
        <p:sp>
          <p:nvSpPr>
            <p:cNvPr id="68" name="Freeform 11"/>
            <p:cNvSpPr>
              <a:spLocks/>
            </p:cNvSpPr>
            <p:nvPr/>
          </p:nvSpPr>
          <p:spPr bwMode="auto">
            <a:xfrm>
              <a:off x="231940" y="571353"/>
              <a:ext cx="1696401" cy="1197686"/>
            </a:xfrm>
            <a:custGeom>
              <a:avLst/>
              <a:gdLst>
                <a:gd name="T0" fmla="*/ 72 w 464"/>
                <a:gd name="T1" fmla="*/ 0 h 384"/>
                <a:gd name="T2" fmla="*/ 73 w 464"/>
                <a:gd name="T3" fmla="*/ 29 h 384"/>
                <a:gd name="T4" fmla="*/ 80 w 464"/>
                <a:gd name="T5" fmla="*/ 48 h 384"/>
                <a:gd name="T6" fmla="*/ 111 w 464"/>
                <a:gd name="T7" fmla="*/ 57 h 384"/>
                <a:gd name="T8" fmla="*/ 131 w 464"/>
                <a:gd name="T9" fmla="*/ 32 h 384"/>
                <a:gd name="T10" fmla="*/ 131 w 464"/>
                <a:gd name="T11" fmla="*/ 5 h 384"/>
                <a:gd name="T12" fmla="*/ 131 w 464"/>
                <a:gd name="T13" fmla="*/ 0 h 384"/>
                <a:gd name="T14" fmla="*/ 333 w 464"/>
                <a:gd name="T15" fmla="*/ 0 h 384"/>
                <a:gd name="T16" fmla="*/ 333 w 464"/>
                <a:gd name="T17" fmla="*/ 4 h 384"/>
                <a:gd name="T18" fmla="*/ 333 w 464"/>
                <a:gd name="T19" fmla="*/ 28 h 384"/>
                <a:gd name="T20" fmla="*/ 351 w 464"/>
                <a:gd name="T21" fmla="*/ 56 h 384"/>
                <a:gd name="T22" fmla="*/ 383 w 464"/>
                <a:gd name="T23" fmla="*/ 50 h 384"/>
                <a:gd name="T24" fmla="*/ 392 w 464"/>
                <a:gd name="T25" fmla="*/ 27 h 384"/>
                <a:gd name="T26" fmla="*/ 392 w 464"/>
                <a:gd name="T27" fmla="*/ 0 h 384"/>
                <a:gd name="T28" fmla="*/ 396 w 464"/>
                <a:gd name="T29" fmla="*/ 0 h 384"/>
                <a:gd name="T30" fmla="*/ 427 w 464"/>
                <a:gd name="T31" fmla="*/ 0 h 384"/>
                <a:gd name="T32" fmla="*/ 464 w 464"/>
                <a:gd name="T33" fmla="*/ 37 h 384"/>
                <a:gd name="T34" fmla="*/ 464 w 464"/>
                <a:gd name="T35" fmla="*/ 347 h 384"/>
                <a:gd name="T36" fmla="*/ 427 w 464"/>
                <a:gd name="T37" fmla="*/ 384 h 384"/>
                <a:gd name="T38" fmla="*/ 36 w 464"/>
                <a:gd name="T39" fmla="*/ 384 h 384"/>
                <a:gd name="T40" fmla="*/ 1 w 464"/>
                <a:gd name="T41" fmla="*/ 349 h 384"/>
                <a:gd name="T42" fmla="*/ 0 w 464"/>
                <a:gd name="T43" fmla="*/ 258 h 384"/>
                <a:gd name="T44" fmla="*/ 0 w 464"/>
                <a:gd name="T45" fmla="*/ 37 h 384"/>
                <a:gd name="T46" fmla="*/ 27 w 464"/>
                <a:gd name="T47" fmla="*/ 2 h 384"/>
                <a:gd name="T48" fmla="*/ 32 w 464"/>
                <a:gd name="T49" fmla="*/ 0 h 384"/>
                <a:gd name="T50" fmla="*/ 72 w 464"/>
                <a:gd name="T5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4" h="384">
                  <a:moveTo>
                    <a:pt x="72" y="0"/>
                  </a:moveTo>
                  <a:cubicBezTo>
                    <a:pt x="72" y="10"/>
                    <a:pt x="72" y="20"/>
                    <a:pt x="73" y="29"/>
                  </a:cubicBezTo>
                  <a:cubicBezTo>
                    <a:pt x="73" y="37"/>
                    <a:pt x="75" y="43"/>
                    <a:pt x="80" y="48"/>
                  </a:cubicBezTo>
                  <a:cubicBezTo>
                    <a:pt x="88" y="57"/>
                    <a:pt x="100" y="60"/>
                    <a:pt x="111" y="57"/>
                  </a:cubicBezTo>
                  <a:cubicBezTo>
                    <a:pt x="122" y="53"/>
                    <a:pt x="130" y="43"/>
                    <a:pt x="131" y="32"/>
                  </a:cubicBezTo>
                  <a:cubicBezTo>
                    <a:pt x="131" y="23"/>
                    <a:pt x="131" y="14"/>
                    <a:pt x="131" y="5"/>
                  </a:cubicBezTo>
                  <a:cubicBezTo>
                    <a:pt x="131" y="3"/>
                    <a:pt x="131" y="2"/>
                    <a:pt x="131" y="0"/>
                  </a:cubicBezTo>
                  <a:cubicBezTo>
                    <a:pt x="199" y="0"/>
                    <a:pt x="266" y="0"/>
                    <a:pt x="333" y="0"/>
                  </a:cubicBezTo>
                  <a:cubicBezTo>
                    <a:pt x="333" y="2"/>
                    <a:pt x="333" y="3"/>
                    <a:pt x="333" y="4"/>
                  </a:cubicBezTo>
                  <a:cubicBezTo>
                    <a:pt x="333" y="12"/>
                    <a:pt x="333" y="20"/>
                    <a:pt x="333" y="28"/>
                  </a:cubicBezTo>
                  <a:cubicBezTo>
                    <a:pt x="333" y="41"/>
                    <a:pt x="339" y="50"/>
                    <a:pt x="351" y="56"/>
                  </a:cubicBezTo>
                  <a:cubicBezTo>
                    <a:pt x="363" y="61"/>
                    <a:pt x="374" y="58"/>
                    <a:pt x="383" y="50"/>
                  </a:cubicBezTo>
                  <a:cubicBezTo>
                    <a:pt x="389" y="44"/>
                    <a:pt x="392" y="36"/>
                    <a:pt x="392" y="27"/>
                  </a:cubicBezTo>
                  <a:cubicBezTo>
                    <a:pt x="392" y="18"/>
                    <a:pt x="392" y="10"/>
                    <a:pt x="392" y="0"/>
                  </a:cubicBezTo>
                  <a:cubicBezTo>
                    <a:pt x="393" y="0"/>
                    <a:pt x="394" y="0"/>
                    <a:pt x="396" y="0"/>
                  </a:cubicBezTo>
                  <a:cubicBezTo>
                    <a:pt x="406" y="0"/>
                    <a:pt x="417" y="0"/>
                    <a:pt x="427" y="0"/>
                  </a:cubicBezTo>
                  <a:cubicBezTo>
                    <a:pt x="448" y="0"/>
                    <a:pt x="464" y="16"/>
                    <a:pt x="464" y="37"/>
                  </a:cubicBezTo>
                  <a:cubicBezTo>
                    <a:pt x="464" y="140"/>
                    <a:pt x="464" y="244"/>
                    <a:pt x="464" y="347"/>
                  </a:cubicBezTo>
                  <a:cubicBezTo>
                    <a:pt x="464" y="368"/>
                    <a:pt x="448" y="384"/>
                    <a:pt x="427" y="384"/>
                  </a:cubicBezTo>
                  <a:cubicBezTo>
                    <a:pt x="297" y="384"/>
                    <a:pt x="166" y="384"/>
                    <a:pt x="36" y="384"/>
                  </a:cubicBezTo>
                  <a:cubicBezTo>
                    <a:pt x="17" y="384"/>
                    <a:pt x="1" y="368"/>
                    <a:pt x="1" y="349"/>
                  </a:cubicBezTo>
                  <a:cubicBezTo>
                    <a:pt x="0" y="319"/>
                    <a:pt x="0" y="288"/>
                    <a:pt x="0" y="258"/>
                  </a:cubicBezTo>
                  <a:cubicBezTo>
                    <a:pt x="0" y="185"/>
                    <a:pt x="0" y="111"/>
                    <a:pt x="0" y="37"/>
                  </a:cubicBezTo>
                  <a:cubicBezTo>
                    <a:pt x="0" y="20"/>
                    <a:pt x="10" y="6"/>
                    <a:pt x="27" y="2"/>
                  </a:cubicBezTo>
                  <a:cubicBezTo>
                    <a:pt x="28" y="1"/>
                    <a:pt x="30" y="0"/>
                    <a:pt x="32" y="0"/>
                  </a:cubicBezTo>
                  <a:cubicBezTo>
                    <a:pt x="45" y="0"/>
                    <a:pt x="59" y="0"/>
                    <a:pt x="72" y="0"/>
                  </a:cubicBezTo>
                  <a:close/>
                </a:path>
              </a:pathLst>
            </a:custGeom>
            <a:solidFill>
              <a:srgbClr val="0070C0"/>
            </a:solidFill>
            <a:ln w="28575">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rgbClr val="404040"/>
                </a:solidFill>
                <a:effectLst/>
                <a:uLnTx/>
                <a:uFillTx/>
                <a:latin typeface="Calibri" panose="020F0502020204030204" pitchFamily="34" charset="0"/>
                <a:ea typeface="+mn-ea"/>
                <a:cs typeface="Calibri" panose="020F0502020204030204" pitchFamily="34" charset="0"/>
              </a:endParaRPr>
            </a:p>
          </p:txBody>
        </p:sp>
        <p:sp>
          <p:nvSpPr>
            <p:cNvPr id="69" name="Freeform 12"/>
            <p:cNvSpPr>
              <a:spLocks/>
            </p:cNvSpPr>
            <p:nvPr/>
          </p:nvSpPr>
          <p:spPr bwMode="auto">
            <a:xfrm>
              <a:off x="1506760" y="446982"/>
              <a:ext cx="105678" cy="248744"/>
            </a:xfrm>
            <a:custGeom>
              <a:avLst/>
              <a:gdLst>
                <a:gd name="T0" fmla="*/ 29 w 29"/>
                <a:gd name="T1" fmla="*/ 44 h 87"/>
                <a:gd name="T2" fmla="*/ 29 w 29"/>
                <a:gd name="T3" fmla="*/ 72 h 87"/>
                <a:gd name="T4" fmla="*/ 14 w 29"/>
                <a:gd name="T5" fmla="*/ 87 h 87"/>
                <a:gd name="T6" fmla="*/ 0 w 29"/>
                <a:gd name="T7" fmla="*/ 72 h 87"/>
                <a:gd name="T8" fmla="*/ 0 w 29"/>
                <a:gd name="T9" fmla="*/ 15 h 87"/>
                <a:gd name="T10" fmla="*/ 13 w 29"/>
                <a:gd name="T11" fmla="*/ 1 h 87"/>
                <a:gd name="T12" fmla="*/ 28 w 29"/>
                <a:gd name="T13" fmla="*/ 11 h 87"/>
                <a:gd name="T14" fmla="*/ 29 w 29"/>
                <a:gd name="T15" fmla="*/ 16 h 87"/>
                <a:gd name="T16" fmla="*/ 29 w 29"/>
                <a:gd name="T17"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87">
                  <a:moveTo>
                    <a:pt x="29" y="44"/>
                  </a:moveTo>
                  <a:cubicBezTo>
                    <a:pt x="29" y="53"/>
                    <a:pt x="29" y="63"/>
                    <a:pt x="29" y="72"/>
                  </a:cubicBezTo>
                  <a:cubicBezTo>
                    <a:pt x="29" y="81"/>
                    <a:pt x="23" y="87"/>
                    <a:pt x="14" y="87"/>
                  </a:cubicBezTo>
                  <a:cubicBezTo>
                    <a:pt x="6" y="87"/>
                    <a:pt x="0" y="81"/>
                    <a:pt x="0" y="72"/>
                  </a:cubicBezTo>
                  <a:cubicBezTo>
                    <a:pt x="0" y="53"/>
                    <a:pt x="0" y="34"/>
                    <a:pt x="0" y="15"/>
                  </a:cubicBezTo>
                  <a:cubicBezTo>
                    <a:pt x="0" y="8"/>
                    <a:pt x="6" y="1"/>
                    <a:pt x="13" y="1"/>
                  </a:cubicBezTo>
                  <a:cubicBezTo>
                    <a:pt x="20" y="0"/>
                    <a:pt x="26" y="4"/>
                    <a:pt x="28" y="11"/>
                  </a:cubicBezTo>
                  <a:cubicBezTo>
                    <a:pt x="29" y="13"/>
                    <a:pt x="29" y="15"/>
                    <a:pt x="29" y="16"/>
                  </a:cubicBezTo>
                  <a:cubicBezTo>
                    <a:pt x="29" y="26"/>
                    <a:pt x="29" y="35"/>
                    <a:pt x="29" y="44"/>
                  </a:cubicBezTo>
                  <a:close/>
                </a:path>
              </a:pathLst>
            </a:custGeom>
            <a:solidFill>
              <a:schemeClr val="bg1">
                <a:lumMod val="95000"/>
              </a:schemeClr>
            </a:solidFill>
            <a:ln>
              <a:noFill/>
            </a:ln>
            <a:effectLst>
              <a:innerShdw blurRad="63500">
                <a:schemeClr val="bg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0" name="Freeform 13"/>
            <p:cNvSpPr>
              <a:spLocks/>
            </p:cNvSpPr>
            <p:nvPr/>
          </p:nvSpPr>
          <p:spPr bwMode="auto">
            <a:xfrm>
              <a:off x="552162" y="446981"/>
              <a:ext cx="105678" cy="248745"/>
            </a:xfrm>
            <a:custGeom>
              <a:avLst/>
              <a:gdLst>
                <a:gd name="T0" fmla="*/ 29 w 29"/>
                <a:gd name="T1" fmla="*/ 44 h 87"/>
                <a:gd name="T2" fmla="*/ 29 w 29"/>
                <a:gd name="T3" fmla="*/ 72 h 87"/>
                <a:gd name="T4" fmla="*/ 15 w 29"/>
                <a:gd name="T5" fmla="*/ 87 h 87"/>
                <a:gd name="T6" fmla="*/ 0 w 29"/>
                <a:gd name="T7" fmla="*/ 72 h 87"/>
                <a:gd name="T8" fmla="*/ 0 w 29"/>
                <a:gd name="T9" fmla="*/ 15 h 87"/>
                <a:gd name="T10" fmla="*/ 13 w 29"/>
                <a:gd name="T11" fmla="*/ 1 h 87"/>
                <a:gd name="T12" fmla="*/ 28 w 29"/>
                <a:gd name="T13" fmla="*/ 11 h 87"/>
                <a:gd name="T14" fmla="*/ 29 w 29"/>
                <a:gd name="T15" fmla="*/ 16 h 87"/>
                <a:gd name="T16" fmla="*/ 29 w 29"/>
                <a:gd name="T17"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87">
                  <a:moveTo>
                    <a:pt x="29" y="44"/>
                  </a:moveTo>
                  <a:cubicBezTo>
                    <a:pt x="29" y="54"/>
                    <a:pt x="29" y="63"/>
                    <a:pt x="29" y="72"/>
                  </a:cubicBezTo>
                  <a:cubicBezTo>
                    <a:pt x="29" y="81"/>
                    <a:pt x="23" y="87"/>
                    <a:pt x="15" y="87"/>
                  </a:cubicBezTo>
                  <a:cubicBezTo>
                    <a:pt x="6" y="87"/>
                    <a:pt x="0" y="81"/>
                    <a:pt x="0" y="72"/>
                  </a:cubicBezTo>
                  <a:cubicBezTo>
                    <a:pt x="0" y="53"/>
                    <a:pt x="0" y="34"/>
                    <a:pt x="0" y="15"/>
                  </a:cubicBezTo>
                  <a:cubicBezTo>
                    <a:pt x="0" y="8"/>
                    <a:pt x="6" y="2"/>
                    <a:pt x="13" y="1"/>
                  </a:cubicBezTo>
                  <a:cubicBezTo>
                    <a:pt x="19" y="0"/>
                    <a:pt x="26" y="3"/>
                    <a:pt x="28" y="11"/>
                  </a:cubicBezTo>
                  <a:cubicBezTo>
                    <a:pt x="29" y="12"/>
                    <a:pt x="29" y="14"/>
                    <a:pt x="29" y="16"/>
                  </a:cubicBezTo>
                  <a:cubicBezTo>
                    <a:pt x="29" y="25"/>
                    <a:pt x="29" y="35"/>
                    <a:pt x="29" y="44"/>
                  </a:cubicBezTo>
                  <a:close/>
                </a:path>
              </a:pathLst>
            </a:custGeom>
            <a:solidFill>
              <a:schemeClr val="bg1">
                <a:lumMod val="95000"/>
              </a:schemeClr>
            </a:solidFill>
            <a:ln>
              <a:noFill/>
            </a:ln>
            <a:effectLst>
              <a:innerShdw blurRad="63500">
                <a:schemeClr val="bg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1" name="Rounded Rectangle 70"/>
            <p:cNvSpPr/>
            <p:nvPr/>
          </p:nvSpPr>
          <p:spPr>
            <a:xfrm>
              <a:off x="337099" y="1110118"/>
              <a:ext cx="1502063" cy="513294"/>
            </a:xfrm>
            <a:prstGeom prst="roundRect">
              <a:avLst>
                <a:gd name="adj" fmla="val 14866"/>
              </a:avLst>
            </a:prstGeom>
            <a:gradFill>
              <a:gsLst>
                <a:gs pos="0">
                  <a:schemeClr val="bg1">
                    <a:alpha val="30000"/>
                  </a:schemeClr>
                </a:gs>
                <a:gs pos="5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13"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Black" panose="020B0A04020102020204"/>
                <a:ea typeface="+mn-ea"/>
                <a:cs typeface="+mn-cs"/>
              </a:endParaRPr>
            </a:p>
          </p:txBody>
        </p:sp>
        <p:sp>
          <p:nvSpPr>
            <p:cNvPr id="72" name="TextBox 71"/>
            <p:cNvSpPr txBox="1"/>
            <p:nvPr/>
          </p:nvSpPr>
          <p:spPr>
            <a:xfrm>
              <a:off x="403376" y="678580"/>
              <a:ext cx="1353528" cy="450964"/>
            </a:xfrm>
            <a:prstGeom prst="rect">
              <a:avLst/>
            </a:prstGeom>
            <a:noFill/>
          </p:spPr>
          <p:txBody>
            <a:bodyPr wrap="square" rtlCol="0" anchor="ctr">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Black" panose="020B0A04020102020204"/>
                  <a:ea typeface="+mn-ea"/>
                  <a:cs typeface="+mn-cs"/>
                </a:rPr>
                <a:t>2021</a:t>
              </a:r>
            </a:p>
          </p:txBody>
        </p:sp>
        <p:grpSp>
          <p:nvGrpSpPr>
            <p:cNvPr id="73" name="Group 72"/>
            <p:cNvGrpSpPr/>
            <p:nvPr/>
          </p:nvGrpSpPr>
          <p:grpSpPr>
            <a:xfrm>
              <a:off x="472921" y="1196440"/>
              <a:ext cx="1230417" cy="72536"/>
              <a:chOff x="1158005" y="2622068"/>
              <a:chExt cx="1294763" cy="113512"/>
            </a:xfrm>
            <a:solidFill>
              <a:schemeClr val="bg1">
                <a:alpha val="50000"/>
              </a:schemeClr>
            </a:solidFill>
          </p:grpSpPr>
          <p:sp>
            <p:nvSpPr>
              <p:cNvPr id="84" name="Freeform 6"/>
              <p:cNvSpPr>
                <a:spLocks/>
              </p:cNvSpPr>
              <p:nvPr/>
            </p:nvSpPr>
            <p:spPr bwMode="auto">
              <a:xfrm rot="5400000">
                <a:off x="2030630"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5" name="Freeform 9"/>
              <p:cNvSpPr>
                <a:spLocks/>
              </p:cNvSpPr>
              <p:nvPr/>
            </p:nvSpPr>
            <p:spPr bwMode="auto">
              <a:xfrm rot="5400000">
                <a:off x="1466632"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6" name="Freeform 10"/>
              <p:cNvSpPr>
                <a:spLocks/>
              </p:cNvSpPr>
              <p:nvPr/>
            </p:nvSpPr>
            <p:spPr bwMode="auto">
              <a:xfrm rot="5400000">
                <a:off x="1748631"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7" name="Freeform 15"/>
              <p:cNvSpPr>
                <a:spLocks/>
              </p:cNvSpPr>
              <p:nvPr/>
            </p:nvSpPr>
            <p:spPr bwMode="auto">
              <a:xfrm rot="5400000">
                <a:off x="1184633"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8" name="Freeform 6"/>
              <p:cNvSpPr>
                <a:spLocks/>
              </p:cNvSpPr>
              <p:nvPr/>
            </p:nvSpPr>
            <p:spPr bwMode="auto">
              <a:xfrm rot="5400000">
                <a:off x="2312628"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74" name="Group 73"/>
            <p:cNvGrpSpPr/>
            <p:nvPr/>
          </p:nvGrpSpPr>
          <p:grpSpPr>
            <a:xfrm>
              <a:off x="472921" y="1346055"/>
              <a:ext cx="1230417" cy="72536"/>
              <a:chOff x="1158005" y="2622068"/>
              <a:chExt cx="1294763" cy="113512"/>
            </a:xfrm>
            <a:solidFill>
              <a:schemeClr val="bg1">
                <a:alpha val="50000"/>
              </a:schemeClr>
            </a:solidFill>
          </p:grpSpPr>
          <p:sp>
            <p:nvSpPr>
              <p:cNvPr id="79" name="Freeform 6"/>
              <p:cNvSpPr>
                <a:spLocks/>
              </p:cNvSpPr>
              <p:nvPr/>
            </p:nvSpPr>
            <p:spPr bwMode="auto">
              <a:xfrm rot="5400000">
                <a:off x="2030630"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0" name="Freeform 9"/>
              <p:cNvSpPr>
                <a:spLocks/>
              </p:cNvSpPr>
              <p:nvPr/>
            </p:nvSpPr>
            <p:spPr bwMode="auto">
              <a:xfrm rot="5400000">
                <a:off x="1466632"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1" name="Freeform 10"/>
              <p:cNvSpPr>
                <a:spLocks/>
              </p:cNvSpPr>
              <p:nvPr/>
            </p:nvSpPr>
            <p:spPr bwMode="auto">
              <a:xfrm rot="5400000">
                <a:off x="1748631"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2" name="Freeform 15"/>
              <p:cNvSpPr>
                <a:spLocks/>
              </p:cNvSpPr>
              <p:nvPr/>
            </p:nvSpPr>
            <p:spPr bwMode="auto">
              <a:xfrm rot="5400000">
                <a:off x="1184633"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3" name="Freeform 6"/>
              <p:cNvSpPr>
                <a:spLocks/>
              </p:cNvSpPr>
              <p:nvPr/>
            </p:nvSpPr>
            <p:spPr bwMode="auto">
              <a:xfrm rot="5400000">
                <a:off x="2312628"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75" name="Group 74"/>
            <p:cNvGrpSpPr/>
            <p:nvPr/>
          </p:nvGrpSpPr>
          <p:grpSpPr>
            <a:xfrm>
              <a:off x="472921" y="1495671"/>
              <a:ext cx="694449" cy="72536"/>
              <a:chOff x="1158005" y="2622068"/>
              <a:chExt cx="730766" cy="113512"/>
            </a:xfrm>
            <a:solidFill>
              <a:schemeClr val="bg1">
                <a:alpha val="50000"/>
              </a:schemeClr>
            </a:solidFill>
          </p:grpSpPr>
          <p:sp>
            <p:nvSpPr>
              <p:cNvPr id="76" name="Freeform 9"/>
              <p:cNvSpPr>
                <a:spLocks/>
              </p:cNvSpPr>
              <p:nvPr/>
            </p:nvSpPr>
            <p:spPr bwMode="auto">
              <a:xfrm rot="5400000">
                <a:off x="1466632"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7" name="Freeform 10"/>
              <p:cNvSpPr>
                <a:spLocks/>
              </p:cNvSpPr>
              <p:nvPr/>
            </p:nvSpPr>
            <p:spPr bwMode="auto">
              <a:xfrm rot="5400000">
                <a:off x="1748631"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8" name="Freeform 15"/>
              <p:cNvSpPr>
                <a:spLocks/>
              </p:cNvSpPr>
              <p:nvPr/>
            </p:nvSpPr>
            <p:spPr bwMode="auto">
              <a:xfrm rot="5400000">
                <a:off x="1184633" y="2595440"/>
                <a:ext cx="113512" cy="166768"/>
              </a:xfrm>
              <a:prstGeom prst="round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
        <p:nvSpPr>
          <p:cNvPr id="89" name="Rounded Rectangle 88"/>
          <p:cNvSpPr/>
          <p:nvPr/>
        </p:nvSpPr>
        <p:spPr>
          <a:xfrm>
            <a:off x="13736802" y="2298587"/>
            <a:ext cx="1897972" cy="361474"/>
          </a:xfrm>
          <a:prstGeom prst="roundRect">
            <a:avLst>
              <a:gd name="adj" fmla="val 10979"/>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191DD"/>
              </a:solidFill>
              <a:effectLst/>
              <a:uLnTx/>
              <a:uFillTx/>
              <a:latin typeface="Arial Black" panose="020B0A04020102020204"/>
              <a:ea typeface="+mn-ea"/>
              <a:cs typeface="+mn-cs"/>
            </a:endParaRPr>
          </a:p>
        </p:txBody>
      </p:sp>
      <p:sp>
        <p:nvSpPr>
          <p:cNvPr id="90" name="TextBox 89"/>
          <p:cNvSpPr txBox="1"/>
          <p:nvPr/>
        </p:nvSpPr>
        <p:spPr>
          <a:xfrm>
            <a:off x="4093339" y="1142534"/>
            <a:ext cx="7562854"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191DD"/>
                </a:solidFill>
                <a:effectLst/>
                <a:uLnTx/>
                <a:uFillTx/>
                <a:latin typeface="Arial Black" panose="020B0A04020102020204"/>
                <a:ea typeface="+mn-ea"/>
                <a:cs typeface="+mn-cs"/>
              </a:rPr>
              <a:t>ADA 2021 current clinical practice guidelines </a:t>
            </a:r>
            <a:r>
              <a:rPr kumimoji="0" lang="en-US" sz="1800" b="0" i="0" u="sng" strike="noStrike" kern="1200" cap="none" spc="0" normalizeH="0" baseline="0" noProof="0" dirty="0">
                <a:ln>
                  <a:noFill/>
                </a:ln>
                <a:solidFill>
                  <a:srgbClr val="5191DD">
                    <a:lumMod val="75000"/>
                  </a:srgbClr>
                </a:solidFill>
                <a:effectLst/>
                <a:uLnTx/>
                <a:uFillTx/>
                <a:latin typeface="Arial Black" panose="020B0A04020102020204"/>
                <a:ea typeface="+mn-ea"/>
                <a:cs typeface="+mn-cs"/>
              </a:rPr>
              <a:t>recommends</a:t>
            </a:r>
            <a:r>
              <a:rPr kumimoji="0" lang="en-US" sz="1800" b="0" i="0" u="none" strike="noStrike" kern="1200" cap="none" spc="0" normalizeH="0" baseline="0" noProof="0" dirty="0">
                <a:ln>
                  <a:noFill/>
                </a:ln>
                <a:solidFill>
                  <a:srgbClr val="5191DD">
                    <a:lumMod val="75000"/>
                  </a:srgbClr>
                </a:solidFill>
                <a:effectLst/>
                <a:uLnTx/>
                <a:uFillTx/>
                <a:latin typeface="Arial Black" panose="020B0A04020102020204"/>
                <a:ea typeface="+mn-ea"/>
                <a:cs typeface="+mn-cs"/>
              </a:rPr>
              <a:t> </a:t>
            </a:r>
            <a:r>
              <a:rPr kumimoji="0" lang="en-US" sz="1800" b="0" i="0" u="none" strike="noStrike" kern="1200" cap="none" spc="0" normalizeH="0" baseline="0" noProof="0" dirty="0">
                <a:ln>
                  <a:noFill/>
                </a:ln>
                <a:solidFill>
                  <a:srgbClr val="000000"/>
                </a:solidFill>
                <a:effectLst/>
                <a:uLnTx/>
                <a:uFillTx/>
                <a:latin typeface="Arial"/>
                <a:ea typeface="+mn-ea"/>
                <a:cs typeface="+mn-cs"/>
              </a:rPr>
              <a:t>that </a:t>
            </a:r>
            <a:r>
              <a:rPr kumimoji="0" lang="en-US" sz="1800" b="0" i="0" u="none" strike="noStrike" kern="1200" cap="none" spc="0" normalizeH="0" baseline="0" noProof="0" dirty="0">
                <a:ln>
                  <a:noFill/>
                </a:ln>
                <a:solidFill>
                  <a:srgbClr val="023761"/>
                </a:solidFill>
                <a:effectLst/>
                <a:uLnTx/>
                <a:uFillTx/>
                <a:latin typeface="Arial Black" panose="020B0A04020102020204"/>
                <a:ea typeface="+mn-ea"/>
                <a:cs typeface="+mn-cs"/>
              </a:rPr>
              <a:t>early combination therapy </a:t>
            </a:r>
            <a:r>
              <a:rPr kumimoji="0" lang="en-US" sz="1800" b="0" i="0" u="none" strike="noStrike" kern="1200" cap="none" spc="0" normalizeH="0" baseline="0" noProof="0" dirty="0">
                <a:ln>
                  <a:noFill/>
                </a:ln>
                <a:solidFill>
                  <a:srgbClr val="000000"/>
                </a:solidFill>
                <a:effectLst/>
                <a:uLnTx/>
                <a:uFillTx/>
                <a:latin typeface="Arial"/>
                <a:ea typeface="+mn-ea"/>
                <a:cs typeface="+mn-cs"/>
              </a:rPr>
              <a:t>can be considered in some patients </a:t>
            </a:r>
            <a:r>
              <a:rPr kumimoji="0" lang="en-US" sz="1800" b="0" i="0" u="none" strike="noStrike" kern="1200" cap="none" spc="0" normalizeH="0" baseline="0" noProof="0" dirty="0">
                <a:ln>
                  <a:noFill/>
                </a:ln>
                <a:solidFill>
                  <a:srgbClr val="0460A9"/>
                </a:solidFill>
                <a:effectLst/>
                <a:uLnTx/>
                <a:uFillTx/>
                <a:latin typeface="Arial Black" panose="020B0A04020102020204"/>
                <a:ea typeface="+mn-ea"/>
                <a:cs typeface="+mn-cs"/>
              </a:rPr>
              <a:t>versus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sequential intensification</a:t>
            </a:r>
            <a:r>
              <a:rPr kumimoji="0" lang="en-US" sz="1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3,4</a:t>
            </a:r>
            <a:endParaRPr kumimoji="0" lang="en-US" sz="18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93" name="Rounded Rectangle 92"/>
          <p:cNvSpPr/>
          <p:nvPr/>
        </p:nvSpPr>
        <p:spPr>
          <a:xfrm>
            <a:off x="2506351" y="959723"/>
            <a:ext cx="9306969" cy="5212857"/>
          </a:xfrm>
          <a:prstGeom prst="roundRect">
            <a:avLst>
              <a:gd name="adj" fmla="val 4565"/>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p:cNvPicPr>
            <a:picLocks noChangeAspect="1"/>
          </p:cNvPicPr>
          <p:nvPr/>
        </p:nvPicPr>
        <p:blipFill>
          <a:blip r:embed="rId5"/>
          <a:stretch>
            <a:fillRect/>
          </a:stretch>
        </p:blipFill>
        <p:spPr>
          <a:xfrm>
            <a:off x="5129089" y="2436455"/>
            <a:ext cx="4322572" cy="3302842"/>
          </a:xfrm>
          <a:prstGeom prst="rect">
            <a:avLst/>
          </a:prstGeom>
        </p:spPr>
      </p:pic>
      <p:grpSp>
        <p:nvGrpSpPr>
          <p:cNvPr id="35" name="Group 34"/>
          <p:cNvGrpSpPr>
            <a:grpSpLocks noChangeAspect="1"/>
          </p:cNvGrpSpPr>
          <p:nvPr/>
        </p:nvGrpSpPr>
        <p:grpSpPr>
          <a:xfrm>
            <a:off x="9707354" y="2392697"/>
            <a:ext cx="1862346" cy="3474720"/>
            <a:chOff x="9306291" y="1947933"/>
            <a:chExt cx="2141823" cy="3996162"/>
          </a:xfrm>
        </p:grpSpPr>
        <p:pic>
          <p:nvPicPr>
            <p:cNvPr id="31" name="Picture 30"/>
            <p:cNvPicPr>
              <a:picLocks noChangeAspect="1"/>
            </p:cNvPicPr>
            <p:nvPr/>
          </p:nvPicPr>
          <p:blipFill>
            <a:blip r:embed="rId6"/>
            <a:stretch>
              <a:fillRect/>
            </a:stretch>
          </p:blipFill>
          <p:spPr>
            <a:xfrm>
              <a:off x="9306291" y="1947933"/>
              <a:ext cx="2141823" cy="1866027"/>
            </a:xfrm>
            <a:prstGeom prst="rect">
              <a:avLst/>
            </a:prstGeom>
          </p:spPr>
        </p:pic>
        <p:pic>
          <p:nvPicPr>
            <p:cNvPr id="34" name="Picture 33"/>
            <p:cNvPicPr>
              <a:picLocks noChangeAspect="1"/>
            </p:cNvPicPr>
            <p:nvPr/>
          </p:nvPicPr>
          <p:blipFill>
            <a:blip r:embed="rId7"/>
            <a:stretch>
              <a:fillRect/>
            </a:stretch>
          </p:blipFill>
          <p:spPr>
            <a:xfrm>
              <a:off x="9306291" y="3813960"/>
              <a:ext cx="2141823" cy="2130135"/>
            </a:xfrm>
            <a:prstGeom prst="rect">
              <a:avLst/>
            </a:prstGeom>
          </p:spPr>
        </p:pic>
      </p:grpSp>
      <p:sp>
        <p:nvSpPr>
          <p:cNvPr id="96" name="Rounded Rectangle 95"/>
          <p:cNvSpPr/>
          <p:nvPr/>
        </p:nvSpPr>
        <p:spPr>
          <a:xfrm>
            <a:off x="9591570" y="2283962"/>
            <a:ext cx="2064624" cy="3691964"/>
          </a:xfrm>
          <a:prstGeom prst="roundRect">
            <a:avLst>
              <a:gd name="adj" fmla="val 4996"/>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7" name="Rounded Rectangle 96"/>
          <p:cNvSpPr/>
          <p:nvPr/>
        </p:nvSpPr>
        <p:spPr>
          <a:xfrm>
            <a:off x="2745317" y="2282021"/>
            <a:ext cx="2181165" cy="3691964"/>
          </a:xfrm>
          <a:prstGeom prst="roundRect">
            <a:avLst>
              <a:gd name="adj" fmla="val 4996"/>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8" name="Rounded Rectangle 97"/>
          <p:cNvSpPr/>
          <p:nvPr/>
        </p:nvSpPr>
        <p:spPr>
          <a:xfrm>
            <a:off x="5075446" y="2282021"/>
            <a:ext cx="4391530" cy="3691964"/>
          </a:xfrm>
          <a:prstGeom prst="roundRect">
            <a:avLst>
              <a:gd name="adj" fmla="val 3171"/>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6" name="Titolo 1"/>
          <p:cNvSpPr txBox="1">
            <a:spLocks/>
          </p:cNvSpPr>
          <p:nvPr/>
        </p:nvSpPr>
        <p:spPr>
          <a:xfrm>
            <a:off x="533399" y="279400"/>
            <a:ext cx="10846455" cy="990600"/>
          </a:xfrm>
          <a:prstGeom prst="rect">
            <a:avLst/>
          </a:prstGeom>
          <a:noFill/>
        </p:spPr>
        <p:txBody>
          <a:bodyPr vert="horz" lIns="0" tIns="0" rIns="0" bIns="0" rtlCol="0" anchor="t" anchorCtr="0">
            <a:noAutofit/>
          </a:bodyPr>
          <a:lstStyle>
            <a:lvl1pPr algn="l" defTabSz="1219170" rtl="0" eaLnBrk="1" latinLnBrk="0" hangingPunct="1">
              <a:lnSpc>
                <a:spcPct val="100000"/>
              </a:lnSpc>
              <a:spcBef>
                <a:spcPct val="0"/>
              </a:spcBef>
              <a:buNone/>
              <a:defRPr sz="2400" b="1" i="0" kern="1200" spc="0" baseline="0">
                <a:solidFill>
                  <a:srgbClr val="023761"/>
                </a:solidFill>
                <a:latin typeface="+mn-lt"/>
                <a:ea typeface="Arial Black" charset="0"/>
                <a:cs typeface="Arial Black"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23761"/>
                </a:solidFill>
                <a:effectLst/>
                <a:uLnTx/>
                <a:uFillTx/>
                <a:latin typeface="Arial"/>
              </a:rPr>
              <a:t>VERIFY results continue to drive change for optimizing patient care</a:t>
            </a:r>
          </a:p>
        </p:txBody>
      </p:sp>
      <p:sp>
        <p:nvSpPr>
          <p:cNvPr id="67" name="Footer Placeholder 4"/>
          <p:cNvSpPr txBox="1">
            <a:spLocks/>
          </p:cNvSpPr>
          <p:nvPr/>
        </p:nvSpPr>
        <p:spPr>
          <a:xfrm>
            <a:off x="619991" y="6255785"/>
            <a:ext cx="10979262" cy="449104"/>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1. Davies MJ et al. </a:t>
            </a:r>
            <a:r>
              <a:rPr kumimoji="0" lang="fr-FR" sz="9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Diabetes</a:t>
            </a:r>
            <a:r>
              <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Care 2018; 41(12):2669</a:t>
            </a:r>
            <a:r>
              <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a:t>
            </a:r>
            <a:r>
              <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701; 2. Buse JB et al. </a:t>
            </a:r>
            <a:r>
              <a:rPr kumimoji="0" lang="fr-FR" sz="9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Diabetes</a:t>
            </a:r>
            <a:r>
              <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Care. 2020;43(2):487-93; 3. ADA </a:t>
            </a:r>
            <a:r>
              <a:rPr kumimoji="0" lang="fr-FR" sz="9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Diabetes</a:t>
            </a:r>
            <a:r>
              <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Care 2020;43(Suppl 1):S98-110; 4. </a:t>
            </a:r>
            <a:r>
              <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ADA Diabetes Care 2021;44(Suppl. 1):S15–S33.</a:t>
            </a:r>
            <a:endParaRPr kumimoji="0" lang="fr-FR" sz="9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sp>
        <p:nvSpPr>
          <p:cNvPr id="63" name="Freeform 83">
            <a:hlinkClick r:id="rId8" action="ppaction://hlinksldjump"/>
            <a:extLst>
              <a:ext uri="{FF2B5EF4-FFF2-40B4-BE49-F238E27FC236}">
                <a16:creationId xmlns:a16="http://schemas.microsoft.com/office/drawing/2014/main" id="{2352E681-1C65-4C27-8178-4B5CC0A7F04D}"/>
              </a:ext>
            </a:extLst>
          </p:cNvPr>
          <p:cNvSpPr>
            <a:spLocks noEditPoints="1"/>
          </p:cNvSpPr>
          <p:nvPr/>
        </p:nvSpPr>
        <p:spPr bwMode="auto">
          <a:xfrm>
            <a:off x="11367335" y="532799"/>
            <a:ext cx="215065" cy="214250"/>
          </a:xfrm>
          <a:custGeom>
            <a:avLst/>
            <a:gdLst>
              <a:gd name="T0" fmla="*/ 114 w 141"/>
              <a:gd name="T1" fmla="*/ 140 h 140"/>
              <a:gd name="T2" fmla="*/ 85 w 141"/>
              <a:gd name="T3" fmla="*/ 140 h 140"/>
              <a:gd name="T4" fmla="*/ 83 w 141"/>
              <a:gd name="T5" fmla="*/ 138 h 140"/>
              <a:gd name="T6" fmla="*/ 83 w 141"/>
              <a:gd name="T7" fmla="*/ 100 h 140"/>
              <a:gd name="T8" fmla="*/ 58 w 141"/>
              <a:gd name="T9" fmla="*/ 100 h 140"/>
              <a:gd name="T10" fmla="*/ 58 w 141"/>
              <a:gd name="T11" fmla="*/ 138 h 140"/>
              <a:gd name="T12" fmla="*/ 56 w 141"/>
              <a:gd name="T13" fmla="*/ 140 h 140"/>
              <a:gd name="T14" fmla="*/ 27 w 141"/>
              <a:gd name="T15" fmla="*/ 140 h 140"/>
              <a:gd name="T16" fmla="*/ 26 w 141"/>
              <a:gd name="T17" fmla="*/ 138 h 140"/>
              <a:gd name="T18" fmla="*/ 26 w 141"/>
              <a:gd name="T19" fmla="*/ 73 h 140"/>
              <a:gd name="T20" fmla="*/ 2 w 141"/>
              <a:gd name="T21" fmla="*/ 73 h 140"/>
              <a:gd name="T22" fmla="*/ 0 w 141"/>
              <a:gd name="T23" fmla="*/ 72 h 140"/>
              <a:gd name="T24" fmla="*/ 1 w 141"/>
              <a:gd name="T25" fmla="*/ 70 h 140"/>
              <a:gd name="T26" fmla="*/ 69 w 141"/>
              <a:gd name="T27" fmla="*/ 1 h 140"/>
              <a:gd name="T28" fmla="*/ 72 w 141"/>
              <a:gd name="T29" fmla="*/ 1 h 140"/>
              <a:gd name="T30" fmla="*/ 140 w 141"/>
              <a:gd name="T31" fmla="*/ 70 h 140"/>
              <a:gd name="T32" fmla="*/ 141 w 141"/>
              <a:gd name="T33" fmla="*/ 72 h 140"/>
              <a:gd name="T34" fmla="*/ 139 w 141"/>
              <a:gd name="T35" fmla="*/ 73 h 140"/>
              <a:gd name="T36" fmla="*/ 116 w 141"/>
              <a:gd name="T37" fmla="*/ 73 h 140"/>
              <a:gd name="T38" fmla="*/ 116 w 141"/>
              <a:gd name="T39" fmla="*/ 138 h 140"/>
              <a:gd name="T40" fmla="*/ 114 w 141"/>
              <a:gd name="T41" fmla="*/ 140 h 140"/>
              <a:gd name="T42" fmla="*/ 87 w 141"/>
              <a:gd name="T43" fmla="*/ 136 h 140"/>
              <a:gd name="T44" fmla="*/ 112 w 141"/>
              <a:gd name="T45" fmla="*/ 136 h 140"/>
              <a:gd name="T46" fmla="*/ 112 w 141"/>
              <a:gd name="T47" fmla="*/ 71 h 140"/>
              <a:gd name="T48" fmla="*/ 114 w 141"/>
              <a:gd name="T49" fmla="*/ 69 h 140"/>
              <a:gd name="T50" fmla="*/ 134 w 141"/>
              <a:gd name="T51" fmla="*/ 69 h 140"/>
              <a:gd name="T52" fmla="*/ 71 w 141"/>
              <a:gd name="T53" fmla="*/ 5 h 140"/>
              <a:gd name="T54" fmla="*/ 7 w 141"/>
              <a:gd name="T55" fmla="*/ 69 h 140"/>
              <a:gd name="T56" fmla="*/ 27 w 141"/>
              <a:gd name="T57" fmla="*/ 69 h 140"/>
              <a:gd name="T58" fmla="*/ 29 w 141"/>
              <a:gd name="T59" fmla="*/ 71 h 140"/>
              <a:gd name="T60" fmla="*/ 29 w 141"/>
              <a:gd name="T61" fmla="*/ 136 h 140"/>
              <a:gd name="T62" fmla="*/ 54 w 141"/>
              <a:gd name="T63" fmla="*/ 136 h 140"/>
              <a:gd name="T64" fmla="*/ 54 w 141"/>
              <a:gd name="T65" fmla="*/ 98 h 140"/>
              <a:gd name="T66" fmla="*/ 56 w 141"/>
              <a:gd name="T67" fmla="*/ 96 h 140"/>
              <a:gd name="T68" fmla="*/ 85 w 141"/>
              <a:gd name="T69" fmla="*/ 96 h 140"/>
              <a:gd name="T70" fmla="*/ 87 w 141"/>
              <a:gd name="T71" fmla="*/ 98 h 140"/>
              <a:gd name="T72" fmla="*/ 87 w 141"/>
              <a:gd name="T73"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0">
                <a:moveTo>
                  <a:pt x="114" y="140"/>
                </a:moveTo>
                <a:cubicBezTo>
                  <a:pt x="85" y="140"/>
                  <a:pt x="85" y="140"/>
                  <a:pt x="85" y="140"/>
                </a:cubicBezTo>
                <a:cubicBezTo>
                  <a:pt x="84" y="140"/>
                  <a:pt x="83" y="139"/>
                  <a:pt x="83" y="138"/>
                </a:cubicBezTo>
                <a:cubicBezTo>
                  <a:pt x="83" y="100"/>
                  <a:pt x="83" y="100"/>
                  <a:pt x="83" y="100"/>
                </a:cubicBezTo>
                <a:cubicBezTo>
                  <a:pt x="58" y="100"/>
                  <a:pt x="58" y="100"/>
                  <a:pt x="58" y="100"/>
                </a:cubicBezTo>
                <a:cubicBezTo>
                  <a:pt x="58" y="138"/>
                  <a:pt x="58" y="138"/>
                  <a:pt x="58" y="138"/>
                </a:cubicBezTo>
                <a:cubicBezTo>
                  <a:pt x="58" y="139"/>
                  <a:pt x="57" y="140"/>
                  <a:pt x="56" y="140"/>
                </a:cubicBezTo>
                <a:cubicBezTo>
                  <a:pt x="27" y="140"/>
                  <a:pt x="27" y="140"/>
                  <a:pt x="27" y="140"/>
                </a:cubicBezTo>
                <a:cubicBezTo>
                  <a:pt x="26" y="140"/>
                  <a:pt x="26" y="139"/>
                  <a:pt x="26" y="138"/>
                </a:cubicBezTo>
                <a:cubicBezTo>
                  <a:pt x="26" y="73"/>
                  <a:pt x="26" y="73"/>
                  <a:pt x="26" y="73"/>
                </a:cubicBezTo>
                <a:cubicBezTo>
                  <a:pt x="2" y="73"/>
                  <a:pt x="2" y="73"/>
                  <a:pt x="2" y="73"/>
                </a:cubicBezTo>
                <a:cubicBezTo>
                  <a:pt x="1" y="73"/>
                  <a:pt x="1" y="73"/>
                  <a:pt x="0" y="72"/>
                </a:cubicBezTo>
                <a:cubicBezTo>
                  <a:pt x="0" y="71"/>
                  <a:pt x="0" y="71"/>
                  <a:pt x="1" y="70"/>
                </a:cubicBezTo>
                <a:cubicBezTo>
                  <a:pt x="69" y="1"/>
                  <a:pt x="69" y="1"/>
                  <a:pt x="69" y="1"/>
                </a:cubicBezTo>
                <a:cubicBezTo>
                  <a:pt x="70" y="0"/>
                  <a:pt x="71" y="0"/>
                  <a:pt x="72" y="1"/>
                </a:cubicBezTo>
                <a:cubicBezTo>
                  <a:pt x="140" y="70"/>
                  <a:pt x="140" y="70"/>
                  <a:pt x="140" y="70"/>
                </a:cubicBezTo>
                <a:cubicBezTo>
                  <a:pt x="141" y="71"/>
                  <a:pt x="141" y="71"/>
                  <a:pt x="141" y="72"/>
                </a:cubicBezTo>
                <a:cubicBezTo>
                  <a:pt x="141" y="73"/>
                  <a:pt x="140" y="73"/>
                  <a:pt x="139" y="73"/>
                </a:cubicBezTo>
                <a:cubicBezTo>
                  <a:pt x="116" y="73"/>
                  <a:pt x="116" y="73"/>
                  <a:pt x="116" y="73"/>
                </a:cubicBezTo>
                <a:cubicBezTo>
                  <a:pt x="116" y="138"/>
                  <a:pt x="116" y="138"/>
                  <a:pt x="116" y="138"/>
                </a:cubicBezTo>
                <a:cubicBezTo>
                  <a:pt x="116" y="139"/>
                  <a:pt x="115" y="140"/>
                  <a:pt x="114" y="140"/>
                </a:cubicBezTo>
                <a:close/>
                <a:moveTo>
                  <a:pt x="87" y="136"/>
                </a:moveTo>
                <a:cubicBezTo>
                  <a:pt x="112" y="136"/>
                  <a:pt x="112" y="136"/>
                  <a:pt x="112" y="136"/>
                </a:cubicBezTo>
                <a:cubicBezTo>
                  <a:pt x="112" y="71"/>
                  <a:pt x="112" y="71"/>
                  <a:pt x="112" y="71"/>
                </a:cubicBezTo>
                <a:cubicBezTo>
                  <a:pt x="112" y="70"/>
                  <a:pt x="113" y="69"/>
                  <a:pt x="114" y="69"/>
                </a:cubicBezTo>
                <a:cubicBezTo>
                  <a:pt x="134" y="69"/>
                  <a:pt x="134" y="69"/>
                  <a:pt x="134" y="69"/>
                </a:cubicBezTo>
                <a:cubicBezTo>
                  <a:pt x="71" y="5"/>
                  <a:pt x="71" y="5"/>
                  <a:pt x="71" y="5"/>
                </a:cubicBezTo>
                <a:cubicBezTo>
                  <a:pt x="7" y="69"/>
                  <a:pt x="7" y="69"/>
                  <a:pt x="7" y="69"/>
                </a:cubicBezTo>
                <a:cubicBezTo>
                  <a:pt x="27" y="69"/>
                  <a:pt x="27" y="69"/>
                  <a:pt x="27" y="69"/>
                </a:cubicBezTo>
                <a:cubicBezTo>
                  <a:pt x="29" y="69"/>
                  <a:pt x="29" y="70"/>
                  <a:pt x="29" y="71"/>
                </a:cubicBezTo>
                <a:cubicBezTo>
                  <a:pt x="29" y="136"/>
                  <a:pt x="29" y="136"/>
                  <a:pt x="29" y="136"/>
                </a:cubicBezTo>
                <a:cubicBezTo>
                  <a:pt x="54" y="136"/>
                  <a:pt x="54" y="136"/>
                  <a:pt x="54" y="136"/>
                </a:cubicBezTo>
                <a:cubicBezTo>
                  <a:pt x="54" y="98"/>
                  <a:pt x="54" y="98"/>
                  <a:pt x="54" y="98"/>
                </a:cubicBezTo>
                <a:cubicBezTo>
                  <a:pt x="54" y="97"/>
                  <a:pt x="55" y="96"/>
                  <a:pt x="56" y="96"/>
                </a:cubicBezTo>
                <a:cubicBezTo>
                  <a:pt x="85" y="96"/>
                  <a:pt x="85" y="96"/>
                  <a:pt x="85" y="96"/>
                </a:cubicBezTo>
                <a:cubicBezTo>
                  <a:pt x="86" y="96"/>
                  <a:pt x="87" y="97"/>
                  <a:pt x="87" y="98"/>
                </a:cubicBezTo>
                <a:lnTo>
                  <a:pt x="87" y="136"/>
                </a:lnTo>
                <a:close/>
              </a:path>
            </a:pathLst>
          </a:custGeom>
          <a:solidFill>
            <a:schemeClr val="tx1">
              <a:lumMod val="50000"/>
              <a:lumOff val="50000"/>
            </a:schemeClr>
          </a:solidFill>
          <a:ln>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99036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2680225" y="513879"/>
            <a:ext cx="5755747" cy="3907253"/>
          </a:xfrm>
        </p:spPr>
        <p:txBody>
          <a:bodyPr/>
          <a:lstStyle/>
          <a:p>
            <a:pPr algn="l" eaLnBrk="1" hangingPunct="1"/>
            <a:r>
              <a:rPr lang="en-US" altLang="en-US"/>
              <a:t>Islet Enhancer </a:t>
            </a:r>
            <a:r>
              <a:rPr lang="en-US" altLang="en-US" err="1"/>
              <a:t>Vildagliptin</a:t>
            </a:r>
            <a:r>
              <a:rPr lang="en-US" altLang="en-US"/>
              <a:t> and DPP-4 Inhibition</a:t>
            </a:r>
            <a:br>
              <a:rPr lang="en-US" altLang="en-US"/>
            </a:br>
            <a:r>
              <a:rPr lang="en-US" altLang="en-US" sz="9600"/>
              <a:t>GALVUS</a:t>
            </a:r>
            <a:r>
              <a:rPr lang="en-US" altLang="en-US" sz="9600" baseline="30000"/>
              <a:t>®</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24287" y="6243996"/>
            <a:ext cx="1918494" cy="614004"/>
          </a:xfrm>
          <a:prstGeom prst="rect">
            <a:avLst/>
          </a:prstGeom>
        </p:spPr>
      </p:pic>
    </p:spTree>
    <p:extLst>
      <p:ext uri="{BB962C8B-B14F-4D97-AF65-F5344CB8AC3E}">
        <p14:creationId xmlns:p14="http://schemas.microsoft.com/office/powerpoint/2010/main" val="895200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title"/>
          </p:nvPr>
        </p:nvSpPr>
        <p:spPr>
          <a:xfrm>
            <a:off x="1524001" y="353531"/>
            <a:ext cx="7232073" cy="576066"/>
          </a:xfrm>
        </p:spPr>
        <p:txBody>
          <a:bodyPr>
            <a:normAutofit/>
          </a:bodyPr>
          <a:lstStyle/>
          <a:p>
            <a:pPr eaLnBrk="1" hangingPunct="1"/>
            <a:r>
              <a:rPr lang="en-US" altLang="en-US" sz="2539" b="1">
                <a:solidFill>
                  <a:schemeClr val="tx1"/>
                </a:solidFill>
              </a:rPr>
              <a:t>Inhibition of DPP-4 Increases Active GLP-1</a:t>
            </a:r>
          </a:p>
        </p:txBody>
      </p:sp>
      <p:sp>
        <p:nvSpPr>
          <p:cNvPr id="437252" name="Freeform 4"/>
          <p:cNvSpPr>
            <a:spLocks/>
          </p:cNvSpPr>
          <p:nvPr/>
        </p:nvSpPr>
        <p:spPr bwMode="auto">
          <a:xfrm>
            <a:off x="2011364" y="1570038"/>
            <a:ext cx="5753100" cy="3509962"/>
          </a:xfrm>
          <a:custGeom>
            <a:avLst/>
            <a:gdLst>
              <a:gd name="T0" fmla="*/ 0 w 3624"/>
              <a:gd name="T1" fmla="*/ 0 h 2211"/>
              <a:gd name="T2" fmla="*/ 2147483647 w 3624"/>
              <a:gd name="T3" fmla="*/ 2147483647 h 2211"/>
              <a:gd name="T4" fmla="*/ 2147483647 w 3624"/>
              <a:gd name="T5" fmla="*/ 2147483647 h 2211"/>
              <a:gd name="T6" fmla="*/ 0 60000 65536"/>
              <a:gd name="T7" fmla="*/ 0 60000 65536"/>
              <a:gd name="T8" fmla="*/ 0 60000 65536"/>
              <a:gd name="T9" fmla="*/ 0 w 3624"/>
              <a:gd name="T10" fmla="*/ 0 h 2211"/>
              <a:gd name="T11" fmla="*/ 3624 w 3624"/>
              <a:gd name="T12" fmla="*/ 2211 h 2211"/>
            </a:gdLst>
            <a:ahLst/>
            <a:cxnLst>
              <a:cxn ang="T6">
                <a:pos x="T0" y="T1"/>
              </a:cxn>
              <a:cxn ang="T7">
                <a:pos x="T2" y="T3"/>
              </a:cxn>
              <a:cxn ang="T8">
                <a:pos x="T4" y="T5"/>
              </a:cxn>
            </a:cxnLst>
            <a:rect l="T9" t="T10" r="T11" b="T12"/>
            <a:pathLst>
              <a:path w="3624" h="2211">
                <a:moveTo>
                  <a:pt x="0" y="0"/>
                </a:moveTo>
                <a:lnTo>
                  <a:pt x="2051" y="1249"/>
                </a:lnTo>
                <a:lnTo>
                  <a:pt x="3624" y="2211"/>
                </a:lnTo>
              </a:path>
            </a:pathLst>
          </a:custGeom>
          <a:noFill/>
          <a:ln w="57150">
            <a:solidFill>
              <a:srgbClr val="007EA3"/>
            </a:solidFill>
            <a:round/>
            <a:headEnd/>
            <a:tailEnd type="triangle" w="med" len="med"/>
          </a:ln>
          <a:extLst>
            <a:ext uri="{909E8E84-426E-40DD-AFC4-6F175D3DCCD1}">
              <a14:hiddenFill xmlns:a14="http://schemas.microsoft.com/office/drawing/2010/main">
                <a:solidFill>
                  <a:srgbClr val="FFFFFF"/>
                </a:solidFill>
              </a14:hiddenFill>
            </a:ext>
          </a:extLst>
        </p:spPr>
        <p:txBody>
          <a:bodyPr lIns="89809" tIns="46698" rIns="89809" bIns="46698" anchor="ctr"/>
          <a:lstStyle/>
          <a:p>
            <a:pPr defTabSz="914417" fontAlgn="base">
              <a:spcBef>
                <a:spcPct val="0"/>
              </a:spcBef>
              <a:spcAft>
                <a:spcPct val="0"/>
              </a:spcAft>
            </a:pPr>
            <a:endParaRPr lang="en-US">
              <a:solidFill>
                <a:srgbClr val="FFFFFF"/>
              </a:solidFill>
              <a:latin typeface="Arial" pitchFamily="34" charset="0"/>
              <a:cs typeface="Arial" pitchFamily="34" charset="0"/>
            </a:endParaRPr>
          </a:p>
        </p:txBody>
      </p:sp>
      <p:sp>
        <p:nvSpPr>
          <p:cNvPr id="437253" name="Oval 5"/>
          <p:cNvSpPr>
            <a:spLocks noChangeArrowheads="1"/>
          </p:cNvSpPr>
          <p:nvPr/>
        </p:nvSpPr>
        <p:spPr bwMode="auto">
          <a:xfrm>
            <a:off x="7620000" y="4543448"/>
            <a:ext cx="2933700" cy="1933575"/>
          </a:xfrm>
          <a:prstGeom prst="ellipse">
            <a:avLst/>
          </a:prstGeom>
          <a:gradFill rotWithShape="0">
            <a:gsLst>
              <a:gs pos="0">
                <a:srgbClr val="66CCFF"/>
              </a:gs>
              <a:gs pos="100000">
                <a:srgbClr val="4A94B9"/>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lIns="91165" tIns="45585" rIns="91165" bIns="45585" anchor="ctr"/>
          <a:lstStyle>
            <a:lvl1pPr eaLnBrk="0" hangingPunct="0">
              <a:spcAft>
                <a:spcPct val="40000"/>
              </a:spcAft>
              <a:buFont typeface="Symbol" pitchFamily="18" charset="2"/>
              <a:buChar char="•"/>
              <a:defRPr sz="2000" b="1">
                <a:solidFill>
                  <a:schemeClr val="tx1"/>
                </a:solidFill>
                <a:latin typeface="Arial" pitchFamily="34" charset="0"/>
              </a:defRPr>
            </a:lvl1pPr>
            <a:lvl2pPr marL="742950" indent="-285750" eaLnBrk="0" hangingPunct="0">
              <a:spcAft>
                <a:spcPct val="40000"/>
              </a:spcAft>
              <a:buFont typeface="Symbol" pitchFamily="18" charset="2"/>
              <a:buChar char="·"/>
              <a:defRPr sz="2000" b="1">
                <a:solidFill>
                  <a:schemeClr val="tx1"/>
                </a:solidFill>
                <a:latin typeface="Arial" pitchFamily="34" charset="0"/>
              </a:defRPr>
            </a:lvl2pPr>
            <a:lvl3pPr marL="1143000" indent="-228600" eaLnBrk="0" hangingPunct="0">
              <a:spcAft>
                <a:spcPct val="40000"/>
              </a:spcAft>
              <a:buFont typeface="Symbol" pitchFamily="18" charset="2"/>
              <a:buChar char="-"/>
              <a:defRPr sz="2000" b="1">
                <a:solidFill>
                  <a:schemeClr val="tx1"/>
                </a:solidFill>
                <a:latin typeface="Arial" pitchFamily="34" charset="0"/>
              </a:defRPr>
            </a:lvl3pPr>
            <a:lvl4pPr marL="1600200" indent="-228600" eaLnBrk="0" hangingPunct="0">
              <a:spcAft>
                <a:spcPct val="40000"/>
              </a:spcAft>
              <a:buChar char="•"/>
              <a:defRPr sz="2000" b="1">
                <a:solidFill>
                  <a:schemeClr val="tx1"/>
                </a:solidFill>
                <a:latin typeface="Arial" pitchFamily="34" charset="0"/>
              </a:defRPr>
            </a:lvl4pPr>
            <a:lvl5pPr marL="2057400" indent="-228600" eaLnBrk="0" hangingPunct="0">
              <a:spcAft>
                <a:spcPct val="50000"/>
              </a:spcAft>
              <a:buFont typeface="Symbol" pitchFamily="18" charset="2"/>
              <a:buChar char="·"/>
              <a:defRPr sz="2200" b="1">
                <a:solidFill>
                  <a:schemeClr val="tx1"/>
                </a:solidFill>
                <a:latin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9pPr>
          </a:lstStyle>
          <a:p>
            <a:pPr algn="ctr" defTabSz="914417" fontAlgn="base">
              <a:lnSpc>
                <a:spcPct val="90000"/>
              </a:lnSpc>
              <a:spcBef>
                <a:spcPct val="0"/>
              </a:spcBef>
              <a:spcAft>
                <a:spcPct val="0"/>
              </a:spcAft>
              <a:buSzPct val="120000"/>
              <a:buNone/>
            </a:pPr>
            <a:r>
              <a:rPr lang="en-US" altLang="en-US" sz="1800" b="0">
                <a:solidFill>
                  <a:srgbClr val="000000"/>
                </a:solidFill>
                <a:cs typeface="Arial" pitchFamily="34" charset="0"/>
              </a:rPr>
              <a:t>GLP-1</a:t>
            </a:r>
          </a:p>
          <a:p>
            <a:pPr algn="ctr" defTabSz="914417" fontAlgn="base">
              <a:lnSpc>
                <a:spcPct val="90000"/>
              </a:lnSpc>
              <a:spcBef>
                <a:spcPct val="0"/>
              </a:spcBef>
              <a:spcAft>
                <a:spcPct val="0"/>
              </a:spcAft>
              <a:buSzPct val="120000"/>
              <a:buNone/>
            </a:pPr>
            <a:r>
              <a:rPr lang="en-US" altLang="en-US" sz="1800" b="0">
                <a:solidFill>
                  <a:srgbClr val="000000"/>
                </a:solidFill>
                <a:cs typeface="Arial" pitchFamily="34" charset="0"/>
              </a:rPr>
              <a:t>inactive</a:t>
            </a:r>
          </a:p>
          <a:p>
            <a:pPr algn="ctr" defTabSz="914417" fontAlgn="base">
              <a:lnSpc>
                <a:spcPct val="90000"/>
              </a:lnSpc>
              <a:spcBef>
                <a:spcPct val="0"/>
              </a:spcBef>
              <a:spcAft>
                <a:spcPct val="0"/>
              </a:spcAft>
              <a:buSzPct val="120000"/>
              <a:buNone/>
            </a:pPr>
            <a:r>
              <a:rPr lang="en-US" altLang="en-US" sz="1800" b="0">
                <a:solidFill>
                  <a:srgbClr val="000000"/>
                </a:solidFill>
                <a:cs typeface="Arial" pitchFamily="34" charset="0"/>
              </a:rPr>
              <a:t>(&gt;80% of pool)</a:t>
            </a:r>
          </a:p>
        </p:txBody>
      </p:sp>
      <p:sp>
        <p:nvSpPr>
          <p:cNvPr id="437254" name="Oval 6"/>
          <p:cNvSpPr>
            <a:spLocks noChangeArrowheads="1"/>
          </p:cNvSpPr>
          <p:nvPr/>
        </p:nvSpPr>
        <p:spPr bwMode="auto">
          <a:xfrm>
            <a:off x="4579939" y="3240089"/>
            <a:ext cx="1449387" cy="752475"/>
          </a:xfrm>
          <a:prstGeom prst="ellipse">
            <a:avLst/>
          </a:prstGeom>
          <a:gradFill rotWithShape="0">
            <a:gsLst>
              <a:gs pos="0">
                <a:srgbClr val="FFCCFF"/>
              </a:gs>
              <a:gs pos="100000">
                <a:srgbClr val="FF6BB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lIns="91165" tIns="45585" rIns="91165" bIns="45585" anchor="ctr"/>
          <a:lstStyle>
            <a:lvl1pPr eaLnBrk="0" hangingPunct="0">
              <a:spcAft>
                <a:spcPct val="40000"/>
              </a:spcAft>
              <a:buFont typeface="Symbol" pitchFamily="18" charset="2"/>
              <a:buChar char="•"/>
              <a:defRPr sz="2000" b="1">
                <a:solidFill>
                  <a:schemeClr val="tx1"/>
                </a:solidFill>
                <a:latin typeface="Arial" pitchFamily="34" charset="0"/>
              </a:defRPr>
            </a:lvl1pPr>
            <a:lvl2pPr marL="742950" indent="-285750" eaLnBrk="0" hangingPunct="0">
              <a:spcAft>
                <a:spcPct val="40000"/>
              </a:spcAft>
              <a:buFont typeface="Symbol" pitchFamily="18" charset="2"/>
              <a:buChar char="·"/>
              <a:defRPr sz="2000" b="1">
                <a:solidFill>
                  <a:schemeClr val="tx1"/>
                </a:solidFill>
                <a:latin typeface="Arial" pitchFamily="34" charset="0"/>
              </a:defRPr>
            </a:lvl2pPr>
            <a:lvl3pPr marL="1143000" indent="-228600" eaLnBrk="0" hangingPunct="0">
              <a:spcAft>
                <a:spcPct val="40000"/>
              </a:spcAft>
              <a:buFont typeface="Symbol" pitchFamily="18" charset="2"/>
              <a:buChar char="-"/>
              <a:defRPr sz="2000" b="1">
                <a:solidFill>
                  <a:schemeClr val="tx1"/>
                </a:solidFill>
                <a:latin typeface="Arial" pitchFamily="34" charset="0"/>
              </a:defRPr>
            </a:lvl3pPr>
            <a:lvl4pPr marL="1600200" indent="-228600" eaLnBrk="0" hangingPunct="0">
              <a:spcAft>
                <a:spcPct val="40000"/>
              </a:spcAft>
              <a:buChar char="•"/>
              <a:defRPr sz="2000" b="1">
                <a:solidFill>
                  <a:schemeClr val="tx1"/>
                </a:solidFill>
                <a:latin typeface="Arial" pitchFamily="34" charset="0"/>
              </a:defRPr>
            </a:lvl4pPr>
            <a:lvl5pPr marL="2057400" indent="-228600" eaLnBrk="0" hangingPunct="0">
              <a:spcAft>
                <a:spcPct val="50000"/>
              </a:spcAft>
              <a:buFont typeface="Symbol" pitchFamily="18" charset="2"/>
              <a:buChar char="·"/>
              <a:defRPr sz="2200" b="1">
                <a:solidFill>
                  <a:schemeClr val="tx1"/>
                </a:solidFill>
                <a:latin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9pPr>
          </a:lstStyle>
          <a:p>
            <a:pPr algn="ctr" defTabSz="914417" fontAlgn="base">
              <a:lnSpc>
                <a:spcPct val="90000"/>
              </a:lnSpc>
              <a:spcBef>
                <a:spcPct val="0"/>
              </a:spcBef>
              <a:spcAft>
                <a:spcPct val="0"/>
              </a:spcAft>
              <a:buSzPct val="120000"/>
              <a:buNone/>
            </a:pPr>
            <a:r>
              <a:rPr lang="en-US" altLang="en-US" sz="1800" b="0">
                <a:solidFill>
                  <a:srgbClr val="000000"/>
                </a:solidFill>
                <a:cs typeface="Arial" pitchFamily="34" charset="0"/>
              </a:rPr>
              <a:t>Active</a:t>
            </a:r>
            <a:br>
              <a:rPr lang="en-US" altLang="en-US" sz="1800" b="0">
                <a:solidFill>
                  <a:srgbClr val="000000"/>
                </a:solidFill>
                <a:cs typeface="Arial" pitchFamily="34" charset="0"/>
              </a:rPr>
            </a:br>
            <a:r>
              <a:rPr lang="en-US" altLang="en-US" sz="1800" b="0">
                <a:solidFill>
                  <a:srgbClr val="000000"/>
                </a:solidFill>
                <a:cs typeface="Arial" pitchFamily="34" charset="0"/>
              </a:rPr>
              <a:t>GLP-1</a:t>
            </a:r>
          </a:p>
        </p:txBody>
      </p:sp>
      <p:sp>
        <p:nvSpPr>
          <p:cNvPr id="60422" name="Oval 7"/>
          <p:cNvSpPr>
            <a:spLocks noChangeArrowheads="1"/>
          </p:cNvSpPr>
          <p:nvPr/>
        </p:nvSpPr>
        <p:spPr bwMode="auto">
          <a:xfrm>
            <a:off x="1673225" y="1377951"/>
            <a:ext cx="1428750" cy="671513"/>
          </a:xfrm>
          <a:prstGeom prst="ellipse">
            <a:avLst/>
          </a:prstGeom>
          <a:gradFill rotWithShape="0">
            <a:gsLst>
              <a:gs pos="0">
                <a:srgbClr val="66CCFF"/>
              </a:gs>
              <a:gs pos="100000">
                <a:srgbClr val="0066CC"/>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lIns="90218" tIns="44320" rIns="90218" bIns="44320" anchor="ctr" anchorCtr="1"/>
          <a:lstStyle>
            <a:lvl1pPr eaLnBrk="0" hangingPunct="0">
              <a:spcAft>
                <a:spcPct val="40000"/>
              </a:spcAft>
              <a:buFont typeface="Symbol" pitchFamily="18" charset="2"/>
              <a:buChar char="•"/>
              <a:defRPr sz="2000" b="1">
                <a:solidFill>
                  <a:schemeClr val="tx1"/>
                </a:solidFill>
                <a:latin typeface="Arial" pitchFamily="34" charset="0"/>
              </a:defRPr>
            </a:lvl1pPr>
            <a:lvl2pPr marL="742950" indent="-285750" eaLnBrk="0" hangingPunct="0">
              <a:spcAft>
                <a:spcPct val="40000"/>
              </a:spcAft>
              <a:buFont typeface="Symbol" pitchFamily="18" charset="2"/>
              <a:buChar char="·"/>
              <a:defRPr sz="2000" b="1">
                <a:solidFill>
                  <a:schemeClr val="tx1"/>
                </a:solidFill>
                <a:latin typeface="Arial" pitchFamily="34" charset="0"/>
              </a:defRPr>
            </a:lvl2pPr>
            <a:lvl3pPr marL="1143000" indent="-228600" eaLnBrk="0" hangingPunct="0">
              <a:spcAft>
                <a:spcPct val="40000"/>
              </a:spcAft>
              <a:buFont typeface="Symbol" pitchFamily="18" charset="2"/>
              <a:buChar char="-"/>
              <a:defRPr sz="2000" b="1">
                <a:solidFill>
                  <a:schemeClr val="tx1"/>
                </a:solidFill>
                <a:latin typeface="Arial" pitchFamily="34" charset="0"/>
              </a:defRPr>
            </a:lvl3pPr>
            <a:lvl4pPr marL="1600200" indent="-228600" eaLnBrk="0" hangingPunct="0">
              <a:spcAft>
                <a:spcPct val="40000"/>
              </a:spcAft>
              <a:buChar char="•"/>
              <a:defRPr sz="2000" b="1">
                <a:solidFill>
                  <a:schemeClr val="tx1"/>
                </a:solidFill>
                <a:latin typeface="Arial" pitchFamily="34" charset="0"/>
              </a:defRPr>
            </a:lvl4pPr>
            <a:lvl5pPr marL="2057400" indent="-228600" eaLnBrk="0" hangingPunct="0">
              <a:spcAft>
                <a:spcPct val="50000"/>
              </a:spcAft>
              <a:buFont typeface="Symbol" pitchFamily="18" charset="2"/>
              <a:buChar char="·"/>
              <a:defRPr sz="2200" b="1">
                <a:solidFill>
                  <a:schemeClr val="tx1"/>
                </a:solidFill>
                <a:latin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9pPr>
          </a:lstStyle>
          <a:p>
            <a:pPr algn="ctr" defTabSz="914417" fontAlgn="base">
              <a:lnSpc>
                <a:spcPct val="90000"/>
              </a:lnSpc>
              <a:spcBef>
                <a:spcPct val="0"/>
              </a:spcBef>
              <a:spcAft>
                <a:spcPct val="0"/>
              </a:spcAft>
              <a:buSzPct val="120000"/>
              <a:buNone/>
            </a:pPr>
            <a:r>
              <a:rPr lang="en-US" altLang="en-US" sz="1800" b="0">
                <a:solidFill>
                  <a:srgbClr val="000000"/>
                </a:solidFill>
                <a:cs typeface="Arial" pitchFamily="34" charset="0"/>
              </a:rPr>
              <a:t>Meal</a:t>
            </a:r>
          </a:p>
        </p:txBody>
      </p:sp>
      <p:sp>
        <p:nvSpPr>
          <p:cNvPr id="437256" name="AutoShape 8"/>
          <p:cNvSpPr>
            <a:spLocks noChangeArrowheads="1"/>
          </p:cNvSpPr>
          <p:nvPr/>
        </p:nvSpPr>
        <p:spPr bwMode="auto">
          <a:xfrm rot="1935895" flipH="1">
            <a:off x="6091109" y="3962423"/>
            <a:ext cx="1584325" cy="1012825"/>
          </a:xfrm>
          <a:prstGeom prst="flowChartOnlineStorage">
            <a:avLst/>
          </a:prstGeom>
          <a:gradFill rotWithShape="0">
            <a:gsLst>
              <a:gs pos="0">
                <a:srgbClr val="FF9900"/>
              </a:gs>
              <a:gs pos="100000">
                <a:srgbClr val="FF3300"/>
              </a:gs>
            </a:gsLst>
            <a:path path="shape">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89731" tIns="46656" rIns="89731" bIns="46656" anchor="ctr"/>
          <a:lstStyle>
            <a:lvl1pPr eaLnBrk="0" hangingPunct="0">
              <a:spcAft>
                <a:spcPct val="40000"/>
              </a:spcAft>
              <a:buFont typeface="Symbol" pitchFamily="18" charset="2"/>
              <a:buChar char="•"/>
              <a:defRPr sz="2000" b="1">
                <a:solidFill>
                  <a:schemeClr val="tx1"/>
                </a:solidFill>
                <a:latin typeface="Arial" pitchFamily="34" charset="0"/>
              </a:defRPr>
            </a:lvl1pPr>
            <a:lvl2pPr marL="742950" indent="-285750" eaLnBrk="0" hangingPunct="0">
              <a:spcAft>
                <a:spcPct val="40000"/>
              </a:spcAft>
              <a:buFont typeface="Symbol" pitchFamily="18" charset="2"/>
              <a:buChar char="·"/>
              <a:defRPr sz="2000" b="1">
                <a:solidFill>
                  <a:schemeClr val="tx1"/>
                </a:solidFill>
                <a:latin typeface="Arial" pitchFamily="34" charset="0"/>
              </a:defRPr>
            </a:lvl2pPr>
            <a:lvl3pPr marL="1143000" indent="-228600" eaLnBrk="0" hangingPunct="0">
              <a:spcAft>
                <a:spcPct val="40000"/>
              </a:spcAft>
              <a:buFont typeface="Symbol" pitchFamily="18" charset="2"/>
              <a:buChar char="-"/>
              <a:defRPr sz="2000" b="1">
                <a:solidFill>
                  <a:schemeClr val="tx1"/>
                </a:solidFill>
                <a:latin typeface="Arial" pitchFamily="34" charset="0"/>
              </a:defRPr>
            </a:lvl3pPr>
            <a:lvl4pPr marL="1600200" indent="-228600" eaLnBrk="0" hangingPunct="0">
              <a:spcAft>
                <a:spcPct val="40000"/>
              </a:spcAft>
              <a:buChar char="•"/>
              <a:defRPr sz="2000" b="1">
                <a:solidFill>
                  <a:schemeClr val="tx1"/>
                </a:solidFill>
                <a:latin typeface="Arial" pitchFamily="34" charset="0"/>
              </a:defRPr>
            </a:lvl4pPr>
            <a:lvl5pPr marL="2057400" indent="-228600" eaLnBrk="0" hangingPunct="0">
              <a:spcAft>
                <a:spcPct val="50000"/>
              </a:spcAft>
              <a:buFont typeface="Symbol" pitchFamily="18" charset="2"/>
              <a:buChar char="·"/>
              <a:defRPr sz="2200" b="1">
                <a:solidFill>
                  <a:schemeClr val="tx1"/>
                </a:solidFill>
                <a:latin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9pPr>
          </a:lstStyle>
          <a:p>
            <a:pPr algn="ctr" defTabSz="914417" fontAlgn="base">
              <a:spcBef>
                <a:spcPct val="0"/>
              </a:spcBef>
              <a:buSzPct val="120000"/>
              <a:buNone/>
            </a:pPr>
            <a:endParaRPr lang="en-US" altLang="en-US" sz="2400" b="0">
              <a:solidFill>
                <a:srgbClr val="FFFFFF"/>
              </a:solidFill>
              <a:cs typeface="Arial" pitchFamily="34" charset="0"/>
            </a:endParaRPr>
          </a:p>
        </p:txBody>
      </p:sp>
      <p:sp>
        <p:nvSpPr>
          <p:cNvPr id="60424" name="Rectangle 9"/>
          <p:cNvSpPr>
            <a:spLocks noChangeArrowheads="1"/>
          </p:cNvSpPr>
          <p:nvPr/>
        </p:nvSpPr>
        <p:spPr bwMode="auto">
          <a:xfrm>
            <a:off x="6318171" y="4257689"/>
            <a:ext cx="863785" cy="36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165" tIns="45585" rIns="91165" bIns="45585">
            <a:spAutoFit/>
          </a:bodyPr>
          <a:lstStyle>
            <a:lvl1pPr eaLnBrk="0" hangingPunct="0">
              <a:spcAft>
                <a:spcPct val="40000"/>
              </a:spcAft>
              <a:buFont typeface="Symbol" pitchFamily="18" charset="2"/>
              <a:buChar char="•"/>
              <a:defRPr sz="2000" b="1">
                <a:solidFill>
                  <a:schemeClr val="tx1"/>
                </a:solidFill>
                <a:latin typeface="Arial" pitchFamily="34" charset="0"/>
              </a:defRPr>
            </a:lvl1pPr>
            <a:lvl2pPr marL="742950" indent="-285750" eaLnBrk="0" hangingPunct="0">
              <a:spcAft>
                <a:spcPct val="40000"/>
              </a:spcAft>
              <a:buFont typeface="Symbol" pitchFamily="18" charset="2"/>
              <a:buChar char="·"/>
              <a:defRPr sz="2000" b="1">
                <a:solidFill>
                  <a:schemeClr val="tx1"/>
                </a:solidFill>
                <a:latin typeface="Arial" pitchFamily="34" charset="0"/>
              </a:defRPr>
            </a:lvl2pPr>
            <a:lvl3pPr marL="1143000" indent="-228600" eaLnBrk="0" hangingPunct="0">
              <a:spcAft>
                <a:spcPct val="40000"/>
              </a:spcAft>
              <a:buFont typeface="Symbol" pitchFamily="18" charset="2"/>
              <a:buChar char="-"/>
              <a:defRPr sz="2000" b="1">
                <a:solidFill>
                  <a:schemeClr val="tx1"/>
                </a:solidFill>
                <a:latin typeface="Arial" pitchFamily="34" charset="0"/>
              </a:defRPr>
            </a:lvl3pPr>
            <a:lvl4pPr marL="1600200" indent="-228600" eaLnBrk="0" hangingPunct="0">
              <a:spcAft>
                <a:spcPct val="40000"/>
              </a:spcAft>
              <a:buChar char="•"/>
              <a:defRPr sz="2000" b="1">
                <a:solidFill>
                  <a:schemeClr val="tx1"/>
                </a:solidFill>
                <a:latin typeface="Arial" pitchFamily="34" charset="0"/>
              </a:defRPr>
            </a:lvl4pPr>
            <a:lvl5pPr marL="2057400" indent="-228600" eaLnBrk="0" hangingPunct="0">
              <a:spcAft>
                <a:spcPct val="50000"/>
              </a:spcAft>
              <a:buFont typeface="Symbol" pitchFamily="18" charset="2"/>
              <a:buChar char="·"/>
              <a:defRPr sz="2200" b="1">
                <a:solidFill>
                  <a:schemeClr val="tx1"/>
                </a:solidFill>
                <a:latin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9pPr>
          </a:lstStyle>
          <a:p>
            <a:pPr algn="ctr" defTabSz="914417" fontAlgn="base">
              <a:spcBef>
                <a:spcPct val="0"/>
              </a:spcBef>
              <a:spcAft>
                <a:spcPct val="0"/>
              </a:spcAft>
              <a:buSzPct val="120000"/>
              <a:buNone/>
            </a:pPr>
            <a:r>
              <a:rPr lang="en-US" altLang="en-US" sz="1800" b="0">
                <a:solidFill>
                  <a:srgbClr val="000000"/>
                </a:solidFill>
                <a:cs typeface="Arial" pitchFamily="34" charset="0"/>
              </a:rPr>
              <a:t>DPP-4</a:t>
            </a:r>
          </a:p>
        </p:txBody>
      </p:sp>
      <p:sp>
        <p:nvSpPr>
          <p:cNvPr id="437258" name="AutoShape 10"/>
          <p:cNvSpPr>
            <a:spLocks/>
          </p:cNvSpPr>
          <p:nvPr/>
        </p:nvSpPr>
        <p:spPr bwMode="auto">
          <a:xfrm rot="-3487512">
            <a:off x="7898608" y="1731170"/>
            <a:ext cx="588963" cy="3362325"/>
          </a:xfrm>
          <a:prstGeom prst="rightBrace">
            <a:avLst>
              <a:gd name="adj1" fmla="val 47574"/>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9809" tIns="46698" rIns="89809" bIns="46698" anchor="ctr"/>
          <a:lstStyle>
            <a:lvl1pPr eaLnBrk="0" hangingPunct="0">
              <a:spcAft>
                <a:spcPct val="40000"/>
              </a:spcAft>
              <a:buFont typeface="Symbol" pitchFamily="18" charset="2"/>
              <a:buChar char="•"/>
              <a:defRPr sz="2000" b="1">
                <a:solidFill>
                  <a:schemeClr val="tx1"/>
                </a:solidFill>
                <a:latin typeface="Arial" pitchFamily="34" charset="0"/>
              </a:defRPr>
            </a:lvl1pPr>
            <a:lvl2pPr marL="742950" indent="-285750" eaLnBrk="0" hangingPunct="0">
              <a:spcAft>
                <a:spcPct val="40000"/>
              </a:spcAft>
              <a:buFont typeface="Symbol" pitchFamily="18" charset="2"/>
              <a:buChar char="·"/>
              <a:defRPr sz="2000" b="1">
                <a:solidFill>
                  <a:schemeClr val="tx1"/>
                </a:solidFill>
                <a:latin typeface="Arial" pitchFamily="34" charset="0"/>
              </a:defRPr>
            </a:lvl2pPr>
            <a:lvl3pPr marL="1143000" indent="-228600" eaLnBrk="0" hangingPunct="0">
              <a:spcAft>
                <a:spcPct val="40000"/>
              </a:spcAft>
              <a:buFont typeface="Symbol" pitchFamily="18" charset="2"/>
              <a:buChar char="-"/>
              <a:defRPr sz="2000" b="1">
                <a:solidFill>
                  <a:schemeClr val="tx1"/>
                </a:solidFill>
                <a:latin typeface="Arial" pitchFamily="34" charset="0"/>
              </a:defRPr>
            </a:lvl3pPr>
            <a:lvl4pPr marL="1600200" indent="-228600" eaLnBrk="0" hangingPunct="0">
              <a:spcAft>
                <a:spcPct val="40000"/>
              </a:spcAft>
              <a:buChar char="•"/>
              <a:defRPr sz="2000" b="1">
                <a:solidFill>
                  <a:schemeClr val="tx1"/>
                </a:solidFill>
                <a:latin typeface="Arial" pitchFamily="34" charset="0"/>
              </a:defRPr>
            </a:lvl4pPr>
            <a:lvl5pPr marL="2057400" indent="-228600" eaLnBrk="0" hangingPunct="0">
              <a:spcAft>
                <a:spcPct val="50000"/>
              </a:spcAft>
              <a:buFont typeface="Symbol" pitchFamily="18" charset="2"/>
              <a:buChar char="·"/>
              <a:defRPr sz="2200" b="1">
                <a:solidFill>
                  <a:schemeClr val="tx1"/>
                </a:solidFill>
                <a:latin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9pPr>
          </a:lstStyle>
          <a:p>
            <a:pPr algn="ctr" defTabSz="914417" eaLnBrk="1" fontAlgn="base" hangingPunct="1">
              <a:spcBef>
                <a:spcPct val="20000"/>
              </a:spcBef>
              <a:spcAft>
                <a:spcPct val="0"/>
              </a:spcAft>
              <a:buSzPct val="120000"/>
              <a:buNone/>
            </a:pPr>
            <a:endParaRPr lang="en-GB" altLang="en-US" sz="1800" b="0">
              <a:solidFill>
                <a:srgbClr val="FFFFFF"/>
              </a:solidFill>
              <a:cs typeface="Arial" pitchFamily="34" charset="0"/>
            </a:endParaRPr>
          </a:p>
        </p:txBody>
      </p:sp>
      <p:sp>
        <p:nvSpPr>
          <p:cNvPr id="60426" name="Rectangle 11"/>
          <p:cNvSpPr>
            <a:spLocks noChangeArrowheads="1"/>
          </p:cNvSpPr>
          <p:nvPr/>
        </p:nvSpPr>
        <p:spPr bwMode="auto">
          <a:xfrm>
            <a:off x="3290586" y="2262194"/>
            <a:ext cx="1105528" cy="837403"/>
          </a:xfrm>
          <a:prstGeom prst="rect">
            <a:avLst/>
          </a:prstGeom>
          <a:gradFill rotWithShape="0">
            <a:gsLst>
              <a:gs pos="0">
                <a:schemeClr val="accent1"/>
              </a:gs>
              <a:gs pos="100000">
                <a:srgbClr val="FF9900"/>
              </a:gs>
            </a:gsLst>
            <a:path path="shape">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218" tIns="44320" rIns="90218" bIns="44320">
            <a:spAutoFit/>
          </a:bodyPr>
          <a:lstStyle>
            <a:lvl1pPr eaLnBrk="0" hangingPunct="0">
              <a:spcAft>
                <a:spcPct val="40000"/>
              </a:spcAft>
              <a:buFont typeface="Symbol" pitchFamily="18" charset="2"/>
              <a:buChar char="•"/>
              <a:defRPr sz="2000" b="1">
                <a:solidFill>
                  <a:schemeClr val="tx1"/>
                </a:solidFill>
                <a:latin typeface="Arial" pitchFamily="34" charset="0"/>
              </a:defRPr>
            </a:lvl1pPr>
            <a:lvl2pPr marL="742950" indent="-285750" eaLnBrk="0" hangingPunct="0">
              <a:spcAft>
                <a:spcPct val="40000"/>
              </a:spcAft>
              <a:buFont typeface="Symbol" pitchFamily="18" charset="2"/>
              <a:buChar char="·"/>
              <a:defRPr sz="2000" b="1">
                <a:solidFill>
                  <a:schemeClr val="tx1"/>
                </a:solidFill>
                <a:latin typeface="Arial" pitchFamily="34" charset="0"/>
              </a:defRPr>
            </a:lvl2pPr>
            <a:lvl3pPr marL="1143000" indent="-228600" eaLnBrk="0" hangingPunct="0">
              <a:spcAft>
                <a:spcPct val="40000"/>
              </a:spcAft>
              <a:buFont typeface="Symbol" pitchFamily="18" charset="2"/>
              <a:buChar char="-"/>
              <a:defRPr sz="2000" b="1">
                <a:solidFill>
                  <a:schemeClr val="tx1"/>
                </a:solidFill>
                <a:latin typeface="Arial" pitchFamily="34" charset="0"/>
              </a:defRPr>
            </a:lvl3pPr>
            <a:lvl4pPr marL="1600200" indent="-228600" eaLnBrk="0" hangingPunct="0">
              <a:spcAft>
                <a:spcPct val="40000"/>
              </a:spcAft>
              <a:buChar char="•"/>
              <a:defRPr sz="2000" b="1">
                <a:solidFill>
                  <a:schemeClr val="tx1"/>
                </a:solidFill>
                <a:latin typeface="Arial" pitchFamily="34" charset="0"/>
              </a:defRPr>
            </a:lvl4pPr>
            <a:lvl5pPr marL="2057400" indent="-228600" eaLnBrk="0" hangingPunct="0">
              <a:spcAft>
                <a:spcPct val="50000"/>
              </a:spcAft>
              <a:buFont typeface="Symbol" pitchFamily="18" charset="2"/>
              <a:buChar char="·"/>
              <a:defRPr sz="2200" b="1">
                <a:solidFill>
                  <a:schemeClr val="tx1"/>
                </a:solidFill>
                <a:latin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9pPr>
          </a:lstStyle>
          <a:p>
            <a:pPr algn="ctr" defTabSz="914417" fontAlgn="base">
              <a:lnSpc>
                <a:spcPct val="90000"/>
              </a:lnSpc>
              <a:spcBef>
                <a:spcPct val="0"/>
              </a:spcBef>
              <a:spcAft>
                <a:spcPct val="0"/>
              </a:spcAft>
              <a:buSzPct val="120000"/>
              <a:buNone/>
            </a:pPr>
            <a:r>
              <a:rPr lang="en-US" altLang="en-US" sz="1800" b="0">
                <a:solidFill>
                  <a:srgbClr val="000000"/>
                </a:solidFill>
                <a:cs typeface="Arial" pitchFamily="34" charset="0"/>
              </a:rPr>
              <a:t>Intestinal</a:t>
            </a:r>
          </a:p>
          <a:p>
            <a:pPr algn="ctr" defTabSz="914417" fontAlgn="base">
              <a:lnSpc>
                <a:spcPct val="90000"/>
              </a:lnSpc>
              <a:spcBef>
                <a:spcPct val="0"/>
              </a:spcBef>
              <a:spcAft>
                <a:spcPct val="0"/>
              </a:spcAft>
              <a:buSzPct val="120000"/>
              <a:buNone/>
            </a:pPr>
            <a:r>
              <a:rPr lang="en-US" altLang="en-US" sz="1800" b="0">
                <a:solidFill>
                  <a:srgbClr val="000000"/>
                </a:solidFill>
                <a:cs typeface="Arial" pitchFamily="34" charset="0"/>
              </a:rPr>
              <a:t>GLP-1 </a:t>
            </a:r>
          </a:p>
          <a:p>
            <a:pPr algn="ctr" defTabSz="914417" fontAlgn="base">
              <a:lnSpc>
                <a:spcPct val="90000"/>
              </a:lnSpc>
              <a:spcBef>
                <a:spcPct val="0"/>
              </a:spcBef>
              <a:spcAft>
                <a:spcPct val="0"/>
              </a:spcAft>
              <a:buSzPct val="120000"/>
              <a:buNone/>
            </a:pPr>
            <a:r>
              <a:rPr lang="en-US" altLang="en-US" sz="1800" b="0">
                <a:solidFill>
                  <a:srgbClr val="000000"/>
                </a:solidFill>
                <a:cs typeface="Arial" pitchFamily="34" charset="0"/>
              </a:rPr>
              <a:t>release</a:t>
            </a:r>
          </a:p>
        </p:txBody>
      </p:sp>
      <p:sp>
        <p:nvSpPr>
          <p:cNvPr id="437260" name="Text Box 12"/>
          <p:cNvSpPr txBox="1">
            <a:spLocks noChangeArrowheads="1"/>
          </p:cNvSpPr>
          <p:nvPr/>
        </p:nvSpPr>
        <p:spPr bwMode="auto">
          <a:xfrm>
            <a:off x="7479321" y="2349508"/>
            <a:ext cx="2691208" cy="46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65" tIns="45585" rIns="91165" bIns="45585">
            <a:spAutoFit/>
          </a:bodyPr>
          <a:lstStyle>
            <a:lvl1pPr eaLnBrk="0" hangingPunct="0">
              <a:spcAft>
                <a:spcPct val="40000"/>
              </a:spcAft>
              <a:buFont typeface="Symbol" pitchFamily="18" charset="2"/>
              <a:buChar char="•"/>
              <a:defRPr sz="2000" b="1">
                <a:solidFill>
                  <a:schemeClr val="tx1"/>
                </a:solidFill>
                <a:latin typeface="Arial" pitchFamily="34" charset="0"/>
              </a:defRPr>
            </a:lvl1pPr>
            <a:lvl2pPr marL="742950" indent="-285750" eaLnBrk="0" hangingPunct="0">
              <a:spcAft>
                <a:spcPct val="40000"/>
              </a:spcAft>
              <a:buFont typeface="Symbol" pitchFamily="18" charset="2"/>
              <a:buChar char="·"/>
              <a:defRPr sz="2000" b="1">
                <a:solidFill>
                  <a:schemeClr val="tx1"/>
                </a:solidFill>
                <a:latin typeface="Arial" pitchFamily="34" charset="0"/>
              </a:defRPr>
            </a:lvl2pPr>
            <a:lvl3pPr marL="1143000" indent="-228600" eaLnBrk="0" hangingPunct="0">
              <a:spcAft>
                <a:spcPct val="40000"/>
              </a:spcAft>
              <a:buFont typeface="Symbol" pitchFamily="18" charset="2"/>
              <a:buChar char="-"/>
              <a:defRPr sz="2000" b="1">
                <a:solidFill>
                  <a:schemeClr val="tx1"/>
                </a:solidFill>
                <a:latin typeface="Arial" pitchFamily="34" charset="0"/>
              </a:defRPr>
            </a:lvl3pPr>
            <a:lvl4pPr marL="1600200" indent="-228600" eaLnBrk="0" hangingPunct="0">
              <a:spcAft>
                <a:spcPct val="40000"/>
              </a:spcAft>
              <a:buChar char="•"/>
              <a:defRPr sz="2000" b="1">
                <a:solidFill>
                  <a:schemeClr val="tx1"/>
                </a:solidFill>
                <a:latin typeface="Arial" pitchFamily="34" charset="0"/>
              </a:defRPr>
            </a:lvl4pPr>
            <a:lvl5pPr marL="2057400" indent="-228600" eaLnBrk="0" hangingPunct="0">
              <a:spcAft>
                <a:spcPct val="50000"/>
              </a:spcAft>
              <a:buFont typeface="Symbol" pitchFamily="18" charset="2"/>
              <a:buChar char="·"/>
              <a:defRPr sz="2200" b="1">
                <a:solidFill>
                  <a:schemeClr val="tx1"/>
                </a:solidFill>
                <a:latin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9pPr>
          </a:lstStyle>
          <a:p>
            <a:pPr algn="ctr" defTabSz="914417" fontAlgn="base">
              <a:spcBef>
                <a:spcPct val="0"/>
              </a:spcBef>
              <a:buSzPct val="120000"/>
              <a:buNone/>
            </a:pPr>
            <a:r>
              <a:rPr lang="en-US" altLang="en-US" sz="2400" b="0">
                <a:solidFill>
                  <a:prstClr val="black"/>
                </a:solidFill>
                <a:cs typeface="Arial" pitchFamily="34" charset="0"/>
              </a:rPr>
              <a:t>GLP-1 t</a:t>
            </a:r>
            <a:r>
              <a:rPr lang="en-US" altLang="en-US" sz="2400" b="0" baseline="-25000">
                <a:solidFill>
                  <a:prstClr val="black"/>
                </a:solidFill>
                <a:cs typeface="Arial" pitchFamily="34" charset="0"/>
              </a:rPr>
              <a:t>½</a:t>
            </a:r>
            <a:r>
              <a:rPr lang="en-US" altLang="en-US" sz="2400" b="0">
                <a:solidFill>
                  <a:prstClr val="black"/>
                </a:solidFill>
                <a:cs typeface="Arial" pitchFamily="34" charset="0"/>
              </a:rPr>
              <a:t>=1–2 min</a:t>
            </a:r>
          </a:p>
        </p:txBody>
      </p:sp>
      <p:sp>
        <p:nvSpPr>
          <p:cNvPr id="437261" name="Oval 13"/>
          <p:cNvSpPr>
            <a:spLocks noChangeArrowheads="1"/>
          </p:cNvSpPr>
          <p:nvPr/>
        </p:nvSpPr>
        <p:spPr bwMode="auto">
          <a:xfrm>
            <a:off x="3290586" y="6910066"/>
            <a:ext cx="1105528" cy="947738"/>
          </a:xfrm>
          <a:prstGeom prst="ellipse">
            <a:avLst/>
          </a:prstGeom>
          <a:gradFill rotWithShape="0">
            <a:gsLst>
              <a:gs pos="0">
                <a:srgbClr val="99FFCC"/>
              </a:gs>
              <a:gs pos="100000">
                <a:srgbClr val="28CC63"/>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lIns="89681" tIns="46631" rIns="89681" bIns="46631" anchor="ctr"/>
          <a:lstStyle>
            <a:lvl1pPr eaLnBrk="0" hangingPunct="0">
              <a:spcAft>
                <a:spcPct val="40000"/>
              </a:spcAft>
              <a:buFont typeface="Symbol" pitchFamily="18" charset="2"/>
              <a:buChar char="•"/>
              <a:defRPr sz="2000" b="1">
                <a:solidFill>
                  <a:schemeClr val="tx1"/>
                </a:solidFill>
                <a:latin typeface="Arial" pitchFamily="34" charset="0"/>
              </a:defRPr>
            </a:lvl1pPr>
            <a:lvl2pPr marL="742950" indent="-285750" eaLnBrk="0" hangingPunct="0">
              <a:spcAft>
                <a:spcPct val="40000"/>
              </a:spcAft>
              <a:buFont typeface="Symbol" pitchFamily="18" charset="2"/>
              <a:buChar char="·"/>
              <a:defRPr sz="2000" b="1">
                <a:solidFill>
                  <a:schemeClr val="tx1"/>
                </a:solidFill>
                <a:latin typeface="Arial" pitchFamily="34" charset="0"/>
              </a:defRPr>
            </a:lvl2pPr>
            <a:lvl3pPr marL="1143000" indent="-228600" eaLnBrk="0" hangingPunct="0">
              <a:spcAft>
                <a:spcPct val="40000"/>
              </a:spcAft>
              <a:buFont typeface="Symbol" pitchFamily="18" charset="2"/>
              <a:buChar char="-"/>
              <a:defRPr sz="2000" b="1">
                <a:solidFill>
                  <a:schemeClr val="tx1"/>
                </a:solidFill>
                <a:latin typeface="Arial" pitchFamily="34" charset="0"/>
              </a:defRPr>
            </a:lvl3pPr>
            <a:lvl4pPr marL="1600200" indent="-228600" eaLnBrk="0" hangingPunct="0">
              <a:spcAft>
                <a:spcPct val="40000"/>
              </a:spcAft>
              <a:buChar char="•"/>
              <a:defRPr sz="2000" b="1">
                <a:solidFill>
                  <a:schemeClr val="tx1"/>
                </a:solidFill>
                <a:latin typeface="Arial" pitchFamily="34" charset="0"/>
              </a:defRPr>
            </a:lvl4pPr>
            <a:lvl5pPr marL="2057400" indent="-228600" eaLnBrk="0" hangingPunct="0">
              <a:spcAft>
                <a:spcPct val="50000"/>
              </a:spcAft>
              <a:buFont typeface="Symbol" pitchFamily="18" charset="2"/>
              <a:buChar char="·"/>
              <a:defRPr sz="2200" b="1">
                <a:solidFill>
                  <a:schemeClr val="tx1"/>
                </a:solidFill>
                <a:latin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9pPr>
          </a:lstStyle>
          <a:p>
            <a:pPr algn="ctr" defTabSz="914417" fontAlgn="base">
              <a:spcBef>
                <a:spcPct val="0"/>
              </a:spcBef>
              <a:buSzPct val="120000"/>
              <a:buNone/>
            </a:pPr>
            <a:r>
              <a:rPr lang="en-US" altLang="en-US" sz="1800" b="0">
                <a:solidFill>
                  <a:srgbClr val="000000"/>
                </a:solidFill>
                <a:cs typeface="Arial" pitchFamily="34" charset="0"/>
              </a:rPr>
              <a:t>DPP-4</a:t>
            </a:r>
            <a:br>
              <a:rPr lang="en-US" altLang="en-US" sz="1800" b="0">
                <a:solidFill>
                  <a:srgbClr val="000000"/>
                </a:solidFill>
                <a:cs typeface="Arial" pitchFamily="34" charset="0"/>
              </a:rPr>
            </a:br>
            <a:r>
              <a:rPr lang="en-US" altLang="en-US" sz="1800" b="0">
                <a:solidFill>
                  <a:srgbClr val="000000"/>
                </a:solidFill>
                <a:cs typeface="Arial" pitchFamily="34" charset="0"/>
              </a:rPr>
              <a:t>inhibitor</a:t>
            </a:r>
          </a:p>
        </p:txBody>
      </p:sp>
      <p:grpSp>
        <p:nvGrpSpPr>
          <p:cNvPr id="2" name="Group 14"/>
          <p:cNvGrpSpPr>
            <a:grpSpLocks/>
          </p:cNvGrpSpPr>
          <p:nvPr/>
        </p:nvGrpSpPr>
        <p:grpSpPr bwMode="auto">
          <a:xfrm>
            <a:off x="7561264" y="4899026"/>
            <a:ext cx="295275" cy="266700"/>
            <a:chOff x="521" y="3249"/>
            <a:chExt cx="186" cy="168"/>
          </a:xfrm>
        </p:grpSpPr>
        <p:sp>
          <p:nvSpPr>
            <p:cNvPr id="60432" name="Rectangle 15"/>
            <p:cNvSpPr>
              <a:spLocks noChangeArrowheads="1"/>
            </p:cNvSpPr>
            <p:nvPr/>
          </p:nvSpPr>
          <p:spPr bwMode="auto">
            <a:xfrm rot="-2871745">
              <a:off x="553" y="3294"/>
              <a:ext cx="121" cy="76"/>
            </a:xfrm>
            <a:prstGeom prst="rect">
              <a:avLst/>
            </a:prstGeom>
            <a:solidFill>
              <a:srgbClr val="0000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40000"/>
                </a:spcAft>
                <a:buFont typeface="Symbol" pitchFamily="18" charset="2"/>
                <a:buChar char="•"/>
                <a:defRPr sz="2000" b="1">
                  <a:solidFill>
                    <a:schemeClr val="tx1"/>
                  </a:solidFill>
                  <a:latin typeface="Arial" pitchFamily="34" charset="0"/>
                </a:defRPr>
              </a:lvl1pPr>
              <a:lvl2pPr marL="742950" indent="-285750" eaLnBrk="0" hangingPunct="0">
                <a:spcAft>
                  <a:spcPct val="40000"/>
                </a:spcAft>
                <a:buFont typeface="Symbol" pitchFamily="18" charset="2"/>
                <a:buChar char="·"/>
                <a:defRPr sz="2000" b="1">
                  <a:solidFill>
                    <a:schemeClr val="tx1"/>
                  </a:solidFill>
                  <a:latin typeface="Arial" pitchFamily="34" charset="0"/>
                </a:defRPr>
              </a:lvl2pPr>
              <a:lvl3pPr marL="1143000" indent="-228600" eaLnBrk="0" hangingPunct="0">
                <a:spcAft>
                  <a:spcPct val="40000"/>
                </a:spcAft>
                <a:buFont typeface="Symbol" pitchFamily="18" charset="2"/>
                <a:buChar char="-"/>
                <a:defRPr sz="2000" b="1">
                  <a:solidFill>
                    <a:schemeClr val="tx1"/>
                  </a:solidFill>
                  <a:latin typeface="Arial" pitchFamily="34" charset="0"/>
                </a:defRPr>
              </a:lvl3pPr>
              <a:lvl4pPr marL="1600200" indent="-228600" eaLnBrk="0" hangingPunct="0">
                <a:spcAft>
                  <a:spcPct val="40000"/>
                </a:spcAft>
                <a:buChar char="•"/>
                <a:defRPr sz="2000" b="1">
                  <a:solidFill>
                    <a:schemeClr val="tx1"/>
                  </a:solidFill>
                  <a:latin typeface="Arial" pitchFamily="34" charset="0"/>
                </a:defRPr>
              </a:lvl4pPr>
              <a:lvl5pPr marL="2057400" indent="-228600" eaLnBrk="0" hangingPunct="0">
                <a:spcAft>
                  <a:spcPct val="50000"/>
                </a:spcAft>
                <a:buFont typeface="Symbol" pitchFamily="18" charset="2"/>
                <a:buChar char="·"/>
                <a:defRPr sz="2200" b="1">
                  <a:solidFill>
                    <a:schemeClr val="tx1"/>
                  </a:solidFill>
                  <a:latin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9pPr>
            </a:lstStyle>
            <a:p>
              <a:pPr algn="ctr" defTabSz="914417" eaLnBrk="1" fontAlgn="base" hangingPunct="1">
                <a:spcBef>
                  <a:spcPct val="20000"/>
                </a:spcBef>
                <a:spcAft>
                  <a:spcPct val="0"/>
                </a:spcAft>
                <a:buSzPct val="120000"/>
                <a:buNone/>
              </a:pPr>
              <a:endParaRPr lang="en-GB" altLang="en-US" sz="1800" b="0">
                <a:solidFill>
                  <a:srgbClr val="FFFFFF"/>
                </a:solidFill>
                <a:cs typeface="Arial" pitchFamily="34" charset="0"/>
              </a:endParaRPr>
            </a:p>
          </p:txBody>
        </p:sp>
        <p:sp>
          <p:nvSpPr>
            <p:cNvPr id="60433" name="Line 16"/>
            <p:cNvSpPr>
              <a:spLocks noChangeShapeType="1"/>
            </p:cNvSpPr>
            <p:nvPr/>
          </p:nvSpPr>
          <p:spPr bwMode="auto">
            <a:xfrm flipV="1">
              <a:off x="521" y="3249"/>
              <a:ext cx="136" cy="136"/>
            </a:xfrm>
            <a:prstGeom prst="line">
              <a:avLst/>
            </a:prstGeom>
            <a:noFill/>
            <a:ln w="57150">
              <a:solidFill>
                <a:srgbClr val="007EA3"/>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defTabSz="914417" fontAlgn="base">
                <a:spcBef>
                  <a:spcPct val="0"/>
                </a:spcBef>
                <a:spcAft>
                  <a:spcPct val="0"/>
                </a:spcAft>
              </a:pPr>
              <a:endParaRPr lang="en-US">
                <a:solidFill>
                  <a:srgbClr val="FFFFFF"/>
                </a:solidFill>
                <a:latin typeface="Arial" pitchFamily="34" charset="0"/>
                <a:cs typeface="Arial" pitchFamily="34" charset="0"/>
              </a:endParaRPr>
            </a:p>
          </p:txBody>
        </p:sp>
        <p:sp>
          <p:nvSpPr>
            <p:cNvPr id="60434" name="Line 17"/>
            <p:cNvSpPr>
              <a:spLocks noChangeShapeType="1"/>
            </p:cNvSpPr>
            <p:nvPr/>
          </p:nvSpPr>
          <p:spPr bwMode="auto">
            <a:xfrm flipV="1">
              <a:off x="571" y="3281"/>
              <a:ext cx="136" cy="136"/>
            </a:xfrm>
            <a:prstGeom prst="line">
              <a:avLst/>
            </a:prstGeom>
            <a:noFill/>
            <a:ln w="57150">
              <a:solidFill>
                <a:srgbClr val="007EA3"/>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defTabSz="914417" fontAlgn="base">
                <a:spcBef>
                  <a:spcPct val="0"/>
                </a:spcBef>
                <a:spcAft>
                  <a:spcPct val="0"/>
                </a:spcAft>
              </a:pPr>
              <a:endParaRPr lang="en-US">
                <a:solidFill>
                  <a:srgbClr val="FFFFFF"/>
                </a:solidFill>
                <a:latin typeface="Arial" pitchFamily="34" charset="0"/>
                <a:cs typeface="Arial" pitchFamily="34" charset="0"/>
              </a:endParaRPr>
            </a:p>
          </p:txBody>
        </p:sp>
      </p:grpSp>
      <p:sp>
        <p:nvSpPr>
          <p:cNvPr id="437266" name="Text Box 18"/>
          <p:cNvSpPr txBox="1">
            <a:spLocks noChangeArrowheads="1"/>
          </p:cNvSpPr>
          <p:nvPr/>
        </p:nvSpPr>
        <p:spPr bwMode="auto">
          <a:xfrm>
            <a:off x="1689853" y="6056323"/>
            <a:ext cx="5124546" cy="55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55" tIns="45580" rIns="91155" bIns="45580">
            <a:spAutoFit/>
          </a:bodyPr>
          <a:lstStyle>
            <a:lvl1pPr eaLnBrk="0" hangingPunct="0">
              <a:spcAft>
                <a:spcPct val="40000"/>
              </a:spcAft>
              <a:buFont typeface="Symbol" pitchFamily="18" charset="2"/>
              <a:buChar char="•"/>
              <a:defRPr sz="2000" b="1">
                <a:solidFill>
                  <a:schemeClr val="tx1"/>
                </a:solidFill>
                <a:latin typeface="Arial" pitchFamily="34" charset="0"/>
              </a:defRPr>
            </a:lvl1pPr>
            <a:lvl2pPr marL="742950" indent="-285750" eaLnBrk="0" hangingPunct="0">
              <a:spcAft>
                <a:spcPct val="40000"/>
              </a:spcAft>
              <a:buFont typeface="Symbol" pitchFamily="18" charset="2"/>
              <a:buChar char="·"/>
              <a:defRPr sz="2000" b="1">
                <a:solidFill>
                  <a:schemeClr val="tx1"/>
                </a:solidFill>
                <a:latin typeface="Arial" pitchFamily="34" charset="0"/>
              </a:defRPr>
            </a:lvl2pPr>
            <a:lvl3pPr marL="1143000" indent="-228600" eaLnBrk="0" hangingPunct="0">
              <a:spcAft>
                <a:spcPct val="40000"/>
              </a:spcAft>
              <a:buFont typeface="Symbol" pitchFamily="18" charset="2"/>
              <a:buChar char="-"/>
              <a:defRPr sz="2000" b="1">
                <a:solidFill>
                  <a:schemeClr val="tx1"/>
                </a:solidFill>
                <a:latin typeface="Arial" pitchFamily="34" charset="0"/>
              </a:defRPr>
            </a:lvl3pPr>
            <a:lvl4pPr marL="1600200" indent="-228600" eaLnBrk="0" hangingPunct="0">
              <a:spcAft>
                <a:spcPct val="40000"/>
              </a:spcAft>
              <a:buChar char="•"/>
              <a:defRPr sz="2000" b="1">
                <a:solidFill>
                  <a:schemeClr val="tx1"/>
                </a:solidFill>
                <a:latin typeface="Arial" pitchFamily="34" charset="0"/>
              </a:defRPr>
            </a:lvl4pPr>
            <a:lvl5pPr marL="2057400" indent="-228600" eaLnBrk="0" hangingPunct="0">
              <a:spcAft>
                <a:spcPct val="50000"/>
              </a:spcAft>
              <a:buFont typeface="Symbol" pitchFamily="18" charset="2"/>
              <a:buChar char="·"/>
              <a:defRPr sz="2200" b="1">
                <a:solidFill>
                  <a:schemeClr val="tx1"/>
                </a:solidFill>
                <a:latin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9pPr>
          </a:lstStyle>
          <a:p>
            <a:pPr algn="ctr" defTabSz="914417" fontAlgn="base">
              <a:spcBef>
                <a:spcPct val="0"/>
              </a:spcBef>
              <a:spcAft>
                <a:spcPct val="0"/>
              </a:spcAft>
              <a:buSzPct val="120000"/>
              <a:buNone/>
            </a:pPr>
            <a:r>
              <a:rPr lang="en-US" altLang="en-US" sz="1000" b="0">
                <a:solidFill>
                  <a:srgbClr val="FFFFFF"/>
                </a:solidFill>
                <a:cs typeface="Arial" pitchFamily="34" charset="0"/>
              </a:rPr>
              <a:t>DPP-4=dipeptidyl peptidase-4; GLP-1=glucagon-like peptide-1</a:t>
            </a:r>
            <a:br>
              <a:rPr lang="en-US" altLang="en-US" sz="1800" b="0">
                <a:solidFill>
                  <a:srgbClr val="FFFFFF"/>
                </a:solidFill>
                <a:cs typeface="Arial" pitchFamily="34" charset="0"/>
              </a:rPr>
            </a:br>
            <a:r>
              <a:rPr lang="en-US" altLang="en-US" sz="1000" b="0">
                <a:solidFill>
                  <a:srgbClr val="FFFFFF"/>
                </a:solidFill>
                <a:cs typeface="Arial" pitchFamily="34" charset="0"/>
              </a:rPr>
              <a:t>Adapted from Rothenberg P, et al. </a:t>
            </a:r>
            <a:r>
              <a:rPr lang="en-US" altLang="en-US" sz="1000" b="0" i="1">
                <a:solidFill>
                  <a:srgbClr val="FFFFFF"/>
                </a:solidFill>
                <a:cs typeface="Arial" pitchFamily="34" charset="0"/>
              </a:rPr>
              <a:t>Diabetes</a:t>
            </a:r>
            <a:r>
              <a:rPr lang="en-US" altLang="en-US" sz="1000" b="0">
                <a:solidFill>
                  <a:srgbClr val="FFFFFF"/>
                </a:solidFill>
                <a:cs typeface="Arial" pitchFamily="34" charset="0"/>
              </a:rPr>
              <a:t>. 2000; 49 (Suppl 1): A39. Abstract 160-OR.</a:t>
            </a:r>
            <a:br>
              <a:rPr lang="en-US" altLang="en-US" sz="1000" b="0">
                <a:solidFill>
                  <a:srgbClr val="FFFFFF"/>
                </a:solidFill>
                <a:cs typeface="Arial" pitchFamily="34" charset="0"/>
              </a:rPr>
            </a:br>
            <a:r>
              <a:rPr lang="en-US" altLang="en-US" sz="1000" b="0">
                <a:solidFill>
                  <a:srgbClr val="FFFFFF"/>
                </a:solidFill>
                <a:cs typeface="Arial" pitchFamily="34" charset="0"/>
              </a:rPr>
              <a:t>Adapted from Deacon CF, et al. </a:t>
            </a:r>
            <a:r>
              <a:rPr lang="en-US" altLang="en-US" sz="1000" b="0" i="1">
                <a:solidFill>
                  <a:srgbClr val="FFFFFF"/>
                </a:solidFill>
                <a:cs typeface="Arial" pitchFamily="34" charset="0"/>
              </a:rPr>
              <a:t>Diabetes</a:t>
            </a:r>
            <a:r>
              <a:rPr lang="en-US" altLang="en-US" sz="1000" b="0">
                <a:solidFill>
                  <a:srgbClr val="FFFFFF"/>
                </a:solidFill>
                <a:cs typeface="Arial" pitchFamily="34" charset="0"/>
              </a:rPr>
              <a:t>. 1995; 44: 1126–1131.</a:t>
            </a:r>
          </a:p>
        </p:txBody>
      </p:sp>
      <p:sp>
        <p:nvSpPr>
          <p:cNvPr id="60431" name="Slide Number Placeholder 17"/>
          <p:cNvSpPr>
            <a:spLocks noGrp="1"/>
          </p:cNvSpPr>
          <p:nvPr>
            <p:ph type="sldNum" sz="quarter" idx="4294967295"/>
          </p:nvPr>
        </p:nvSpPr>
        <p:spPr bwMode="auto">
          <a:xfrm>
            <a:off x="1981202"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243" tIns="45618" rIns="91243" bIns="45618" rtlCol="0" anchor="ctr"/>
          <a:lstStyle>
            <a:lvl1pPr eaLnBrk="0" hangingPunct="0">
              <a:spcAft>
                <a:spcPct val="40000"/>
              </a:spcAft>
              <a:buFont typeface="Symbol" pitchFamily="18" charset="2"/>
              <a:buChar char="•"/>
              <a:defRPr sz="2000" b="1">
                <a:solidFill>
                  <a:schemeClr val="tx1"/>
                </a:solidFill>
                <a:latin typeface="Arial" pitchFamily="34" charset="0"/>
              </a:defRPr>
            </a:lvl1pPr>
            <a:lvl2pPr marL="741378" indent="-285141" eaLnBrk="0" hangingPunct="0">
              <a:spcAft>
                <a:spcPct val="40000"/>
              </a:spcAft>
              <a:buFont typeface="Symbol" pitchFamily="18" charset="2"/>
              <a:buChar char="·"/>
              <a:defRPr sz="2000" b="1">
                <a:solidFill>
                  <a:schemeClr val="tx1"/>
                </a:solidFill>
                <a:latin typeface="Arial" pitchFamily="34" charset="0"/>
              </a:defRPr>
            </a:lvl2pPr>
            <a:lvl3pPr marL="1140578" indent="-228117" eaLnBrk="0" hangingPunct="0">
              <a:spcAft>
                <a:spcPct val="40000"/>
              </a:spcAft>
              <a:buFont typeface="Symbol" pitchFamily="18" charset="2"/>
              <a:buChar char="-"/>
              <a:defRPr sz="2000" b="1">
                <a:solidFill>
                  <a:schemeClr val="tx1"/>
                </a:solidFill>
                <a:latin typeface="Arial" pitchFamily="34" charset="0"/>
              </a:defRPr>
            </a:lvl3pPr>
            <a:lvl4pPr marL="1596807" indent="-228117" eaLnBrk="0" hangingPunct="0">
              <a:spcAft>
                <a:spcPct val="40000"/>
              </a:spcAft>
              <a:buChar char="•"/>
              <a:defRPr sz="2000" b="1">
                <a:solidFill>
                  <a:schemeClr val="tx1"/>
                </a:solidFill>
                <a:latin typeface="Arial" pitchFamily="34" charset="0"/>
              </a:defRPr>
            </a:lvl4pPr>
            <a:lvl5pPr marL="2053043" indent="-228117" eaLnBrk="0" hangingPunct="0">
              <a:spcAft>
                <a:spcPct val="50000"/>
              </a:spcAft>
              <a:buFont typeface="Symbol" pitchFamily="18" charset="2"/>
              <a:buChar char="·"/>
              <a:defRPr sz="2200" b="1">
                <a:solidFill>
                  <a:schemeClr val="tx1"/>
                </a:solidFill>
                <a:latin typeface="Arial" pitchFamily="34" charset="0"/>
              </a:defRPr>
            </a:lvl5pPr>
            <a:lvl6pPr marL="2509275" indent="-228117" eaLnBrk="0" fontAlgn="base" hangingPunct="0">
              <a:spcBef>
                <a:spcPct val="0"/>
              </a:spcBef>
              <a:spcAft>
                <a:spcPct val="50000"/>
              </a:spcAft>
              <a:buFont typeface="Symbol" pitchFamily="18" charset="2"/>
              <a:buChar char="·"/>
              <a:defRPr sz="2200" b="1">
                <a:solidFill>
                  <a:schemeClr val="tx1"/>
                </a:solidFill>
                <a:latin typeface="Arial" pitchFamily="34" charset="0"/>
              </a:defRPr>
            </a:lvl6pPr>
            <a:lvl7pPr marL="2965504" indent="-228117" eaLnBrk="0" fontAlgn="base" hangingPunct="0">
              <a:spcBef>
                <a:spcPct val="0"/>
              </a:spcBef>
              <a:spcAft>
                <a:spcPct val="50000"/>
              </a:spcAft>
              <a:buFont typeface="Symbol" pitchFamily="18" charset="2"/>
              <a:buChar char="·"/>
              <a:defRPr sz="2200" b="1">
                <a:solidFill>
                  <a:schemeClr val="tx1"/>
                </a:solidFill>
                <a:latin typeface="Arial" pitchFamily="34" charset="0"/>
              </a:defRPr>
            </a:lvl7pPr>
            <a:lvl8pPr marL="3421732" indent="-228117" eaLnBrk="0" fontAlgn="base" hangingPunct="0">
              <a:spcBef>
                <a:spcPct val="0"/>
              </a:spcBef>
              <a:spcAft>
                <a:spcPct val="50000"/>
              </a:spcAft>
              <a:buFont typeface="Symbol" pitchFamily="18" charset="2"/>
              <a:buChar char="·"/>
              <a:defRPr sz="2200" b="1">
                <a:solidFill>
                  <a:schemeClr val="tx1"/>
                </a:solidFill>
                <a:latin typeface="Arial" pitchFamily="34" charset="0"/>
              </a:defRPr>
            </a:lvl8pPr>
            <a:lvl9pPr marL="3877968" indent="-228117" eaLnBrk="0" fontAlgn="base" hangingPunct="0">
              <a:spcBef>
                <a:spcPct val="0"/>
              </a:spcBef>
              <a:spcAft>
                <a:spcPct val="50000"/>
              </a:spcAft>
              <a:buFont typeface="Symbol" pitchFamily="18" charset="2"/>
              <a:buChar char="·"/>
              <a:defRPr sz="2200" b="1">
                <a:solidFill>
                  <a:schemeClr val="tx1"/>
                </a:solidFill>
                <a:latin typeface="Arial" pitchFamily="34" charset="0"/>
              </a:defRPr>
            </a:lvl9pPr>
          </a:lstStyle>
          <a:p>
            <a:pPr algn="ctr" defTabSz="914417" eaLnBrk="1" fontAlgn="base" hangingPunct="1">
              <a:spcBef>
                <a:spcPct val="20000"/>
              </a:spcBef>
              <a:spcAft>
                <a:spcPct val="0"/>
              </a:spcAft>
              <a:buSzPct val="120000"/>
              <a:buNone/>
            </a:pPr>
            <a:fld id="{860EDD0E-095D-4E8D-9D3C-B7A734F28C66}" type="slidenum">
              <a:rPr lang="en-US" altLang="en-US" sz="1800" b="0">
                <a:solidFill>
                  <a:srgbClr val="FFFFFF"/>
                </a:solidFill>
                <a:cs typeface="Arial" pitchFamily="34" charset="0"/>
              </a:rPr>
              <a:pPr algn="ctr" defTabSz="914417" eaLnBrk="1" fontAlgn="base" hangingPunct="1">
                <a:spcBef>
                  <a:spcPct val="20000"/>
                </a:spcBef>
                <a:spcAft>
                  <a:spcPct val="0"/>
                </a:spcAft>
                <a:buSzPct val="120000"/>
                <a:buNone/>
              </a:pPr>
              <a:t>23</a:t>
            </a:fld>
            <a:endParaRPr lang="en-US" altLang="en-US" sz="1800" b="0">
              <a:solidFill>
                <a:srgbClr val="FFFFFF"/>
              </a:solidFill>
              <a:cs typeface="Arial" pitchFamily="34"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24287" y="6243996"/>
            <a:ext cx="1918494" cy="614004"/>
          </a:xfrm>
          <a:prstGeom prst="rect">
            <a:avLst/>
          </a:prstGeom>
        </p:spPr>
      </p:pic>
    </p:spTree>
    <p:extLst>
      <p:ext uri="{BB962C8B-B14F-4D97-AF65-F5344CB8AC3E}">
        <p14:creationId xmlns:p14="http://schemas.microsoft.com/office/powerpoint/2010/main" val="3741435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accel="50000" decel="50000" fill="hold" grpId="0" nodeType="withEffect">
                                  <p:stCondLst>
                                    <p:cond delay="0"/>
                                  </p:stCondLst>
                                  <p:childTnLst>
                                    <p:animMotion origin="layout" path="M 4.16667E-7 -3.51805E-6 L 0.19674 -0.32451 " pathEditMode="relative" rAng="0" ptsTypes="AA">
                                      <p:cBhvr>
                                        <p:cTn id="6" dur="1000" fill="hold"/>
                                        <p:tgtEl>
                                          <p:spTgt spid="437261"/>
                                        </p:tgtEl>
                                        <p:attrNameLst>
                                          <p:attrName>ppt_x</p:attrName>
                                          <p:attrName>ppt_y</p:attrName>
                                        </p:attrNameLst>
                                      </p:cBhvr>
                                      <p:rCtr x="9831" y="-16226"/>
                                    </p:animMotion>
                                  </p:childTnLst>
                                </p:cTn>
                              </p:par>
                              <p:par>
                                <p:cTn id="7" presetID="8" presetClass="emph" presetSubtype="0" fill="hold" grpId="0" nodeType="withEffect">
                                  <p:stCondLst>
                                    <p:cond delay="0"/>
                                  </p:stCondLst>
                                  <p:childTnLst>
                                    <p:animRot by="-5400000">
                                      <p:cBhvr>
                                        <p:cTn id="8" dur="1000" fill="hold"/>
                                        <p:tgtEl>
                                          <p:spTgt spid="437256"/>
                                        </p:tgtEl>
                                        <p:attrNameLst>
                                          <p:attrName>r</p:attrName>
                                        </p:attrNameLst>
                                      </p:cBhvr>
                                    </p:animRot>
                                  </p:childTnLst>
                                </p:cTn>
                              </p:par>
                              <p:par>
                                <p:cTn id="9" presetID="10" presetClass="exit" presetSubtype="0" fill="hold" grpId="0" nodeType="withEffect">
                                  <p:stCondLst>
                                    <p:cond delay="0"/>
                                  </p:stCondLst>
                                  <p:childTnLst>
                                    <p:animEffect transition="out" filter="fade">
                                      <p:cBhvr>
                                        <p:cTn id="10" dur="1000"/>
                                        <p:tgtEl>
                                          <p:spTgt spid="437260"/>
                                        </p:tgtEl>
                                      </p:cBhvr>
                                    </p:animEffect>
                                    <p:set>
                                      <p:cBhvr>
                                        <p:cTn id="11" dur="1" fill="hold">
                                          <p:stCondLst>
                                            <p:cond delay="999"/>
                                          </p:stCondLst>
                                        </p:cTn>
                                        <p:tgtEl>
                                          <p:spTgt spid="437260"/>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437258"/>
                                        </p:tgtEl>
                                      </p:cBhvr>
                                    </p:animEffect>
                                    <p:set>
                                      <p:cBhvr>
                                        <p:cTn id="14" dur="1" fill="hold">
                                          <p:stCondLst>
                                            <p:cond delay="499"/>
                                          </p:stCondLst>
                                        </p:cTn>
                                        <p:tgtEl>
                                          <p:spTgt spid="437258"/>
                                        </p:tgtEl>
                                        <p:attrNameLst>
                                          <p:attrName>style.visibility</p:attrName>
                                        </p:attrNameLst>
                                      </p:cBhvr>
                                      <p:to>
                                        <p:strVal val="hidden"/>
                                      </p:to>
                                    </p:set>
                                  </p:childTnLst>
                                </p:cTn>
                              </p:par>
                            </p:childTnLst>
                          </p:cTn>
                        </p:par>
                        <p:par>
                          <p:cTn id="15" fill="hold" nodeType="afterGroup">
                            <p:stCondLst>
                              <p:cond delay="1000"/>
                            </p:stCondLst>
                            <p:childTnLst>
                              <p:par>
                                <p:cTn id="16" presetID="6" presetClass="emph" presetSubtype="0" fill="hold" grpId="0" nodeType="afterEffect">
                                  <p:stCondLst>
                                    <p:cond delay="0"/>
                                  </p:stCondLst>
                                  <p:childTnLst>
                                    <p:animScale>
                                      <p:cBhvr>
                                        <p:cTn id="17" dur="500" fill="hold"/>
                                        <p:tgtEl>
                                          <p:spTgt spid="437254"/>
                                        </p:tgtEl>
                                      </p:cBhvr>
                                      <p:by x="175000" y="175000"/>
                                    </p:animScale>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par>
                                <p:cTn id="21" presetID="6" presetClass="emph" presetSubtype="0" fill="hold" grpId="0" nodeType="withEffect">
                                  <p:stCondLst>
                                    <p:cond delay="0"/>
                                  </p:stCondLst>
                                  <p:childTnLst>
                                    <p:animScale>
                                      <p:cBhvr>
                                        <p:cTn id="22" dur="500" fill="hold"/>
                                        <p:tgtEl>
                                          <p:spTgt spid="437253"/>
                                        </p:tgtEl>
                                      </p:cBhvr>
                                      <p:by x="75000" y="75000"/>
                                    </p:animScale>
                                  </p:childTnLst>
                                </p:cTn>
                              </p:par>
                              <p:par>
                                <p:cTn id="23" presetID="0" presetClass="path" presetSubtype="0" accel="50000" decel="50000" fill="hold" grpId="0" nodeType="withEffect">
                                  <p:stCondLst>
                                    <p:cond delay="0"/>
                                  </p:stCondLst>
                                  <p:childTnLst>
                                    <p:animMotion origin="layout" path="M 3.61111E-6 2.59259E-6 L 0.02934 0.02291 " pathEditMode="relative" rAng="0" ptsTypes="AA">
                                      <p:cBhvr>
                                        <p:cTn id="24" dur="500" fill="hold"/>
                                        <p:tgtEl>
                                          <p:spTgt spid="437252"/>
                                        </p:tgtEl>
                                        <p:attrNameLst>
                                          <p:attrName>ppt_x</p:attrName>
                                          <p:attrName>ppt_y</p:attrName>
                                        </p:attrNameLst>
                                      </p:cBhvr>
                                      <p:rCtr x="1500" y="1100"/>
                                    </p:animMotion>
                                  </p:childTnLst>
                                </p:cTn>
                              </p:par>
                              <p:par>
                                <p:cTn id="25" presetID="10" presetClass="entr" presetSubtype="0" fill="hold" grpId="0" nodeType="withEffect">
                                  <p:stCondLst>
                                    <p:cond delay="0"/>
                                  </p:stCondLst>
                                  <p:childTnLst>
                                    <p:set>
                                      <p:cBhvr>
                                        <p:cTn id="26" dur="1" fill="hold">
                                          <p:stCondLst>
                                            <p:cond delay="0"/>
                                          </p:stCondLst>
                                        </p:cTn>
                                        <p:tgtEl>
                                          <p:spTgt spid="437266"/>
                                        </p:tgtEl>
                                        <p:attrNameLst>
                                          <p:attrName>style.visibility</p:attrName>
                                        </p:attrNameLst>
                                      </p:cBhvr>
                                      <p:to>
                                        <p:strVal val="visible"/>
                                      </p:to>
                                    </p:set>
                                    <p:animEffect transition="in" filter="fade">
                                      <p:cBhvr>
                                        <p:cTn id="27" dur="2000"/>
                                        <p:tgtEl>
                                          <p:spTgt spid="437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2" grpId="0" animBg="1"/>
      <p:bldP spid="437253" grpId="0" animBg="1"/>
      <p:bldP spid="437254" grpId="0" animBg="1"/>
      <p:bldP spid="437256" grpId="0" animBg="1"/>
      <p:bldP spid="437258" grpId="0" animBg="1"/>
      <p:bldP spid="437260" grpId="0"/>
      <p:bldP spid="437261" grpId="0" animBg="1"/>
      <p:bldP spid="4372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2"/>
          <p:cNvSpPr txBox="1">
            <a:spLocks noChangeArrowheads="1"/>
          </p:cNvSpPr>
          <p:nvPr/>
        </p:nvSpPr>
        <p:spPr bwMode="auto">
          <a:xfrm>
            <a:off x="1689101" y="39711"/>
            <a:ext cx="8764588"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3" tIns="45618" rIns="91243" bIns="45618" anchor="ct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defTabSz="914417" eaLnBrk="1" fontAlgn="base" hangingPunct="1">
              <a:spcBef>
                <a:spcPct val="0"/>
              </a:spcBef>
              <a:spcAft>
                <a:spcPct val="0"/>
              </a:spcAft>
            </a:pPr>
            <a:endParaRPr lang="en-GB" altLang="en-US" sz="2500">
              <a:solidFill>
                <a:prstClr val="black"/>
              </a:solidFill>
              <a:latin typeface="Arial" charset="0"/>
              <a:ea typeface="Arial Unicode MS" pitchFamily="34" charset="-128"/>
              <a:cs typeface="Arial Unicode MS" pitchFamily="34" charset="-128"/>
            </a:endParaRPr>
          </a:p>
        </p:txBody>
      </p:sp>
      <p:sp>
        <p:nvSpPr>
          <p:cNvPr id="78851" name="Rectangle 12"/>
          <p:cNvSpPr>
            <a:spLocks noChangeArrowheads="1"/>
          </p:cNvSpPr>
          <p:nvPr/>
        </p:nvSpPr>
        <p:spPr bwMode="auto">
          <a:xfrm>
            <a:off x="1712927" y="6073545"/>
            <a:ext cx="3751260" cy="70986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09" tIns="46698" rIns="89809" bIns="46698" anchor="b">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defTabSz="914417" eaLnBrk="1" fontAlgn="base" hangingPunct="1">
              <a:spcBef>
                <a:spcPct val="0"/>
              </a:spcBef>
            </a:pPr>
            <a:r>
              <a:rPr lang="en-GB" altLang="en-US" sz="1000" b="0">
                <a:solidFill>
                  <a:prstClr val="black"/>
                </a:solidFill>
                <a:latin typeface="Arial" charset="0"/>
                <a:ea typeface="Arial Unicode MS" pitchFamily="34" charset="-128"/>
                <a:cs typeface="Arial Unicode MS" pitchFamily="34" charset="-128"/>
              </a:rPr>
              <a:t>HbA1c=haemoglobin A1c; OAD, oral antidiabetic drugs.</a:t>
            </a:r>
            <a:br>
              <a:rPr lang="en-GB" altLang="en-US" sz="1000" b="0">
                <a:solidFill>
                  <a:prstClr val="black"/>
                </a:solidFill>
                <a:latin typeface="Arial" charset="0"/>
                <a:ea typeface="Arial Unicode MS" pitchFamily="34" charset="-128"/>
                <a:cs typeface="Arial Unicode MS" pitchFamily="34" charset="-128"/>
              </a:rPr>
            </a:br>
            <a:r>
              <a:rPr lang="en-GB" altLang="en-US" sz="1000" b="0">
                <a:solidFill>
                  <a:prstClr val="black"/>
                </a:solidFill>
                <a:latin typeface="Arial" charset="0"/>
                <a:ea typeface="Arial Unicode MS" pitchFamily="34" charset="-128"/>
                <a:cs typeface="Arial Unicode MS" pitchFamily="34" charset="-128"/>
              </a:rPr>
              <a:t>Jacob AN, et al. </a:t>
            </a:r>
            <a:r>
              <a:rPr lang="en-GB" altLang="en-US" sz="1000" b="0" i="1">
                <a:solidFill>
                  <a:prstClr val="black"/>
                </a:solidFill>
                <a:latin typeface="Arial" charset="0"/>
                <a:ea typeface="Arial Unicode MS" pitchFamily="34" charset="-128"/>
                <a:cs typeface="Arial Unicode MS" pitchFamily="34" charset="-128"/>
              </a:rPr>
              <a:t>Diabetes Obes Metab.</a:t>
            </a:r>
            <a:r>
              <a:rPr lang="en-GB" altLang="en-US" sz="1000" b="0">
                <a:solidFill>
                  <a:prstClr val="black"/>
                </a:solidFill>
                <a:latin typeface="Arial" charset="0"/>
                <a:ea typeface="Arial Unicode MS" pitchFamily="34" charset="-128"/>
                <a:cs typeface="Arial Unicode MS" pitchFamily="34" charset="-128"/>
              </a:rPr>
              <a:t> 2007; 9:386–393;</a:t>
            </a:r>
            <a:br>
              <a:rPr lang="en-GB" altLang="en-US" sz="1000" b="0">
                <a:solidFill>
                  <a:prstClr val="black"/>
                </a:solidFill>
                <a:latin typeface="Arial" charset="0"/>
                <a:ea typeface="Arial Unicode MS" pitchFamily="34" charset="-128"/>
                <a:cs typeface="Arial Unicode MS" pitchFamily="34" charset="-128"/>
              </a:rPr>
            </a:br>
            <a:r>
              <a:rPr lang="en-GB" altLang="en-US" sz="1000" b="0">
                <a:solidFill>
                  <a:prstClr val="black"/>
                </a:solidFill>
                <a:latin typeface="Arial" charset="0"/>
                <a:ea typeface="Arial Unicode MS" pitchFamily="34" charset="-128"/>
                <a:cs typeface="Arial Unicode MS" pitchFamily="34" charset="-128"/>
              </a:rPr>
              <a:t>Kahn SE, et al. </a:t>
            </a:r>
            <a:r>
              <a:rPr lang="en-GB" altLang="en-US" sz="1000" b="0" i="1">
                <a:solidFill>
                  <a:prstClr val="black"/>
                </a:solidFill>
                <a:latin typeface="Arial" charset="0"/>
                <a:ea typeface="Arial Unicode MS" pitchFamily="34" charset="-128"/>
                <a:cs typeface="Arial Unicode MS" pitchFamily="34" charset="-128"/>
              </a:rPr>
              <a:t>N Engl J Med.</a:t>
            </a:r>
            <a:r>
              <a:rPr lang="en-GB" altLang="en-US" sz="1000" b="0">
                <a:solidFill>
                  <a:prstClr val="black"/>
                </a:solidFill>
                <a:latin typeface="Arial" charset="0"/>
                <a:ea typeface="Arial Unicode MS" pitchFamily="34" charset="-128"/>
                <a:cs typeface="Arial Unicode MS" pitchFamily="34" charset="-128"/>
              </a:rPr>
              <a:t> 2006; 355: 2427</a:t>
            </a:r>
            <a:r>
              <a:rPr lang="en-US" altLang="en-US" sz="1000" b="0">
                <a:solidFill>
                  <a:prstClr val="black"/>
                </a:solidFill>
                <a:latin typeface="Arial" charset="0"/>
                <a:ea typeface="Arial Unicode MS" pitchFamily="34" charset="-128"/>
                <a:cs typeface="Arial Unicode MS" pitchFamily="34" charset="-128"/>
              </a:rPr>
              <a:t>–24</a:t>
            </a:r>
            <a:r>
              <a:rPr lang="en-GB" altLang="en-US" sz="1000" b="0">
                <a:solidFill>
                  <a:prstClr val="black"/>
                </a:solidFill>
                <a:latin typeface="Arial" charset="0"/>
                <a:ea typeface="Arial Unicode MS" pitchFamily="34" charset="-128"/>
                <a:cs typeface="Arial Unicode MS" pitchFamily="34" charset="-128"/>
              </a:rPr>
              <a:t>43;</a:t>
            </a:r>
            <a:br>
              <a:rPr lang="en-GB" altLang="en-US" sz="1000" b="0">
                <a:solidFill>
                  <a:prstClr val="black"/>
                </a:solidFill>
                <a:latin typeface="Arial" charset="0"/>
                <a:ea typeface="Arial Unicode MS" pitchFamily="34" charset="-128"/>
                <a:cs typeface="Arial Unicode MS" pitchFamily="34" charset="-128"/>
              </a:rPr>
            </a:br>
            <a:r>
              <a:rPr lang="en-US" altLang="en-US" sz="1000" b="0">
                <a:solidFill>
                  <a:prstClr val="black"/>
                </a:solidFill>
                <a:latin typeface="Arial" charset="0"/>
                <a:ea typeface="Arial Unicode MS" pitchFamily="34" charset="-128"/>
                <a:cs typeface="Arial Unicode MS" pitchFamily="34" charset="-128"/>
              </a:rPr>
              <a:t>Wright AD, et al. </a:t>
            </a:r>
            <a:r>
              <a:rPr lang="en-US" altLang="en-US" sz="1000" b="0" i="1">
                <a:solidFill>
                  <a:prstClr val="black"/>
                </a:solidFill>
                <a:latin typeface="Arial" charset="0"/>
                <a:ea typeface="Arial Unicode MS" pitchFamily="34" charset="-128"/>
                <a:cs typeface="Arial Unicode MS" pitchFamily="34" charset="-128"/>
              </a:rPr>
              <a:t>J Diabetes Complications.</a:t>
            </a:r>
            <a:r>
              <a:rPr lang="en-US" altLang="en-US" sz="1000" b="0">
                <a:solidFill>
                  <a:prstClr val="black"/>
                </a:solidFill>
                <a:latin typeface="Arial" charset="0"/>
                <a:ea typeface="Arial Unicode MS" pitchFamily="34" charset="-128"/>
                <a:cs typeface="Arial Unicode MS" pitchFamily="34" charset="-128"/>
              </a:rPr>
              <a:t> 2006; 20: 395–401.</a:t>
            </a:r>
            <a:endParaRPr lang="en-GB" altLang="en-US" sz="1000" b="0">
              <a:solidFill>
                <a:prstClr val="black"/>
              </a:solidFill>
              <a:latin typeface="Arial" charset="0"/>
              <a:ea typeface="Arial Unicode MS" pitchFamily="34" charset="-128"/>
              <a:cs typeface="Arial Unicode MS" pitchFamily="34" charset="-128"/>
            </a:endParaRPr>
          </a:p>
        </p:txBody>
      </p:sp>
      <p:sp>
        <p:nvSpPr>
          <p:cNvPr id="78852" name="Rectangle 7"/>
          <p:cNvSpPr>
            <a:spLocks noChangeArrowheads="1"/>
          </p:cNvSpPr>
          <p:nvPr/>
        </p:nvSpPr>
        <p:spPr bwMode="auto">
          <a:xfrm>
            <a:off x="1362695" y="76480"/>
            <a:ext cx="8764588" cy="130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3" tIns="45618" rIns="91243" bIns="45618" anchor="ct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defTabSz="914417" eaLnBrk="1" fontAlgn="base" hangingPunct="1">
              <a:spcBef>
                <a:spcPct val="0"/>
              </a:spcBef>
              <a:spcAft>
                <a:spcPct val="0"/>
              </a:spcAft>
            </a:pPr>
            <a:r>
              <a:rPr lang="en-GB" altLang="en-US" sz="2400">
                <a:solidFill>
                  <a:prstClr val="black"/>
                </a:solidFill>
                <a:latin typeface="Arial" charset="0"/>
                <a:ea typeface="Arial Unicode MS" pitchFamily="34" charset="-128"/>
                <a:cs typeface="Arial Unicode MS" pitchFamily="34" charset="-128"/>
              </a:rPr>
              <a:t>With </a:t>
            </a:r>
            <a:r>
              <a:rPr lang="en-GB" altLang="en-US" sz="2400">
                <a:solidFill>
                  <a:srgbClr val="9B2D1F"/>
                </a:solidFill>
                <a:latin typeface="Arial" charset="0"/>
                <a:ea typeface="Arial Unicode MS" pitchFamily="34" charset="-128"/>
                <a:cs typeface="Arial Unicode MS" pitchFamily="34" charset="-128"/>
              </a:rPr>
              <a:t>GALVUS</a:t>
            </a:r>
            <a:r>
              <a:rPr lang="en-GB" altLang="en-US" sz="2400" baseline="30000">
                <a:solidFill>
                  <a:srgbClr val="9B2D1F"/>
                </a:solidFill>
                <a:latin typeface="Arial" charset="0"/>
                <a:ea typeface="Arial Unicode MS" pitchFamily="34" charset="-128"/>
                <a:cs typeface="Arial Unicode MS" pitchFamily="34" charset="-128"/>
              </a:rPr>
              <a:t>®</a:t>
            </a:r>
            <a:r>
              <a:rPr lang="en-GB" altLang="en-US" sz="2400">
                <a:solidFill>
                  <a:prstClr val="black"/>
                </a:solidFill>
                <a:latin typeface="Arial" charset="0"/>
                <a:ea typeface="Arial Unicode MS" pitchFamily="34" charset="-128"/>
                <a:cs typeface="Arial Unicode MS" pitchFamily="34" charset="-128"/>
              </a:rPr>
              <a:t> – you can achieve the right HbA1c goals without the </a:t>
            </a:r>
            <a:r>
              <a:rPr lang="en-GB" altLang="en-US" sz="2400">
                <a:solidFill>
                  <a:srgbClr val="9B2D1F"/>
                </a:solidFill>
                <a:latin typeface="Arial" charset="0"/>
                <a:ea typeface="Arial Unicode MS" pitchFamily="34" charset="-128"/>
                <a:cs typeface="Arial Unicode MS" pitchFamily="34" charset="-128"/>
              </a:rPr>
              <a:t>fear/risk of  hypoglycaemia </a:t>
            </a:r>
          </a:p>
          <a:p>
            <a:pPr algn="ctr" defTabSz="914417" eaLnBrk="1" fontAlgn="base" hangingPunct="1">
              <a:spcBef>
                <a:spcPct val="0"/>
              </a:spcBef>
              <a:spcAft>
                <a:spcPct val="0"/>
              </a:spcAft>
            </a:pPr>
            <a:r>
              <a:rPr lang="en-GB" altLang="en-US" sz="2400">
                <a:solidFill>
                  <a:srgbClr val="9B2D1F"/>
                </a:solidFill>
                <a:latin typeface="Arial" charset="0"/>
                <a:ea typeface="Arial Unicode MS" pitchFamily="34" charset="-128"/>
                <a:cs typeface="Arial Unicode MS" pitchFamily="34" charset="-128"/>
              </a:rPr>
              <a:t>and weight gain</a:t>
            </a:r>
            <a:endParaRPr lang="en-US" altLang="en-US" sz="2400">
              <a:solidFill>
                <a:srgbClr val="9B2D1F"/>
              </a:solidFill>
              <a:latin typeface="Arial" charset="0"/>
              <a:ea typeface="Arial Unicode MS" pitchFamily="34" charset="-128"/>
              <a:cs typeface="Arial Unicode MS" pitchFamily="34" charset="-128"/>
            </a:endParaRPr>
          </a:p>
        </p:txBody>
      </p:sp>
      <p:sp>
        <p:nvSpPr>
          <p:cNvPr id="78853" name="Text Box 11"/>
          <p:cNvSpPr txBox="1">
            <a:spLocks noChangeArrowheads="1"/>
          </p:cNvSpPr>
          <p:nvPr/>
        </p:nvSpPr>
        <p:spPr bwMode="auto">
          <a:xfrm>
            <a:off x="7308644" y="3618342"/>
            <a:ext cx="1662547" cy="83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09" tIns="46698" rIns="89809" bIns="46698">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defTabSz="914417" eaLnBrk="1" fontAlgn="base" hangingPunct="1">
              <a:spcBef>
                <a:spcPct val="0"/>
              </a:spcBef>
            </a:pPr>
            <a:r>
              <a:rPr lang="en-GB" altLang="en-US" sz="1600">
                <a:solidFill>
                  <a:prstClr val="black"/>
                </a:solidFill>
                <a:latin typeface="Arial" charset="0"/>
                <a:ea typeface="Arial Unicode MS" pitchFamily="34" charset="-128"/>
                <a:cs typeface="Arial Unicode MS" pitchFamily="34" charset="-128"/>
              </a:rPr>
              <a:t>Weight gain </a:t>
            </a:r>
            <a:br>
              <a:rPr lang="en-GB" altLang="en-US" sz="1600">
                <a:solidFill>
                  <a:prstClr val="black"/>
                </a:solidFill>
                <a:latin typeface="Arial" charset="0"/>
                <a:ea typeface="Arial Unicode MS" pitchFamily="34" charset="-128"/>
                <a:cs typeface="Arial Unicode MS" pitchFamily="34" charset="-128"/>
              </a:rPr>
            </a:br>
            <a:r>
              <a:rPr lang="en-GB" altLang="en-US" sz="1600">
                <a:solidFill>
                  <a:prstClr val="black"/>
                </a:solidFill>
                <a:latin typeface="Arial" charset="0"/>
                <a:ea typeface="Arial Unicode MS" pitchFamily="34" charset="-128"/>
                <a:cs typeface="Arial Unicode MS" pitchFamily="34" charset="-128"/>
              </a:rPr>
              <a:t>and </a:t>
            </a:r>
            <a:br>
              <a:rPr lang="en-GB" altLang="en-US" sz="1600">
                <a:solidFill>
                  <a:prstClr val="black"/>
                </a:solidFill>
                <a:latin typeface="Arial" charset="0"/>
                <a:ea typeface="Arial Unicode MS" pitchFamily="34" charset="-128"/>
                <a:cs typeface="Arial Unicode MS" pitchFamily="34" charset="-128"/>
              </a:rPr>
            </a:br>
            <a:r>
              <a:rPr lang="en-GB" altLang="en-US" sz="1600">
                <a:solidFill>
                  <a:prstClr val="black"/>
                </a:solidFill>
                <a:latin typeface="Arial" charset="0"/>
                <a:ea typeface="Arial Unicode MS" pitchFamily="34" charset="-128"/>
                <a:cs typeface="Arial Unicode MS" pitchFamily="34" charset="-128"/>
              </a:rPr>
              <a:t>hypoglycaemia</a:t>
            </a:r>
            <a:endParaRPr lang="en-US" altLang="en-US" sz="1600">
              <a:solidFill>
                <a:prstClr val="black"/>
              </a:solidFill>
              <a:latin typeface="Arial" charset="0"/>
              <a:ea typeface="Arial Unicode MS" pitchFamily="34" charset="-128"/>
              <a:cs typeface="Arial Unicode MS" pitchFamily="34" charset="-128"/>
            </a:endParaRPr>
          </a:p>
        </p:txBody>
      </p:sp>
      <p:sp>
        <p:nvSpPr>
          <p:cNvPr id="4" name="AutoShape 8"/>
          <p:cNvSpPr>
            <a:spLocks noChangeArrowheads="1"/>
          </p:cNvSpPr>
          <p:nvPr/>
        </p:nvSpPr>
        <p:spPr bwMode="auto">
          <a:xfrm>
            <a:off x="5141799" y="4556578"/>
            <a:ext cx="1233399" cy="1066546"/>
          </a:xfrm>
          <a:prstGeom prst="triangle">
            <a:avLst>
              <a:gd name="adj" fmla="val 50000"/>
            </a:avLst>
          </a:prstGeom>
          <a:gradFill rotWithShape="1">
            <a:gsLst>
              <a:gs pos="0">
                <a:srgbClr val="FFCC66"/>
              </a:gs>
              <a:gs pos="100000">
                <a:schemeClr val="accent2"/>
              </a:gs>
            </a:gsLst>
            <a:lin ang="5400000" scaled="1"/>
          </a:gradFill>
          <a:ln w="12700">
            <a:noFill/>
            <a:miter lim="800000"/>
            <a:headEnd/>
            <a:tailEnd/>
          </a:ln>
          <a:scene3d>
            <a:camera prst="orthographicFront"/>
            <a:lightRig rig="threePt" dir="t"/>
          </a:scene3d>
          <a:sp3d>
            <a:bevelT/>
          </a:sp3d>
        </p:spPr>
        <p:txBody>
          <a:bodyPr wrap="none" lIns="89809" tIns="46698" rIns="89809" bIns="46698" anchor="ctr"/>
          <a:lstStyle/>
          <a:p>
            <a:pPr defTabSz="914417" eaLnBrk="0" fontAlgn="base" hangingPunct="0">
              <a:spcBef>
                <a:spcPct val="0"/>
              </a:spcBef>
              <a:spcAft>
                <a:spcPct val="40000"/>
              </a:spcAft>
              <a:defRPr/>
            </a:pPr>
            <a:endParaRPr lang="en-GB" sz="2000">
              <a:solidFill>
                <a:prstClr val="black"/>
              </a:solidFill>
              <a:latin typeface="Arial" pitchFamily="34" charset="0"/>
              <a:ea typeface="Arial Unicode MS" pitchFamily="34" charset="-128"/>
              <a:cs typeface="Arial Unicode MS" pitchFamily="34" charset="-128"/>
            </a:endParaRPr>
          </a:p>
        </p:txBody>
      </p:sp>
      <p:grpSp>
        <p:nvGrpSpPr>
          <p:cNvPr id="78849" name="Group 78848"/>
          <p:cNvGrpSpPr/>
          <p:nvPr/>
        </p:nvGrpSpPr>
        <p:grpSpPr>
          <a:xfrm>
            <a:off x="8912454" y="3518326"/>
            <a:ext cx="1454217" cy="969462"/>
            <a:chOff x="7388477" y="3518325"/>
            <a:chExt cx="1454219" cy="969462"/>
          </a:xfrm>
        </p:grpSpPr>
        <p:sp>
          <p:nvSpPr>
            <p:cNvPr id="40" name="Rounded Rectangle 39"/>
            <p:cNvSpPr/>
            <p:nvPr/>
          </p:nvSpPr>
          <p:spPr bwMode="auto">
            <a:xfrm>
              <a:off x="7416507" y="3518325"/>
              <a:ext cx="1426189" cy="933450"/>
            </a:xfrm>
            <a:prstGeom prst="roundRect">
              <a:avLst>
                <a:gd name="adj" fmla="val 10577"/>
              </a:avLst>
            </a:prstGeom>
            <a:solidFill>
              <a:schemeClr val="tx1"/>
            </a:solidFill>
            <a:ln w="1270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17" eaLnBrk="0" fontAlgn="base" hangingPunct="0">
                <a:spcBef>
                  <a:spcPct val="0"/>
                </a:spcBef>
                <a:spcAft>
                  <a:spcPct val="40000"/>
                </a:spcAft>
                <a:defRPr/>
              </a:pPr>
              <a:endParaRPr lang="en-US" sz="2000">
                <a:solidFill>
                  <a:prstClr val="black"/>
                </a:solidFill>
                <a:latin typeface="Arial" pitchFamily="34" charset="0"/>
                <a:ea typeface="Arial Unicode MS" pitchFamily="34" charset="-128"/>
                <a:cs typeface="Arial Unicode MS" pitchFamily="34" charset="-128"/>
              </a:endParaRPr>
            </a:p>
          </p:txBody>
        </p:sp>
        <p:sp>
          <p:nvSpPr>
            <p:cNvPr id="78879" name="Text Box 12"/>
            <p:cNvSpPr txBox="1">
              <a:spLocks noChangeArrowheads="1"/>
            </p:cNvSpPr>
            <p:nvPr/>
          </p:nvSpPr>
          <p:spPr bwMode="auto">
            <a:xfrm rot="16200000">
              <a:off x="7101039" y="3852424"/>
              <a:ext cx="792502" cy="2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defTabSz="914417" eaLnBrk="1" fontAlgn="base" hangingPunct="1">
                <a:spcBef>
                  <a:spcPct val="0"/>
                </a:spcBef>
              </a:pPr>
              <a:r>
                <a:rPr lang="en-GB" altLang="en-US" sz="800">
                  <a:solidFill>
                    <a:prstClr val="black"/>
                  </a:solidFill>
                  <a:latin typeface="Arial" charset="0"/>
                  <a:ea typeface="Arial Unicode MS" pitchFamily="34" charset="-128"/>
                  <a:cs typeface="Arial Unicode MS" pitchFamily="34" charset="-128"/>
                </a:rPr>
                <a:t>Body weight</a:t>
              </a:r>
              <a:endParaRPr lang="en-US" altLang="en-US" sz="800" baseline="-25000">
                <a:solidFill>
                  <a:prstClr val="black"/>
                </a:solidFill>
                <a:latin typeface="Arial" charset="0"/>
                <a:ea typeface="Arial Unicode MS" pitchFamily="34" charset="-128"/>
                <a:cs typeface="Arial Unicode MS" pitchFamily="34" charset="-128"/>
              </a:endParaRPr>
            </a:p>
          </p:txBody>
        </p:sp>
        <p:sp>
          <p:nvSpPr>
            <p:cNvPr id="42" name="Freeform 40"/>
            <p:cNvSpPr>
              <a:spLocks/>
            </p:cNvSpPr>
            <p:nvPr/>
          </p:nvSpPr>
          <p:spPr bwMode="auto">
            <a:xfrm rot="2700000">
              <a:off x="7711780" y="3715467"/>
              <a:ext cx="926380" cy="618259"/>
            </a:xfrm>
            <a:custGeom>
              <a:avLst/>
              <a:gdLst/>
              <a:ahLst/>
              <a:cxnLst>
                <a:cxn ang="0">
                  <a:pos x="0" y="680"/>
                </a:cxn>
                <a:cxn ang="0">
                  <a:pos x="205" y="420"/>
                </a:cxn>
                <a:cxn ang="0">
                  <a:pos x="302" y="491"/>
                </a:cxn>
                <a:cxn ang="0">
                  <a:pos x="621" y="208"/>
                </a:cxn>
                <a:cxn ang="0">
                  <a:pos x="727" y="321"/>
                </a:cxn>
                <a:cxn ang="0">
                  <a:pos x="980" y="89"/>
                </a:cxn>
                <a:cxn ang="0">
                  <a:pos x="952" y="0"/>
                </a:cxn>
                <a:cxn ang="0">
                  <a:pos x="1237" y="35"/>
                </a:cxn>
                <a:cxn ang="0">
                  <a:pos x="1136" y="309"/>
                </a:cxn>
                <a:cxn ang="0">
                  <a:pos x="1079" y="250"/>
                </a:cxn>
                <a:cxn ang="0">
                  <a:pos x="706" y="505"/>
                </a:cxn>
                <a:cxn ang="0">
                  <a:pos x="595" y="364"/>
                </a:cxn>
                <a:cxn ang="0">
                  <a:pos x="302" y="586"/>
                </a:cxn>
                <a:cxn ang="0">
                  <a:pos x="207" y="508"/>
                </a:cxn>
                <a:cxn ang="0">
                  <a:pos x="0" y="727"/>
                </a:cxn>
                <a:cxn ang="0">
                  <a:pos x="0" y="680"/>
                </a:cxn>
              </a:cxnLst>
              <a:rect l="0" t="0" r="r" b="b"/>
              <a:pathLst>
                <a:path w="1237" h="727">
                  <a:moveTo>
                    <a:pt x="0" y="680"/>
                  </a:moveTo>
                  <a:lnTo>
                    <a:pt x="205" y="420"/>
                  </a:lnTo>
                  <a:lnTo>
                    <a:pt x="302" y="491"/>
                  </a:lnTo>
                  <a:lnTo>
                    <a:pt x="621" y="208"/>
                  </a:lnTo>
                  <a:lnTo>
                    <a:pt x="727" y="321"/>
                  </a:lnTo>
                  <a:lnTo>
                    <a:pt x="980" y="89"/>
                  </a:lnTo>
                  <a:lnTo>
                    <a:pt x="952" y="0"/>
                  </a:lnTo>
                  <a:lnTo>
                    <a:pt x="1237" y="35"/>
                  </a:lnTo>
                  <a:lnTo>
                    <a:pt x="1136" y="309"/>
                  </a:lnTo>
                  <a:lnTo>
                    <a:pt x="1079" y="250"/>
                  </a:lnTo>
                  <a:lnTo>
                    <a:pt x="706" y="505"/>
                  </a:lnTo>
                  <a:lnTo>
                    <a:pt x="595" y="364"/>
                  </a:lnTo>
                  <a:lnTo>
                    <a:pt x="302" y="586"/>
                  </a:lnTo>
                  <a:lnTo>
                    <a:pt x="207" y="508"/>
                  </a:lnTo>
                  <a:lnTo>
                    <a:pt x="0" y="727"/>
                  </a:lnTo>
                  <a:lnTo>
                    <a:pt x="0" y="680"/>
                  </a:lnTo>
                  <a:close/>
                </a:path>
              </a:pathLst>
            </a:custGeom>
            <a:solidFill>
              <a:schemeClr val="accent2"/>
            </a:solidFill>
            <a:ln w="9525">
              <a:noFill/>
              <a:round/>
              <a:headEnd/>
              <a:tailEnd/>
            </a:ln>
            <a:scene3d>
              <a:camera prst="orthographicFront"/>
              <a:lightRig rig="threePt" dir="t"/>
            </a:scene3d>
            <a:sp3d>
              <a:bevelT/>
            </a:sp3d>
          </p:spPr>
          <p:txBody>
            <a:bodyPr/>
            <a:lstStyle/>
            <a:p>
              <a:pPr defTabSz="914417" eaLnBrk="0" fontAlgn="base" hangingPunct="0">
                <a:spcBef>
                  <a:spcPct val="0"/>
                </a:spcBef>
                <a:spcAft>
                  <a:spcPct val="40000"/>
                </a:spcAft>
                <a:defRPr/>
              </a:pPr>
              <a:endParaRPr lang="en-US" sz="2000" b="1">
                <a:solidFill>
                  <a:prstClr val="black"/>
                </a:solidFill>
                <a:latin typeface="Arial" pitchFamily="34" charset="0"/>
                <a:ea typeface="Arial Unicode MS" pitchFamily="34" charset="-128"/>
                <a:cs typeface="Arial Unicode MS" pitchFamily="34" charset="-128"/>
              </a:endParaRPr>
            </a:p>
          </p:txBody>
        </p:sp>
        <p:cxnSp>
          <p:nvCxnSpPr>
            <p:cNvPr id="43" name="Straight Connector 42"/>
            <p:cNvCxnSpPr/>
            <p:nvPr/>
          </p:nvCxnSpPr>
          <p:spPr bwMode="auto">
            <a:xfrm rot="5400000">
              <a:off x="7187726" y="3962032"/>
              <a:ext cx="830263" cy="0"/>
            </a:xfrm>
            <a:prstGeom prst="line">
              <a:avLst/>
            </a:prstGeom>
            <a:solidFill>
              <a:schemeClr val="hlink"/>
            </a:solidFill>
            <a:ln w="19050" cap="flat" cmpd="sng" algn="ctr">
              <a:solidFill>
                <a:schemeClr val="bg1">
                  <a:lumMod val="75000"/>
                </a:schemeClr>
              </a:solidFill>
              <a:prstDash val="solid"/>
              <a:round/>
              <a:headEnd type="none" w="med" len="med"/>
              <a:tailEnd type="none" w="med" len="med"/>
            </a:ln>
            <a:effectLst/>
          </p:spPr>
        </p:cxnSp>
        <p:cxnSp>
          <p:nvCxnSpPr>
            <p:cNvPr id="44" name="Straight Connector 43"/>
            <p:cNvCxnSpPr/>
            <p:nvPr/>
          </p:nvCxnSpPr>
          <p:spPr bwMode="auto">
            <a:xfrm rot="10800000">
              <a:off x="7596508" y="4369225"/>
              <a:ext cx="1152525" cy="0"/>
            </a:xfrm>
            <a:prstGeom prst="line">
              <a:avLst/>
            </a:prstGeom>
            <a:solidFill>
              <a:schemeClr val="hlink"/>
            </a:solidFill>
            <a:ln w="19050" cap="flat" cmpd="sng" algn="ctr">
              <a:solidFill>
                <a:schemeClr val="bg1">
                  <a:lumMod val="75000"/>
                </a:schemeClr>
              </a:solidFill>
              <a:prstDash val="solid"/>
              <a:round/>
              <a:headEnd type="none" w="med" len="med"/>
              <a:tailEnd type="none" w="med" len="med"/>
            </a:ln>
            <a:effectLst/>
          </p:spPr>
        </p:cxnSp>
      </p:grpSp>
      <p:grpSp>
        <p:nvGrpSpPr>
          <p:cNvPr id="78860" name="AutoShape 10"/>
          <p:cNvGrpSpPr>
            <a:grpSpLocks/>
          </p:cNvGrpSpPr>
          <p:nvPr/>
        </p:nvGrpSpPr>
        <p:grpSpPr bwMode="auto">
          <a:xfrm>
            <a:off x="2660650" y="5158301"/>
            <a:ext cx="712788" cy="579438"/>
            <a:chOff x="4474" y="2319"/>
            <a:chExt cx="449" cy="365"/>
          </a:xfrm>
        </p:grpSpPr>
        <p:pic>
          <p:nvPicPr>
            <p:cNvPr id="78872" name="AutoShape 10"/>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4" y="2319"/>
              <a:ext cx="44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3" name="Text Box 26"/>
            <p:cNvSpPr txBox="1">
              <a:spLocks noChangeArrowheads="1"/>
            </p:cNvSpPr>
            <p:nvPr/>
          </p:nvSpPr>
          <p:spPr bwMode="auto">
            <a:xfrm rot="10800000">
              <a:off x="4594" y="2329"/>
              <a:ext cx="21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lIns="90000" tIns="46800" rIns="90000" bIns="46800" anchor="ct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defTabSz="914417" eaLnBrk="1" fontAlgn="base" hangingPunct="1">
                <a:spcBef>
                  <a:spcPct val="0"/>
                </a:spcBef>
              </a:pPr>
              <a:endParaRPr lang="en-GB" altLang="en-US" b="0">
                <a:solidFill>
                  <a:prstClr val="black"/>
                </a:solidFill>
                <a:latin typeface="Arial" charset="0"/>
                <a:ea typeface="Arial Unicode MS" pitchFamily="34" charset="-128"/>
                <a:cs typeface="Arial Unicode MS" pitchFamily="34" charset="-128"/>
              </a:endParaRPr>
            </a:p>
          </p:txBody>
        </p:sp>
      </p:grpSp>
      <p:sp>
        <p:nvSpPr>
          <p:cNvPr id="78861" name="Text Box 12"/>
          <p:cNvSpPr txBox="1">
            <a:spLocks noChangeArrowheads="1"/>
          </p:cNvSpPr>
          <p:nvPr/>
        </p:nvSpPr>
        <p:spPr bwMode="auto">
          <a:xfrm>
            <a:off x="2622409" y="4888946"/>
            <a:ext cx="828985" cy="34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09" tIns="46698" rIns="89809" bIns="46698">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defTabSz="914417" eaLnBrk="1" fontAlgn="base" hangingPunct="1">
              <a:spcBef>
                <a:spcPct val="0"/>
              </a:spcBef>
            </a:pPr>
            <a:r>
              <a:rPr lang="en-GB" altLang="en-US" sz="1600">
                <a:solidFill>
                  <a:prstClr val="black"/>
                </a:solidFill>
                <a:latin typeface="Arial" charset="0"/>
                <a:ea typeface="Arial Unicode MS" pitchFamily="34" charset="-128"/>
                <a:cs typeface="Arial Unicode MS" pitchFamily="34" charset="-128"/>
              </a:rPr>
              <a:t>HbA1c</a:t>
            </a:r>
            <a:endParaRPr lang="en-US" altLang="en-US" sz="1600" baseline="-25000">
              <a:solidFill>
                <a:prstClr val="black"/>
              </a:solidFill>
              <a:latin typeface="Arial" charset="0"/>
              <a:ea typeface="Arial Unicode MS" pitchFamily="34" charset="-128"/>
              <a:cs typeface="Arial Unicode MS" pitchFamily="34" charset="-128"/>
            </a:endParaRPr>
          </a:p>
        </p:txBody>
      </p:sp>
      <p:cxnSp>
        <p:nvCxnSpPr>
          <p:cNvPr id="3" name="Straight Connector 2"/>
          <p:cNvCxnSpPr>
            <a:stCxn id="78861" idx="3"/>
          </p:cNvCxnSpPr>
          <p:nvPr/>
        </p:nvCxnSpPr>
        <p:spPr bwMode="auto">
          <a:xfrm flipV="1">
            <a:off x="3451394" y="4556616"/>
            <a:ext cx="2307113" cy="502595"/>
          </a:xfrm>
          <a:prstGeom prst="line">
            <a:avLst/>
          </a:prstGeom>
          <a:solidFill>
            <a:srgbClr val="FFFF8B"/>
          </a:solidFill>
          <a:ln w="63500" cap="flat" cmpd="sng" algn="ctr">
            <a:solidFill>
              <a:schemeClr val="tx2"/>
            </a:solidFill>
            <a:prstDash val="solid"/>
            <a:round/>
            <a:headEnd type="none" w="med" len="med"/>
            <a:tailEnd type="none" w="med" len="med"/>
          </a:ln>
          <a:effectLst/>
        </p:spPr>
      </p:cxnSp>
      <p:cxnSp>
        <p:nvCxnSpPr>
          <p:cNvPr id="52" name="Straight Connector 51"/>
          <p:cNvCxnSpPr/>
          <p:nvPr/>
        </p:nvCxnSpPr>
        <p:spPr bwMode="auto">
          <a:xfrm>
            <a:off x="5746644" y="4556580"/>
            <a:ext cx="2692529" cy="55212"/>
          </a:xfrm>
          <a:prstGeom prst="line">
            <a:avLst/>
          </a:prstGeom>
          <a:solidFill>
            <a:srgbClr val="FFFF8B"/>
          </a:solidFill>
          <a:ln w="63500" cap="flat" cmpd="sng" algn="ctr">
            <a:solidFill>
              <a:schemeClr val="tx2"/>
            </a:solidFill>
            <a:prstDash val="solid"/>
            <a:round/>
            <a:headEnd type="none" w="med" len="med"/>
            <a:tailEnd type="none" w="med" len="med"/>
          </a:ln>
          <a:effectLst/>
        </p:spPr>
      </p:cxnSp>
      <p:grpSp>
        <p:nvGrpSpPr>
          <p:cNvPr id="78855" name="Group 78854"/>
          <p:cNvGrpSpPr/>
          <p:nvPr/>
        </p:nvGrpSpPr>
        <p:grpSpPr>
          <a:xfrm>
            <a:off x="8924360" y="4489795"/>
            <a:ext cx="1442303" cy="1058266"/>
            <a:chOff x="7399850" y="4489792"/>
            <a:chExt cx="1744148" cy="1058267"/>
          </a:xfrm>
        </p:grpSpPr>
        <p:grpSp>
          <p:nvGrpSpPr>
            <p:cNvPr id="78862" name="Group 37"/>
            <p:cNvGrpSpPr>
              <a:grpSpLocks/>
            </p:cNvGrpSpPr>
            <p:nvPr/>
          </p:nvGrpSpPr>
          <p:grpSpPr bwMode="auto">
            <a:xfrm>
              <a:off x="7399850" y="4556698"/>
              <a:ext cx="1744148" cy="991361"/>
              <a:chOff x="1169586" y="1389337"/>
              <a:chExt cx="1454793" cy="956812"/>
            </a:xfrm>
          </p:grpSpPr>
          <p:sp>
            <p:nvSpPr>
              <p:cNvPr id="38" name="Rounded Rectangle 37"/>
              <p:cNvSpPr/>
              <p:nvPr/>
            </p:nvSpPr>
            <p:spPr bwMode="auto">
              <a:xfrm>
                <a:off x="1198536" y="1413088"/>
                <a:ext cx="1425843" cy="933061"/>
              </a:xfrm>
              <a:prstGeom prst="roundRect">
                <a:avLst>
                  <a:gd name="adj" fmla="val 10577"/>
                </a:avLst>
              </a:prstGeom>
              <a:solidFill>
                <a:schemeClr val="tx1"/>
              </a:solidFill>
              <a:ln w="12700"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defTabSz="914417" eaLnBrk="0" fontAlgn="base" hangingPunct="0">
                  <a:spcBef>
                    <a:spcPct val="0"/>
                  </a:spcBef>
                  <a:spcAft>
                    <a:spcPct val="40000"/>
                  </a:spcAft>
                  <a:defRPr/>
                </a:pPr>
                <a:endParaRPr lang="en-US" sz="2000">
                  <a:solidFill>
                    <a:prstClr val="black"/>
                  </a:solidFill>
                  <a:latin typeface="Arial" pitchFamily="34" charset="0"/>
                  <a:ea typeface="Arial Unicode MS" pitchFamily="34" charset="-128"/>
                  <a:cs typeface="Arial Unicode MS" pitchFamily="34" charset="-128"/>
                </a:endParaRPr>
              </a:p>
            </p:txBody>
          </p:sp>
          <p:sp>
            <p:nvSpPr>
              <p:cNvPr id="78866" name="Text Box 12"/>
              <p:cNvSpPr txBox="1">
                <a:spLocks noChangeArrowheads="1"/>
              </p:cNvSpPr>
              <p:nvPr/>
            </p:nvSpPr>
            <p:spPr bwMode="auto">
              <a:xfrm rot="16200000">
                <a:off x="814900" y="1744023"/>
                <a:ext cx="928882" cy="21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defTabSz="914417" eaLnBrk="1" fontAlgn="base" hangingPunct="1">
                  <a:spcBef>
                    <a:spcPct val="0"/>
                  </a:spcBef>
                </a:pPr>
                <a:r>
                  <a:rPr lang="en-GB" altLang="en-US" sz="800">
                    <a:solidFill>
                      <a:prstClr val="black"/>
                    </a:solidFill>
                    <a:latin typeface="Arial" charset="0"/>
                    <a:ea typeface="Arial Unicode MS" pitchFamily="34" charset="-128"/>
                    <a:cs typeface="Arial Unicode MS" pitchFamily="34" charset="-128"/>
                  </a:rPr>
                  <a:t>Plasma glucose</a:t>
                </a:r>
                <a:endParaRPr lang="en-US" altLang="en-US" sz="800" baseline="-25000">
                  <a:solidFill>
                    <a:prstClr val="black"/>
                  </a:solidFill>
                  <a:latin typeface="Arial" charset="0"/>
                  <a:ea typeface="Arial Unicode MS" pitchFamily="34" charset="-128"/>
                  <a:cs typeface="Arial Unicode MS" pitchFamily="34" charset="-128"/>
                </a:endParaRPr>
              </a:p>
            </p:txBody>
          </p:sp>
          <p:cxnSp>
            <p:nvCxnSpPr>
              <p:cNvPr id="46" name="Straight Connector 45"/>
              <p:cNvCxnSpPr/>
              <p:nvPr/>
            </p:nvCxnSpPr>
            <p:spPr bwMode="auto">
              <a:xfrm rot="5400000">
                <a:off x="969416" y="1856158"/>
                <a:ext cx="831039" cy="0"/>
              </a:xfrm>
              <a:prstGeom prst="line">
                <a:avLst/>
              </a:prstGeom>
              <a:solidFill>
                <a:schemeClr val="hlink"/>
              </a:solidFill>
              <a:ln w="19050" cap="flat" cmpd="sng" algn="ctr">
                <a:solidFill>
                  <a:schemeClr val="bg1">
                    <a:lumMod val="75000"/>
                  </a:schemeClr>
                </a:solidFill>
                <a:prstDash val="solid"/>
                <a:round/>
                <a:headEnd type="none" w="med" len="med"/>
                <a:tailEnd type="none" w="med" len="med"/>
              </a:ln>
              <a:effectLst/>
            </p:spPr>
          </p:cxnSp>
          <p:cxnSp>
            <p:nvCxnSpPr>
              <p:cNvPr id="47" name="Straight Connector 46"/>
              <p:cNvCxnSpPr/>
              <p:nvPr/>
            </p:nvCxnSpPr>
            <p:spPr bwMode="auto">
              <a:xfrm rot="10800000">
                <a:off x="1378584" y="2263747"/>
                <a:ext cx="1152757" cy="0"/>
              </a:xfrm>
              <a:prstGeom prst="line">
                <a:avLst/>
              </a:prstGeom>
              <a:solidFill>
                <a:schemeClr val="hlink"/>
              </a:solidFill>
              <a:ln w="19050" cap="flat" cmpd="sng" algn="ctr">
                <a:solidFill>
                  <a:schemeClr val="bg1">
                    <a:lumMod val="75000"/>
                  </a:schemeClr>
                </a:solidFill>
                <a:prstDash val="solid"/>
                <a:round/>
                <a:headEnd type="none" w="med" len="med"/>
                <a:tailEnd type="none" w="med" len="med"/>
              </a:ln>
              <a:effectLst/>
            </p:spPr>
          </p:cxnSp>
        </p:grpSp>
        <p:sp>
          <p:nvSpPr>
            <p:cNvPr id="58" name="Freeform 40"/>
            <p:cNvSpPr>
              <a:spLocks/>
            </p:cNvSpPr>
            <p:nvPr/>
          </p:nvSpPr>
          <p:spPr bwMode="auto">
            <a:xfrm rot="2700000">
              <a:off x="7708047" y="4605710"/>
              <a:ext cx="958896" cy="727060"/>
            </a:xfrm>
            <a:custGeom>
              <a:avLst/>
              <a:gdLst/>
              <a:ahLst/>
              <a:cxnLst>
                <a:cxn ang="0">
                  <a:pos x="0" y="680"/>
                </a:cxn>
                <a:cxn ang="0">
                  <a:pos x="205" y="420"/>
                </a:cxn>
                <a:cxn ang="0">
                  <a:pos x="302" y="491"/>
                </a:cxn>
                <a:cxn ang="0">
                  <a:pos x="621" y="208"/>
                </a:cxn>
                <a:cxn ang="0">
                  <a:pos x="727" y="321"/>
                </a:cxn>
                <a:cxn ang="0">
                  <a:pos x="980" y="89"/>
                </a:cxn>
                <a:cxn ang="0">
                  <a:pos x="952" y="0"/>
                </a:cxn>
                <a:cxn ang="0">
                  <a:pos x="1237" y="35"/>
                </a:cxn>
                <a:cxn ang="0">
                  <a:pos x="1136" y="309"/>
                </a:cxn>
                <a:cxn ang="0">
                  <a:pos x="1079" y="250"/>
                </a:cxn>
                <a:cxn ang="0">
                  <a:pos x="706" y="505"/>
                </a:cxn>
                <a:cxn ang="0">
                  <a:pos x="595" y="364"/>
                </a:cxn>
                <a:cxn ang="0">
                  <a:pos x="302" y="586"/>
                </a:cxn>
                <a:cxn ang="0">
                  <a:pos x="207" y="508"/>
                </a:cxn>
                <a:cxn ang="0">
                  <a:pos x="0" y="727"/>
                </a:cxn>
                <a:cxn ang="0">
                  <a:pos x="0" y="680"/>
                </a:cxn>
              </a:cxnLst>
              <a:rect l="0" t="0" r="r" b="b"/>
              <a:pathLst>
                <a:path w="1237" h="727">
                  <a:moveTo>
                    <a:pt x="0" y="680"/>
                  </a:moveTo>
                  <a:lnTo>
                    <a:pt x="205" y="420"/>
                  </a:lnTo>
                  <a:lnTo>
                    <a:pt x="302" y="491"/>
                  </a:lnTo>
                  <a:lnTo>
                    <a:pt x="621" y="208"/>
                  </a:lnTo>
                  <a:lnTo>
                    <a:pt x="727" y="321"/>
                  </a:lnTo>
                  <a:lnTo>
                    <a:pt x="980" y="89"/>
                  </a:lnTo>
                  <a:lnTo>
                    <a:pt x="952" y="0"/>
                  </a:lnTo>
                  <a:lnTo>
                    <a:pt x="1237" y="35"/>
                  </a:lnTo>
                  <a:lnTo>
                    <a:pt x="1136" y="309"/>
                  </a:lnTo>
                  <a:lnTo>
                    <a:pt x="1079" y="250"/>
                  </a:lnTo>
                  <a:lnTo>
                    <a:pt x="706" y="505"/>
                  </a:lnTo>
                  <a:lnTo>
                    <a:pt x="595" y="364"/>
                  </a:lnTo>
                  <a:lnTo>
                    <a:pt x="302" y="586"/>
                  </a:lnTo>
                  <a:lnTo>
                    <a:pt x="207" y="508"/>
                  </a:lnTo>
                  <a:lnTo>
                    <a:pt x="0" y="727"/>
                  </a:lnTo>
                  <a:lnTo>
                    <a:pt x="0" y="680"/>
                  </a:lnTo>
                  <a:close/>
                </a:path>
              </a:pathLst>
            </a:custGeom>
            <a:solidFill>
              <a:schemeClr val="accent2"/>
            </a:solidFill>
            <a:ln w="9525">
              <a:noFill/>
              <a:round/>
              <a:headEnd/>
              <a:tailEnd/>
            </a:ln>
            <a:scene3d>
              <a:camera prst="orthographicFront"/>
              <a:lightRig rig="threePt" dir="t"/>
            </a:scene3d>
            <a:sp3d>
              <a:bevelT/>
            </a:sp3d>
          </p:spPr>
          <p:txBody>
            <a:bodyPr/>
            <a:lstStyle/>
            <a:p>
              <a:pPr defTabSz="914417" eaLnBrk="0" fontAlgn="base" hangingPunct="0">
                <a:spcBef>
                  <a:spcPct val="0"/>
                </a:spcBef>
                <a:spcAft>
                  <a:spcPct val="40000"/>
                </a:spcAft>
                <a:defRPr/>
              </a:pPr>
              <a:endParaRPr lang="en-US" sz="2000" b="1">
                <a:solidFill>
                  <a:prstClr val="black"/>
                </a:solidFill>
                <a:latin typeface="Arial" pitchFamily="34" charset="0"/>
                <a:ea typeface="Arial Unicode MS" pitchFamily="34" charset="-128"/>
                <a:cs typeface="Arial Unicode MS" pitchFamily="34" charset="-128"/>
              </a:endParaRPr>
            </a:p>
          </p:txBody>
        </p:sp>
      </p:grpSp>
      <p:sp>
        <p:nvSpPr>
          <p:cNvPr id="61" name="Text Box 11"/>
          <p:cNvSpPr txBox="1">
            <a:spLocks noChangeArrowheads="1"/>
          </p:cNvSpPr>
          <p:nvPr/>
        </p:nvSpPr>
        <p:spPr bwMode="auto">
          <a:xfrm>
            <a:off x="1668155" y="1528404"/>
            <a:ext cx="2915849" cy="1060726"/>
          </a:xfrm>
          <a:prstGeom prst="rect">
            <a:avLst/>
          </a:prstGeom>
          <a:noFill/>
          <a:ln w="127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lIns="89809" tIns="46698" rIns="89809" bIns="46698">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defTabSz="914417" fontAlgn="base">
              <a:spcBef>
                <a:spcPct val="0"/>
              </a:spcBef>
            </a:pPr>
            <a:r>
              <a:rPr lang="en-GB" altLang="en-US" sz="3200">
                <a:solidFill>
                  <a:prstClr val="black"/>
                </a:solidFill>
                <a:latin typeface="Arial" charset="0"/>
                <a:ea typeface="Arial Unicode MS" pitchFamily="34" charset="-128"/>
                <a:cs typeface="Arial Unicode MS" pitchFamily="34" charset="-128"/>
              </a:rPr>
              <a:t>With </a:t>
            </a:r>
            <a:r>
              <a:rPr lang="en-GB" altLang="en-US" sz="3200" err="1">
                <a:solidFill>
                  <a:prstClr val="black"/>
                </a:solidFill>
                <a:latin typeface="Arial" charset="0"/>
                <a:ea typeface="Arial Unicode MS" pitchFamily="34" charset="-128"/>
                <a:cs typeface="Arial Unicode MS" pitchFamily="34" charset="-128"/>
              </a:rPr>
              <a:t>Galvus</a:t>
            </a:r>
            <a:r>
              <a:rPr lang="en-GB" altLang="en-US" sz="3200" baseline="30000">
                <a:solidFill>
                  <a:prstClr val="black"/>
                </a:solidFill>
                <a:latin typeface="Arial" charset="0"/>
                <a:ea typeface="Arial Unicode MS" pitchFamily="34" charset="-128"/>
                <a:cs typeface="Arial Unicode MS" pitchFamily="34" charset="-128"/>
              </a:rPr>
              <a:t>®</a:t>
            </a:r>
          </a:p>
          <a:p>
            <a:pPr algn="ctr" defTabSz="914417" fontAlgn="base">
              <a:spcBef>
                <a:spcPct val="0"/>
              </a:spcBef>
            </a:pPr>
            <a:r>
              <a:rPr lang="en-GB" altLang="en-US" sz="1800">
                <a:solidFill>
                  <a:prstClr val="black"/>
                </a:solidFill>
                <a:latin typeface="Arial" charset="0"/>
                <a:ea typeface="Arial Unicode MS" pitchFamily="34" charset="-128"/>
                <a:cs typeface="Arial Unicode MS" pitchFamily="34" charset="-128"/>
              </a:rPr>
              <a:t>(Met + </a:t>
            </a:r>
            <a:r>
              <a:rPr lang="en-GB" altLang="en-US" sz="1800" err="1">
                <a:solidFill>
                  <a:prstClr val="black"/>
                </a:solidFill>
                <a:latin typeface="Arial" charset="0"/>
                <a:ea typeface="Arial Unicode MS" pitchFamily="34" charset="-128"/>
                <a:cs typeface="Arial Unicode MS" pitchFamily="34" charset="-128"/>
              </a:rPr>
              <a:t>Galvus</a:t>
            </a:r>
            <a:r>
              <a:rPr lang="en-GB" altLang="en-US" sz="1800" baseline="30000">
                <a:solidFill>
                  <a:prstClr val="black"/>
                </a:solidFill>
                <a:latin typeface="Arial" charset="0"/>
                <a:ea typeface="Arial Unicode MS" pitchFamily="34" charset="-128"/>
                <a:cs typeface="Arial Unicode MS" pitchFamily="34" charset="-128"/>
              </a:rPr>
              <a:t>®</a:t>
            </a:r>
            <a:r>
              <a:rPr lang="en-GB" altLang="en-US" sz="1800">
                <a:solidFill>
                  <a:prstClr val="black"/>
                </a:solidFill>
                <a:latin typeface="Arial" charset="0"/>
                <a:ea typeface="Arial Unicode MS" pitchFamily="34" charset="-128"/>
                <a:cs typeface="Arial Unicode MS" pitchFamily="34" charset="-128"/>
              </a:rPr>
              <a:t>)</a:t>
            </a:r>
          </a:p>
        </p:txBody>
      </p:sp>
      <p:sp>
        <p:nvSpPr>
          <p:cNvPr id="62" name="Down Arrow 1"/>
          <p:cNvSpPr>
            <a:spLocks noChangeArrowheads="1"/>
          </p:cNvSpPr>
          <p:nvPr/>
        </p:nvSpPr>
        <p:spPr bwMode="auto">
          <a:xfrm>
            <a:off x="2745101" y="2589131"/>
            <a:ext cx="447364" cy="1126413"/>
          </a:xfrm>
          <a:prstGeom prst="downArrow">
            <a:avLst>
              <a:gd name="adj1" fmla="val 50000"/>
              <a:gd name="adj2" fmla="val 50000"/>
            </a:avLst>
          </a:prstGeom>
          <a:solidFill>
            <a:srgbClr val="00B050"/>
          </a:solidFill>
          <a:ln>
            <a:noFill/>
          </a:ln>
        </p:spPr>
        <p:txBody>
          <a:bodyPr wrap="none" lIns="89661" tIns="46618" rIns="89661" bIns="46618" anchor="ct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defTabSz="914417" fontAlgn="base">
              <a:spcBef>
                <a:spcPct val="0"/>
              </a:spcBef>
              <a:spcAft>
                <a:spcPct val="0"/>
              </a:spcAft>
            </a:pPr>
            <a:endParaRPr lang="en-US" altLang="en-US" sz="4000">
              <a:solidFill>
                <a:prstClr val="black"/>
              </a:solidFill>
              <a:latin typeface="Arial" charset="0"/>
            </a:endParaRPr>
          </a:p>
        </p:txBody>
      </p:sp>
      <p:pic>
        <p:nvPicPr>
          <p:cNvPr id="30" name="Picture 2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24287" y="6243996"/>
            <a:ext cx="1918494" cy="614004"/>
          </a:xfrm>
          <a:prstGeom prst="rect">
            <a:avLst/>
          </a:prstGeom>
        </p:spPr>
      </p:pic>
    </p:spTree>
    <p:extLst>
      <p:ext uri="{BB962C8B-B14F-4D97-AF65-F5344CB8AC3E}">
        <p14:creationId xmlns:p14="http://schemas.microsoft.com/office/powerpoint/2010/main" val="1674504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ctrTitle"/>
          </p:nvPr>
        </p:nvSpPr>
        <p:spPr>
          <a:xfrm>
            <a:off x="1847853" y="2130426"/>
            <a:ext cx="8496300" cy="1470025"/>
          </a:xfrm>
        </p:spPr>
        <p:txBody>
          <a:bodyPr/>
          <a:lstStyle/>
          <a:p>
            <a:r>
              <a:rPr lang="en-ZA" dirty="0"/>
              <a:t>Evidence of Efficacy without Efficacy Barriers with Galvus</a:t>
            </a:r>
            <a:endParaRPr lang="en-US" dirty="0"/>
          </a:p>
        </p:txBody>
      </p:sp>
      <p:pic>
        <p:nvPicPr>
          <p:cNvPr id="4" name="Picture 2" descr="C:\Users\OSHINKA1\Pictures\Galvus%20Met1.gif"/>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09057" y="6627079"/>
            <a:ext cx="1905000" cy="23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04412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847873" y="27011"/>
            <a:ext cx="8494713" cy="1076325"/>
          </a:xfrm>
        </p:spPr>
        <p:txBody>
          <a:bodyPr/>
          <a:lstStyle/>
          <a:p>
            <a:r>
              <a:rPr lang="en-US"/>
              <a:t>Study design (EDGE study)</a:t>
            </a:r>
          </a:p>
        </p:txBody>
      </p:sp>
      <p:sp>
        <p:nvSpPr>
          <p:cNvPr id="40963" name="Content Placeholder 2"/>
          <p:cNvSpPr>
            <a:spLocks noGrp="1"/>
          </p:cNvSpPr>
          <p:nvPr>
            <p:ph sz="quarter" idx="4294967295"/>
          </p:nvPr>
        </p:nvSpPr>
        <p:spPr>
          <a:xfrm>
            <a:off x="1847873" y="1339873"/>
            <a:ext cx="8494713" cy="1567615"/>
          </a:xfrm>
          <a:prstGeom prst="rect">
            <a:avLst/>
          </a:prstGeom>
        </p:spPr>
        <p:txBody>
          <a:bodyPr/>
          <a:lstStyle/>
          <a:p>
            <a:r>
              <a:rPr lang="en-US" sz="1500"/>
              <a:t>Multinational, multicenter, post-authorization, prospective, observational, cohort study </a:t>
            </a:r>
          </a:p>
          <a:p>
            <a:r>
              <a:rPr lang="en-US" sz="1500"/>
              <a:t>27 countries participated in five defined regions (East Asia, Europe, Latin America, Middle East and India)</a:t>
            </a:r>
          </a:p>
          <a:p>
            <a:r>
              <a:rPr lang="en-US" sz="1500"/>
              <a:t>A total of 45868 patients were enrolled in this study</a:t>
            </a:r>
          </a:p>
          <a:p>
            <a:endParaRPr lang="en-US" sz="1500"/>
          </a:p>
        </p:txBody>
      </p:sp>
      <p:grpSp>
        <p:nvGrpSpPr>
          <p:cNvPr id="2" name="Group 1"/>
          <p:cNvGrpSpPr>
            <a:grpSpLocks/>
          </p:cNvGrpSpPr>
          <p:nvPr/>
        </p:nvGrpSpPr>
        <p:grpSpPr bwMode="auto">
          <a:xfrm>
            <a:off x="1846265" y="2560639"/>
            <a:ext cx="8496300" cy="2911475"/>
            <a:chOff x="371475" y="2162683"/>
            <a:chExt cx="8496301" cy="3331639"/>
          </a:xfrm>
        </p:grpSpPr>
        <p:sp>
          <p:nvSpPr>
            <p:cNvPr id="40967" name="AutoShape 4"/>
            <p:cNvSpPr>
              <a:spLocks noChangeArrowheads="1"/>
            </p:cNvSpPr>
            <p:nvPr/>
          </p:nvSpPr>
          <p:spPr bwMode="auto">
            <a:xfrm>
              <a:off x="466725" y="2481263"/>
              <a:ext cx="2105025" cy="6921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A5892"/>
                </a:gs>
                <a:gs pos="100000">
                  <a:srgbClr val="6699FF">
                    <a:alpha val="75998"/>
                  </a:srgbClr>
                </a:gs>
              </a:gsLst>
              <a:lin ang="0" scaled="1"/>
            </a:gradFill>
            <a:ln w="12700">
              <a:noFill/>
              <a:miter lim="800000"/>
              <a:headEnd/>
              <a:tailEnd/>
            </a:ln>
          </p:spPr>
          <p:txBody>
            <a:bodyPr wrap="none" lIns="90000" tIns="46800" rIns="90000" bIns="46800" anchor="ctr"/>
            <a:lstStyle/>
            <a:p>
              <a:pPr fontAlgn="base">
                <a:spcBef>
                  <a:spcPct val="0"/>
                </a:spcBef>
                <a:spcAft>
                  <a:spcPct val="0"/>
                </a:spcAft>
              </a:pPr>
              <a:endParaRPr lang="en-GB">
                <a:solidFill>
                  <a:srgbClr val="FFFFFF"/>
                </a:solidFill>
                <a:latin typeface="Arial"/>
              </a:endParaRPr>
            </a:p>
          </p:txBody>
        </p:sp>
        <p:sp>
          <p:nvSpPr>
            <p:cNvPr id="40968" name="Text Box 5"/>
            <p:cNvSpPr txBox="1">
              <a:spLocks noChangeArrowheads="1"/>
            </p:cNvSpPr>
            <p:nvPr/>
          </p:nvSpPr>
          <p:spPr bwMode="auto">
            <a:xfrm>
              <a:off x="780099" y="2655698"/>
              <a:ext cx="1653315" cy="319469"/>
            </a:xfrm>
            <a:prstGeom prst="rect">
              <a:avLst/>
            </a:prstGeom>
            <a:noFill/>
            <a:ln w="12700">
              <a:noFill/>
              <a:miter lim="800000"/>
              <a:headEnd/>
              <a:tailEnd/>
            </a:ln>
          </p:spPr>
          <p:txBody>
            <a:bodyPr wrap="none" lIns="90000" tIns="46800" rIns="90000" bIns="46800" anchor="ctr">
              <a:spAutoFit/>
            </a:bodyPr>
            <a:lstStyle/>
            <a:p>
              <a:pPr eaLnBrk="0" fontAlgn="base" hangingPunct="0">
                <a:spcBef>
                  <a:spcPct val="0"/>
                </a:spcBef>
                <a:spcAft>
                  <a:spcPct val="40000"/>
                </a:spcAft>
              </a:pPr>
              <a:r>
                <a:rPr lang="en-US" sz="1200" b="1">
                  <a:solidFill>
                    <a:srgbClr val="FFFFFF"/>
                  </a:solidFill>
                  <a:latin typeface="Arial"/>
                </a:rPr>
                <a:t>Monotherapy failure</a:t>
              </a:r>
            </a:p>
          </p:txBody>
        </p:sp>
        <p:sp>
          <p:nvSpPr>
            <p:cNvPr id="40969" name="Text Box 6"/>
            <p:cNvSpPr txBox="1">
              <a:spLocks noChangeArrowheads="1"/>
            </p:cNvSpPr>
            <p:nvPr/>
          </p:nvSpPr>
          <p:spPr bwMode="auto">
            <a:xfrm>
              <a:off x="2066925" y="3768725"/>
              <a:ext cx="1193800" cy="810061"/>
            </a:xfrm>
            <a:prstGeom prst="rect">
              <a:avLst/>
            </a:prstGeom>
            <a:solidFill>
              <a:srgbClr val="FFFF99"/>
            </a:solidFill>
            <a:ln w="25400">
              <a:solidFill>
                <a:srgbClr val="FF9900"/>
              </a:solidFill>
              <a:miter lim="800000"/>
              <a:headEnd/>
              <a:tailEnd/>
            </a:ln>
          </p:spPr>
          <p:txBody>
            <a:bodyPr>
              <a:spAutoFit/>
            </a:bodyPr>
            <a:lstStyle/>
            <a:p>
              <a:pPr marL="456224" indent="-456224" fontAlgn="base">
                <a:spcBef>
                  <a:spcPct val="0"/>
                </a:spcBef>
                <a:spcAft>
                  <a:spcPct val="0"/>
                </a:spcAft>
              </a:pPr>
              <a:r>
                <a:rPr lang="en-US" sz="1000" b="1">
                  <a:solidFill>
                    <a:srgbClr val="000000"/>
                  </a:solidFill>
                  <a:latin typeface="Arial"/>
                </a:rPr>
                <a:t>BL demography</a:t>
              </a:r>
            </a:p>
            <a:p>
              <a:pPr marL="456224" indent="-456224" fontAlgn="base">
                <a:spcBef>
                  <a:spcPct val="0"/>
                </a:spcBef>
                <a:spcAft>
                  <a:spcPct val="0"/>
                </a:spcAft>
              </a:pPr>
              <a:r>
                <a:rPr lang="en-US" sz="1000" b="1">
                  <a:solidFill>
                    <a:srgbClr val="000000"/>
                  </a:solidFill>
                  <a:latin typeface="Arial"/>
                </a:rPr>
                <a:t>HbA1c</a:t>
              </a:r>
            </a:p>
            <a:p>
              <a:pPr marL="456224" indent="-456224" fontAlgn="base">
                <a:spcBef>
                  <a:spcPct val="0"/>
                </a:spcBef>
                <a:spcAft>
                  <a:spcPct val="0"/>
                </a:spcAft>
              </a:pPr>
              <a:r>
                <a:rPr lang="en-US" sz="1000" b="1">
                  <a:solidFill>
                    <a:srgbClr val="000000"/>
                  </a:solidFill>
                  <a:latin typeface="Arial"/>
                </a:rPr>
                <a:t>Weight</a:t>
              </a:r>
            </a:p>
            <a:p>
              <a:pPr marL="456224" indent="-456224" fontAlgn="base">
                <a:spcBef>
                  <a:spcPct val="0"/>
                </a:spcBef>
                <a:spcAft>
                  <a:spcPct val="0"/>
                </a:spcAft>
              </a:pPr>
              <a:r>
                <a:rPr lang="en-US" sz="1000" b="1">
                  <a:solidFill>
                    <a:srgbClr val="000000"/>
                  </a:solidFill>
                  <a:latin typeface="Arial"/>
                </a:rPr>
                <a:t>T2DM meds</a:t>
              </a:r>
            </a:p>
          </p:txBody>
        </p:sp>
        <p:sp>
          <p:nvSpPr>
            <p:cNvPr id="40970" name="Text Box 7"/>
            <p:cNvSpPr txBox="1">
              <a:spLocks noChangeArrowheads="1"/>
            </p:cNvSpPr>
            <p:nvPr/>
          </p:nvSpPr>
          <p:spPr bwMode="auto">
            <a:xfrm>
              <a:off x="7289800" y="3781425"/>
              <a:ext cx="1201738" cy="810061"/>
            </a:xfrm>
            <a:prstGeom prst="rect">
              <a:avLst/>
            </a:prstGeom>
            <a:solidFill>
              <a:srgbClr val="FFFF99"/>
            </a:solidFill>
            <a:ln w="25400">
              <a:solidFill>
                <a:srgbClr val="FF9900"/>
              </a:solidFill>
              <a:miter lim="800000"/>
              <a:headEnd/>
              <a:tailEnd/>
            </a:ln>
          </p:spPr>
          <p:txBody>
            <a:bodyPr>
              <a:spAutoFit/>
            </a:bodyPr>
            <a:lstStyle/>
            <a:p>
              <a:pPr marL="456224" indent="-456224" fontAlgn="base">
                <a:spcBef>
                  <a:spcPct val="0"/>
                </a:spcBef>
                <a:spcAft>
                  <a:spcPct val="0"/>
                </a:spcAft>
              </a:pPr>
              <a:r>
                <a:rPr lang="en-US" sz="1000" b="1">
                  <a:solidFill>
                    <a:srgbClr val="000000"/>
                  </a:solidFill>
                  <a:latin typeface="Arial"/>
                </a:rPr>
                <a:t>HbA1c</a:t>
              </a:r>
            </a:p>
            <a:p>
              <a:pPr marL="456224" indent="-456224" fontAlgn="base">
                <a:spcBef>
                  <a:spcPct val="0"/>
                </a:spcBef>
                <a:spcAft>
                  <a:spcPct val="0"/>
                </a:spcAft>
              </a:pPr>
              <a:r>
                <a:rPr lang="en-US" sz="1000" b="1">
                  <a:solidFill>
                    <a:srgbClr val="000000"/>
                  </a:solidFill>
                  <a:latin typeface="Arial"/>
                </a:rPr>
                <a:t>Weight</a:t>
              </a:r>
            </a:p>
            <a:p>
              <a:pPr marL="456224" indent="-456224" fontAlgn="base">
                <a:spcBef>
                  <a:spcPct val="0"/>
                </a:spcBef>
                <a:spcAft>
                  <a:spcPct val="0"/>
                </a:spcAft>
              </a:pPr>
              <a:r>
                <a:rPr lang="en-US" sz="1000" b="1">
                  <a:solidFill>
                    <a:srgbClr val="000000"/>
                  </a:solidFill>
                  <a:latin typeface="Arial"/>
                </a:rPr>
                <a:t>T2DM meds</a:t>
              </a:r>
            </a:p>
            <a:p>
              <a:pPr marL="456224" indent="-456224" fontAlgn="base">
                <a:spcBef>
                  <a:spcPct val="0"/>
                </a:spcBef>
                <a:spcAft>
                  <a:spcPct val="0"/>
                </a:spcAft>
              </a:pPr>
              <a:r>
                <a:rPr lang="en-US" sz="1000" b="1">
                  <a:solidFill>
                    <a:srgbClr val="000000"/>
                  </a:solidFill>
                  <a:latin typeface="Arial"/>
                </a:rPr>
                <a:t>AEs, SAEs</a:t>
              </a:r>
            </a:p>
          </p:txBody>
        </p:sp>
        <p:sp>
          <p:nvSpPr>
            <p:cNvPr id="40971" name="Text Box 8"/>
            <p:cNvSpPr txBox="1">
              <a:spLocks noChangeArrowheads="1"/>
            </p:cNvSpPr>
            <p:nvPr/>
          </p:nvSpPr>
          <p:spPr bwMode="auto">
            <a:xfrm>
              <a:off x="3389313" y="3773488"/>
              <a:ext cx="3789362" cy="810061"/>
            </a:xfrm>
            <a:prstGeom prst="rect">
              <a:avLst/>
            </a:prstGeom>
            <a:solidFill>
              <a:srgbClr val="FFFF99"/>
            </a:solidFill>
            <a:ln w="25400">
              <a:solidFill>
                <a:srgbClr val="FF9900"/>
              </a:solidFill>
              <a:miter lim="800000"/>
              <a:headEnd/>
              <a:tailEnd/>
            </a:ln>
          </p:spPr>
          <p:txBody>
            <a:bodyPr>
              <a:spAutoFit/>
            </a:bodyPr>
            <a:lstStyle/>
            <a:p>
              <a:pPr marL="456224" indent="-456224" algn="ctr" fontAlgn="base">
                <a:spcBef>
                  <a:spcPct val="0"/>
                </a:spcBef>
                <a:spcAft>
                  <a:spcPct val="0"/>
                </a:spcAft>
              </a:pPr>
              <a:r>
                <a:rPr lang="en-US" sz="1000" b="1">
                  <a:solidFill>
                    <a:srgbClr val="000000"/>
                  </a:solidFill>
                  <a:latin typeface="Arial"/>
                </a:rPr>
                <a:t>HbA1c</a:t>
              </a:r>
            </a:p>
            <a:p>
              <a:pPr marL="456224" indent="-456224" algn="ctr" fontAlgn="base">
                <a:spcBef>
                  <a:spcPct val="0"/>
                </a:spcBef>
                <a:spcAft>
                  <a:spcPct val="0"/>
                </a:spcAft>
              </a:pPr>
              <a:r>
                <a:rPr lang="en-US" sz="1000" b="1">
                  <a:solidFill>
                    <a:srgbClr val="000000"/>
                  </a:solidFill>
                  <a:latin typeface="Arial"/>
                </a:rPr>
                <a:t>Weight</a:t>
              </a:r>
            </a:p>
            <a:p>
              <a:pPr marL="456224" indent="-456224" algn="ctr" fontAlgn="base">
                <a:spcBef>
                  <a:spcPct val="0"/>
                </a:spcBef>
                <a:spcAft>
                  <a:spcPct val="0"/>
                </a:spcAft>
              </a:pPr>
              <a:r>
                <a:rPr lang="en-US" sz="1000" b="1">
                  <a:solidFill>
                    <a:srgbClr val="000000"/>
                  </a:solidFill>
                  <a:latin typeface="Arial"/>
                </a:rPr>
                <a:t>T2DM meds</a:t>
              </a:r>
            </a:p>
            <a:p>
              <a:pPr marL="456224" indent="-456224" algn="ctr" fontAlgn="base">
                <a:spcBef>
                  <a:spcPct val="0"/>
                </a:spcBef>
                <a:spcAft>
                  <a:spcPct val="0"/>
                </a:spcAft>
              </a:pPr>
              <a:r>
                <a:rPr lang="en-US" sz="1000" b="1">
                  <a:solidFill>
                    <a:srgbClr val="000000"/>
                  </a:solidFill>
                  <a:latin typeface="Arial"/>
                </a:rPr>
                <a:t>AEs, SAEs</a:t>
              </a:r>
            </a:p>
          </p:txBody>
        </p:sp>
        <p:sp>
          <p:nvSpPr>
            <p:cNvPr id="40972" name="Text Box 9"/>
            <p:cNvSpPr txBox="1">
              <a:spLocks noChangeArrowheads="1"/>
            </p:cNvSpPr>
            <p:nvPr/>
          </p:nvSpPr>
          <p:spPr bwMode="auto">
            <a:xfrm>
              <a:off x="1908175" y="4633964"/>
              <a:ext cx="6696075" cy="319638"/>
            </a:xfrm>
            <a:prstGeom prst="rect">
              <a:avLst/>
            </a:prstGeom>
            <a:noFill/>
            <a:ln w="19050">
              <a:noFill/>
              <a:miter lim="800000"/>
              <a:headEnd/>
              <a:tailEnd/>
            </a:ln>
          </p:spPr>
          <p:txBody>
            <a:bodyPr>
              <a:spAutoFit/>
            </a:bodyPr>
            <a:lstStyle/>
            <a:p>
              <a:pPr fontAlgn="base">
                <a:spcBef>
                  <a:spcPct val="50000"/>
                </a:spcBef>
                <a:spcAft>
                  <a:spcPct val="0"/>
                </a:spcAft>
              </a:pPr>
              <a:r>
                <a:rPr lang="en-US" sz="1200" b="1">
                  <a:solidFill>
                    <a:srgbClr val="FFFFFF"/>
                  </a:solidFill>
                  <a:latin typeface="Arial"/>
                </a:rPr>
                <a:t>   REQUIRED 		OPTIONAL                                           REQUIRED</a:t>
              </a:r>
            </a:p>
          </p:txBody>
        </p:sp>
        <p:sp>
          <p:nvSpPr>
            <p:cNvPr id="40973" name="AutoShape 10"/>
            <p:cNvSpPr>
              <a:spLocks/>
            </p:cNvSpPr>
            <p:nvPr/>
          </p:nvSpPr>
          <p:spPr bwMode="auto">
            <a:xfrm rot="5400000">
              <a:off x="5183982" y="1705820"/>
              <a:ext cx="215900" cy="6481763"/>
            </a:xfrm>
            <a:prstGeom prst="rightBrace">
              <a:avLst>
                <a:gd name="adj1" fmla="val 99240"/>
                <a:gd name="adj2" fmla="val 49792"/>
              </a:avLst>
            </a:prstGeom>
            <a:noFill/>
            <a:ln w="25400">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Arial"/>
              </a:endParaRPr>
            </a:p>
          </p:txBody>
        </p:sp>
        <p:sp>
          <p:nvSpPr>
            <p:cNvPr id="40974" name="Text Box 14"/>
            <p:cNvSpPr txBox="1">
              <a:spLocks noChangeArrowheads="1"/>
            </p:cNvSpPr>
            <p:nvPr/>
          </p:nvSpPr>
          <p:spPr bwMode="auto">
            <a:xfrm>
              <a:off x="1296988" y="3438525"/>
              <a:ext cx="7537450" cy="351601"/>
            </a:xfrm>
            <a:prstGeom prst="rect">
              <a:avLst/>
            </a:prstGeom>
            <a:noFill/>
            <a:ln w="19050">
              <a:noFill/>
              <a:miter lim="800000"/>
              <a:headEnd/>
              <a:tailEnd/>
            </a:ln>
          </p:spPr>
          <p:txBody>
            <a:bodyPr>
              <a:spAutoFit/>
            </a:bodyPr>
            <a:lstStyle/>
            <a:p>
              <a:pPr fontAlgn="base">
                <a:spcBef>
                  <a:spcPct val="50000"/>
                </a:spcBef>
                <a:spcAft>
                  <a:spcPct val="0"/>
                </a:spcAft>
              </a:pPr>
              <a:r>
                <a:rPr lang="en-US" sz="1400" b="1">
                  <a:solidFill>
                    <a:srgbClr val="FFFFFF"/>
                  </a:solidFill>
                  <a:latin typeface="Arial"/>
                </a:rPr>
                <a:t>  Month      0    1         2        3         4        5        6       7        8       9      10       11        12</a:t>
              </a:r>
            </a:p>
          </p:txBody>
        </p:sp>
        <p:sp>
          <p:nvSpPr>
            <p:cNvPr id="42" name="Freeform 6"/>
            <p:cNvSpPr>
              <a:spLocks/>
            </p:cNvSpPr>
            <p:nvPr/>
          </p:nvSpPr>
          <p:spPr bwMode="auto">
            <a:xfrm>
              <a:off x="2624576" y="2270256"/>
              <a:ext cx="5866962" cy="444500"/>
            </a:xfrm>
            <a:custGeom>
              <a:avLst/>
              <a:gdLst/>
              <a:ahLst/>
              <a:cxnLst>
                <a:cxn ang="0">
                  <a:pos x="0" y="176"/>
                </a:cxn>
                <a:cxn ang="0">
                  <a:pos x="820" y="176"/>
                </a:cxn>
                <a:cxn ang="0">
                  <a:pos x="908" y="88"/>
                </a:cxn>
                <a:cxn ang="0">
                  <a:pos x="820" y="0"/>
                </a:cxn>
                <a:cxn ang="0">
                  <a:pos x="0" y="0"/>
                </a:cxn>
                <a:cxn ang="0">
                  <a:pos x="0" y="176"/>
                </a:cxn>
              </a:cxnLst>
              <a:rect l="0" t="0" r="r" b="b"/>
              <a:pathLst>
                <a:path w="908" h="176">
                  <a:moveTo>
                    <a:pt x="0" y="176"/>
                  </a:moveTo>
                  <a:lnTo>
                    <a:pt x="820" y="176"/>
                  </a:lnTo>
                  <a:lnTo>
                    <a:pt x="908" y="88"/>
                  </a:lnTo>
                  <a:lnTo>
                    <a:pt x="820" y="0"/>
                  </a:lnTo>
                  <a:lnTo>
                    <a:pt x="0" y="0"/>
                  </a:lnTo>
                  <a:lnTo>
                    <a:pt x="0" y="176"/>
                  </a:lnTo>
                  <a:close/>
                </a:path>
              </a:pathLst>
            </a:custGeom>
            <a:solidFill>
              <a:srgbClr val="FF6600"/>
            </a:solidFill>
            <a:ln w="12700" cap="flat" cmpd="sng">
              <a:no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fontAlgn="base">
                <a:spcBef>
                  <a:spcPct val="0"/>
                </a:spcBef>
                <a:spcAft>
                  <a:spcPct val="0"/>
                </a:spcAft>
                <a:defRPr/>
              </a:pPr>
              <a:endParaRPr lang="en-GB" sz="1400" b="1" dirty="0">
                <a:solidFill>
                  <a:srgbClr val="002060"/>
                </a:solidFill>
                <a:latin typeface="News Gothic MT" pitchFamily="34" charset="0"/>
              </a:endParaRPr>
            </a:p>
          </p:txBody>
        </p:sp>
        <p:sp>
          <p:nvSpPr>
            <p:cNvPr id="40978" name="Text Box 18"/>
            <p:cNvSpPr txBox="1">
              <a:spLocks noChangeArrowheads="1"/>
            </p:cNvSpPr>
            <p:nvPr/>
          </p:nvSpPr>
          <p:spPr bwMode="auto">
            <a:xfrm>
              <a:off x="2679700" y="2322513"/>
              <a:ext cx="5318125" cy="353866"/>
            </a:xfrm>
            <a:prstGeom prst="rect">
              <a:avLst/>
            </a:prstGeom>
            <a:noFill/>
            <a:ln w="12700">
              <a:noFill/>
              <a:miter lim="800000"/>
              <a:headEnd/>
              <a:tailEnd/>
            </a:ln>
          </p:spPr>
          <p:txBody>
            <a:bodyPr lIns="90000" tIns="46800" rIns="90000" bIns="46800">
              <a:spAutoFit/>
            </a:bodyPr>
            <a:lstStyle/>
            <a:p>
              <a:pPr eaLnBrk="0" fontAlgn="base" hangingPunct="0">
                <a:spcBef>
                  <a:spcPct val="0"/>
                </a:spcBef>
                <a:spcAft>
                  <a:spcPct val="40000"/>
                </a:spcAft>
              </a:pPr>
              <a:r>
                <a:rPr lang="en-US" sz="1400" b="1">
                  <a:solidFill>
                    <a:srgbClr val="FFFFFF"/>
                  </a:solidFill>
                  <a:latin typeface="Arial"/>
                </a:rPr>
                <a:t>Vildagliptin as add-on or vildagliptin/metformin (fixed-dose)</a:t>
              </a:r>
              <a:r>
                <a:rPr lang="en-US" sz="1400" b="1" baseline="30000">
                  <a:solidFill>
                    <a:srgbClr val="FFFFFF"/>
                  </a:solidFill>
                  <a:latin typeface="Arial"/>
                </a:rPr>
                <a:t>*</a:t>
              </a:r>
            </a:p>
          </p:txBody>
        </p:sp>
        <p:sp>
          <p:nvSpPr>
            <p:cNvPr id="44" name="Freeform 5"/>
            <p:cNvSpPr>
              <a:spLocks/>
            </p:cNvSpPr>
            <p:nvPr/>
          </p:nvSpPr>
          <p:spPr bwMode="auto">
            <a:xfrm>
              <a:off x="2628878" y="2984345"/>
              <a:ext cx="5862660" cy="458788"/>
            </a:xfrm>
            <a:custGeom>
              <a:avLst/>
              <a:gdLst/>
              <a:ahLst/>
              <a:cxnLst>
                <a:cxn ang="0">
                  <a:pos x="0" y="176"/>
                </a:cxn>
                <a:cxn ang="0">
                  <a:pos x="820" y="176"/>
                </a:cxn>
                <a:cxn ang="0">
                  <a:pos x="908" y="88"/>
                </a:cxn>
                <a:cxn ang="0">
                  <a:pos x="820" y="0"/>
                </a:cxn>
                <a:cxn ang="0">
                  <a:pos x="0" y="0"/>
                </a:cxn>
                <a:cxn ang="0">
                  <a:pos x="0" y="176"/>
                </a:cxn>
              </a:cxnLst>
              <a:rect l="0" t="0" r="r" b="b"/>
              <a:pathLst>
                <a:path w="908" h="176">
                  <a:moveTo>
                    <a:pt x="0" y="176"/>
                  </a:moveTo>
                  <a:lnTo>
                    <a:pt x="820" y="176"/>
                  </a:lnTo>
                  <a:lnTo>
                    <a:pt x="908" y="88"/>
                  </a:lnTo>
                  <a:lnTo>
                    <a:pt x="820" y="0"/>
                  </a:lnTo>
                  <a:lnTo>
                    <a:pt x="0" y="0"/>
                  </a:lnTo>
                  <a:lnTo>
                    <a:pt x="0" y="176"/>
                  </a:lnTo>
                  <a:close/>
                </a:path>
              </a:pathLst>
            </a:custGeom>
            <a:solidFill>
              <a:srgbClr val="9933FF"/>
            </a:solidFill>
            <a:ln w="12700" cap="flat" cmpd="sng">
              <a:noFill/>
              <a:prstDash val="solid"/>
              <a:round/>
              <a:headEnd/>
              <a:tailEnd/>
            </a:ln>
            <a:effectLst/>
            <a:scene3d>
              <a:camera prst="orthographicFront"/>
              <a:lightRig rig="threePt" dir="t"/>
            </a:scene3d>
            <a:sp3d>
              <a:bevelT/>
            </a:sp3d>
          </p:spPr>
          <p:txBody>
            <a:bodyPr lIns="90000" tIns="46800" rIns="90000" bIns="46800" anchor="ctr"/>
            <a:lstStyle/>
            <a:p>
              <a:pPr fontAlgn="base">
                <a:spcBef>
                  <a:spcPct val="0"/>
                </a:spcBef>
                <a:spcAft>
                  <a:spcPct val="0"/>
                </a:spcAft>
                <a:defRPr/>
              </a:pPr>
              <a:endParaRPr lang="en-GB" sz="1400" b="1" dirty="0">
                <a:solidFill>
                  <a:srgbClr val="FFFFFF"/>
                </a:solidFill>
                <a:latin typeface="News Gothic MT" pitchFamily="34" charset="0"/>
              </a:endParaRPr>
            </a:p>
          </p:txBody>
        </p:sp>
        <p:sp>
          <p:nvSpPr>
            <p:cNvPr id="40982" name="Text Box 22"/>
            <p:cNvSpPr txBox="1">
              <a:spLocks noChangeArrowheads="1"/>
            </p:cNvSpPr>
            <p:nvPr/>
          </p:nvSpPr>
          <p:spPr bwMode="auto">
            <a:xfrm>
              <a:off x="2679700" y="3065463"/>
              <a:ext cx="5043488" cy="353866"/>
            </a:xfrm>
            <a:prstGeom prst="rect">
              <a:avLst/>
            </a:prstGeom>
            <a:noFill/>
            <a:ln w="12700">
              <a:noFill/>
              <a:miter lim="800000"/>
              <a:headEnd/>
              <a:tailEnd/>
            </a:ln>
          </p:spPr>
          <p:txBody>
            <a:bodyPr lIns="90000" tIns="46800" rIns="90000" bIns="46800">
              <a:spAutoFit/>
            </a:bodyPr>
            <a:lstStyle/>
            <a:p>
              <a:pPr eaLnBrk="0" fontAlgn="base" hangingPunct="0">
                <a:spcBef>
                  <a:spcPct val="0"/>
                </a:spcBef>
                <a:spcAft>
                  <a:spcPct val="40000"/>
                </a:spcAft>
              </a:pPr>
              <a:r>
                <a:rPr lang="en-US" sz="1400" b="1">
                  <a:solidFill>
                    <a:srgbClr val="FFFFFF"/>
                  </a:solidFill>
                  <a:latin typeface="Arial"/>
                </a:rPr>
                <a:t>Comparator dual therapy OADs</a:t>
              </a:r>
              <a:r>
                <a:rPr lang="en-US" sz="1400" b="1" baseline="30000">
                  <a:solidFill>
                    <a:srgbClr val="FFFFFF"/>
                  </a:solidFill>
                  <a:latin typeface="Arial"/>
                  <a:ea typeface="Arial Unicode MS" pitchFamily="34" charset="-128"/>
                  <a:cs typeface="Arial Unicode MS" pitchFamily="34" charset="-128"/>
                </a:rPr>
                <a:t>**</a:t>
              </a:r>
              <a:endParaRPr lang="en-US" sz="1400" b="1">
                <a:solidFill>
                  <a:srgbClr val="FFFFFF"/>
                </a:solidFill>
                <a:latin typeface="Arial"/>
              </a:endParaRPr>
            </a:p>
          </p:txBody>
        </p:sp>
        <p:sp>
          <p:nvSpPr>
            <p:cNvPr id="40983" name="Text Box 11"/>
            <p:cNvSpPr txBox="1">
              <a:spLocks noChangeArrowheads="1"/>
            </p:cNvSpPr>
            <p:nvPr/>
          </p:nvSpPr>
          <p:spPr bwMode="auto">
            <a:xfrm>
              <a:off x="3181350" y="5061002"/>
              <a:ext cx="4394200" cy="351601"/>
            </a:xfrm>
            <a:prstGeom prst="rect">
              <a:avLst/>
            </a:prstGeom>
            <a:noFill/>
            <a:ln w="19050">
              <a:noFill/>
              <a:miter lim="800000"/>
              <a:headEnd/>
              <a:tailEnd/>
            </a:ln>
          </p:spPr>
          <p:txBody>
            <a:bodyPr>
              <a:spAutoFit/>
            </a:bodyPr>
            <a:lstStyle/>
            <a:p>
              <a:pPr algn="ctr" fontAlgn="base">
                <a:spcBef>
                  <a:spcPct val="50000"/>
                </a:spcBef>
                <a:spcAft>
                  <a:spcPct val="0"/>
                </a:spcAft>
              </a:pPr>
              <a:r>
                <a:rPr lang="en-US" sz="1400" b="1">
                  <a:solidFill>
                    <a:srgbClr val="FFFFFF"/>
                  </a:solidFill>
                  <a:latin typeface="Arial"/>
                </a:rPr>
                <a:t>DATA  COLLECTION  OPPORTUNITIES</a:t>
              </a:r>
              <a:endParaRPr lang="en-US" sz="1400">
                <a:solidFill>
                  <a:srgbClr val="FFFFFF"/>
                </a:solidFill>
                <a:latin typeface="Arial"/>
              </a:endParaRPr>
            </a:p>
          </p:txBody>
        </p:sp>
        <p:sp>
          <p:nvSpPr>
            <p:cNvPr id="40984" name="Rounded Rectangle 47"/>
            <p:cNvSpPr>
              <a:spLocks noChangeArrowheads="1"/>
            </p:cNvSpPr>
            <p:nvPr/>
          </p:nvSpPr>
          <p:spPr bwMode="auto">
            <a:xfrm>
              <a:off x="371475" y="2162683"/>
              <a:ext cx="8496301" cy="3331639"/>
            </a:xfrm>
            <a:prstGeom prst="roundRect">
              <a:avLst>
                <a:gd name="adj" fmla="val 6523"/>
              </a:avLst>
            </a:prstGeom>
            <a:noFill/>
            <a:ln w="28575" algn="ctr">
              <a:solidFill>
                <a:schemeClr val="tx1"/>
              </a:solidFill>
              <a:round/>
              <a:headEnd/>
              <a:tailEnd/>
            </a:ln>
          </p:spPr>
          <p:txBody>
            <a:bodyPr/>
            <a:lstStyle/>
            <a:p>
              <a:pPr algn="ctr" fontAlgn="base">
                <a:spcBef>
                  <a:spcPct val="0"/>
                </a:spcBef>
                <a:spcAft>
                  <a:spcPct val="0"/>
                </a:spcAft>
              </a:pPr>
              <a:endParaRPr lang="en-US">
                <a:solidFill>
                  <a:srgbClr val="FFFFFF"/>
                </a:solidFill>
                <a:latin typeface="Arial"/>
              </a:endParaRPr>
            </a:p>
          </p:txBody>
        </p:sp>
      </p:grpSp>
      <p:sp>
        <p:nvSpPr>
          <p:cNvPr id="22" name="Text Placeholder 3"/>
          <p:cNvSpPr txBox="1">
            <a:spLocks/>
          </p:cNvSpPr>
          <p:nvPr/>
        </p:nvSpPr>
        <p:spPr bwMode="auto">
          <a:xfrm>
            <a:off x="1835151" y="5519738"/>
            <a:ext cx="8729663" cy="963612"/>
          </a:xfrm>
          <a:prstGeom prst="rect">
            <a:avLst/>
          </a:prstGeom>
          <a:noFill/>
          <a:ln w="9525">
            <a:noFill/>
            <a:miter lim="800000"/>
            <a:headEnd/>
            <a:tailEnd/>
          </a:ln>
        </p:spPr>
        <p:txBody>
          <a:bodyPr lIns="0" tIns="45618" rIns="91243" bIns="45618"/>
          <a:lstStyle/>
          <a:p>
            <a:pPr marL="0" lvl="1" fontAlgn="base">
              <a:spcBef>
                <a:spcPct val="0"/>
              </a:spcBef>
              <a:spcAft>
                <a:spcPts val="600"/>
              </a:spcAft>
              <a:buClr>
                <a:srgbClr val="FFFFFF"/>
              </a:buClr>
              <a:defRPr/>
            </a:pPr>
            <a:r>
              <a:rPr lang="en-US" sz="900" b="1" kern="0" dirty="0">
                <a:solidFill>
                  <a:srgbClr val="FFFFFF"/>
                </a:solidFill>
                <a:latin typeface="Arial"/>
              </a:rPr>
              <a:t>*</a:t>
            </a:r>
            <a:r>
              <a:rPr lang="en-US" sz="900" b="1" kern="0" dirty="0" err="1">
                <a:solidFill>
                  <a:srgbClr val="FFFFFF"/>
                </a:solidFill>
                <a:latin typeface="Arial"/>
              </a:rPr>
              <a:t>Vildagliptin</a:t>
            </a:r>
            <a:r>
              <a:rPr lang="en-US" sz="900" b="1" kern="0" dirty="0">
                <a:solidFill>
                  <a:srgbClr val="FFFFFF"/>
                </a:solidFill>
                <a:latin typeface="Arial"/>
              </a:rPr>
              <a:t> cohort: T2DM patients newly initiating </a:t>
            </a:r>
            <a:r>
              <a:rPr lang="en-US" sz="900" b="1" kern="0" dirty="0" err="1">
                <a:solidFill>
                  <a:srgbClr val="FFFFFF"/>
                </a:solidFill>
                <a:latin typeface="Arial"/>
              </a:rPr>
              <a:t>vildagliptin</a:t>
            </a:r>
            <a:r>
              <a:rPr lang="en-US" sz="900" b="1" kern="0" dirty="0">
                <a:solidFill>
                  <a:srgbClr val="FFFFFF"/>
                </a:solidFill>
                <a:latin typeface="Arial"/>
              </a:rPr>
              <a:t> as add-on dual therapy or newly initiating </a:t>
            </a:r>
            <a:r>
              <a:rPr lang="en-US" sz="900" b="1" kern="0" dirty="0" err="1">
                <a:solidFill>
                  <a:srgbClr val="FFFFFF"/>
                </a:solidFill>
                <a:latin typeface="Arial"/>
              </a:rPr>
              <a:t>vildagliptin</a:t>
            </a:r>
            <a:r>
              <a:rPr lang="en-US" sz="900" b="1" kern="0" dirty="0">
                <a:solidFill>
                  <a:srgbClr val="FFFFFF"/>
                </a:solidFill>
                <a:latin typeface="Arial"/>
              </a:rPr>
              <a:t>/metformin (fixed-dose) from non-</a:t>
            </a:r>
            <a:r>
              <a:rPr lang="en-US" sz="900" b="1" kern="0" dirty="0" err="1">
                <a:solidFill>
                  <a:srgbClr val="FFFFFF"/>
                </a:solidFill>
                <a:latin typeface="Arial"/>
              </a:rPr>
              <a:t>vildagliptin</a:t>
            </a:r>
            <a:r>
              <a:rPr lang="en-US" sz="900" b="1" kern="0" dirty="0">
                <a:solidFill>
                  <a:srgbClr val="FFFFFF"/>
                </a:solidFill>
                <a:latin typeface="Arial"/>
              </a:rPr>
              <a:t> </a:t>
            </a:r>
            <a:r>
              <a:rPr lang="en-US" sz="900" b="1" kern="0" dirty="0" err="1">
                <a:solidFill>
                  <a:srgbClr val="FFFFFF"/>
                </a:solidFill>
                <a:latin typeface="Arial"/>
              </a:rPr>
              <a:t>monotherapy</a:t>
            </a:r>
            <a:endParaRPr lang="en-US" sz="900" b="1" kern="0" dirty="0">
              <a:solidFill>
                <a:srgbClr val="FFFFFF"/>
              </a:solidFill>
              <a:latin typeface="Arial"/>
            </a:endParaRPr>
          </a:p>
          <a:p>
            <a:pPr marL="0" lvl="1" fontAlgn="base">
              <a:spcBef>
                <a:spcPct val="0"/>
              </a:spcBef>
              <a:spcAft>
                <a:spcPts val="600"/>
              </a:spcAft>
              <a:buClr>
                <a:srgbClr val="FFFFFF"/>
              </a:buClr>
              <a:defRPr/>
            </a:pPr>
            <a:r>
              <a:rPr lang="en-US" sz="900" b="1" kern="0" dirty="0">
                <a:solidFill>
                  <a:srgbClr val="FFFFFF"/>
                </a:solidFill>
                <a:latin typeface="Arial"/>
              </a:rPr>
              <a:t>**Comparator OAD cohort: T2DM patients newly initiating therapy with oral anti-diabetic therapies other than vildagliptin (defined as SU, metformin, TZDs, </a:t>
            </a:r>
            <a:r>
              <a:rPr lang="en-US" sz="900" b="1" kern="0" dirty="0" err="1">
                <a:solidFill>
                  <a:srgbClr val="FFFFFF"/>
                </a:solidFill>
                <a:latin typeface="Arial"/>
              </a:rPr>
              <a:t>metiglinides</a:t>
            </a:r>
            <a:r>
              <a:rPr lang="en-US" sz="900" b="1" kern="0" dirty="0">
                <a:solidFill>
                  <a:srgbClr val="FFFFFF"/>
                </a:solidFill>
                <a:latin typeface="Arial"/>
              </a:rPr>
              <a:t>, α-</a:t>
            </a:r>
            <a:r>
              <a:rPr lang="en-US" sz="900" b="1" kern="0" dirty="0" err="1">
                <a:solidFill>
                  <a:srgbClr val="FFFFFF"/>
                </a:solidFill>
                <a:latin typeface="Arial"/>
              </a:rPr>
              <a:t>glucosidase</a:t>
            </a:r>
            <a:r>
              <a:rPr lang="en-US" sz="900" b="1" kern="0" dirty="0">
                <a:solidFill>
                  <a:srgbClr val="FFFFFF"/>
                </a:solidFill>
                <a:latin typeface="Arial"/>
              </a:rPr>
              <a:t> inhibitors) as add-on dual therapy except as add-on to vildagliptin, other DPP-4 inhibitors, or GLP-1 </a:t>
            </a:r>
            <a:r>
              <a:rPr lang="en-US" sz="900" b="1" kern="0" dirty="0" err="1">
                <a:solidFill>
                  <a:srgbClr val="FFFFFF"/>
                </a:solidFill>
                <a:latin typeface="Arial"/>
              </a:rPr>
              <a:t>mimetics</a:t>
            </a:r>
            <a:r>
              <a:rPr lang="en-US" sz="900" b="1" kern="0" dirty="0">
                <a:solidFill>
                  <a:srgbClr val="FFFFFF"/>
                </a:solidFill>
                <a:latin typeface="Arial"/>
              </a:rPr>
              <a:t>/analogues</a:t>
            </a:r>
          </a:p>
          <a:p>
            <a:pPr marL="296237" lvl="1" indent="-296237" fontAlgn="base">
              <a:spcBef>
                <a:spcPct val="0"/>
              </a:spcBef>
              <a:spcAft>
                <a:spcPts val="600"/>
              </a:spcAft>
              <a:buClr>
                <a:srgbClr val="FFFFFF"/>
              </a:buClr>
              <a:defRPr/>
            </a:pPr>
            <a:r>
              <a:rPr lang="en-US" sz="900" b="1" kern="0" dirty="0">
                <a:solidFill>
                  <a:srgbClr val="FFFFFF"/>
                </a:solidFill>
                <a:latin typeface="Arial"/>
              </a:rPr>
              <a:t>AE=Adverse event; BL=baseline; OAD=oral anti-diabetic drugs; T2DM=type 2 diabetes mellitus; TZDs=</a:t>
            </a:r>
            <a:r>
              <a:rPr lang="en-US" sz="900" b="1" kern="0" dirty="0" err="1">
                <a:solidFill>
                  <a:srgbClr val="FFFFFF"/>
                </a:solidFill>
                <a:latin typeface="Arial"/>
              </a:rPr>
              <a:t>thiazolidinediones</a:t>
            </a:r>
            <a:endParaRPr lang="en-US" sz="900" b="1" kern="0" dirty="0">
              <a:solidFill>
                <a:srgbClr val="FFFFFF"/>
              </a:solidFill>
              <a:latin typeface="Arial"/>
            </a:endParaRPr>
          </a:p>
        </p:txBody>
      </p:sp>
      <p:sp>
        <p:nvSpPr>
          <p:cNvPr id="40966" name="Rectangle 20"/>
          <p:cNvSpPr>
            <a:spLocks noChangeArrowheads="1"/>
          </p:cNvSpPr>
          <p:nvPr/>
        </p:nvSpPr>
        <p:spPr bwMode="auto">
          <a:xfrm>
            <a:off x="1747839" y="6407154"/>
            <a:ext cx="7194550" cy="430755"/>
          </a:xfrm>
          <a:prstGeom prst="rect">
            <a:avLst/>
          </a:prstGeom>
          <a:noFill/>
          <a:ln w="9525">
            <a:noFill/>
            <a:miter lim="800000"/>
            <a:headEnd/>
            <a:tailEnd/>
          </a:ln>
        </p:spPr>
        <p:txBody>
          <a:bodyPr lIns="91243" tIns="45618" rIns="91243" bIns="45618">
            <a:spAutoFit/>
          </a:bodyPr>
          <a:lstStyle/>
          <a:p>
            <a:pPr fontAlgn="base">
              <a:spcBef>
                <a:spcPct val="0"/>
              </a:spcBef>
              <a:spcAft>
                <a:spcPct val="0"/>
              </a:spcAft>
            </a:pPr>
            <a:r>
              <a:rPr lang="en-US" sz="700">
                <a:solidFill>
                  <a:srgbClr val="FFFFFF"/>
                </a:solidFill>
                <a:latin typeface="Arial"/>
              </a:rPr>
              <a:t>C. Mathieu</a:t>
            </a:r>
            <a:r>
              <a:rPr lang="en-US" sz="700" b="1">
                <a:solidFill>
                  <a:srgbClr val="FFFFFF"/>
                </a:solidFill>
                <a:latin typeface="Arial"/>
              </a:rPr>
              <a:t> </a:t>
            </a:r>
            <a:r>
              <a:rPr lang="en-US" sz="700">
                <a:solidFill>
                  <a:srgbClr val="FFFFFF"/>
                </a:solidFill>
                <a:latin typeface="Arial"/>
              </a:rPr>
              <a:t>etal,</a:t>
            </a:r>
            <a:r>
              <a:rPr lang="en-US" sz="700" b="1">
                <a:solidFill>
                  <a:srgbClr val="FFFFFF"/>
                </a:solidFill>
                <a:latin typeface="Arial"/>
              </a:rPr>
              <a:t> </a:t>
            </a:r>
            <a:r>
              <a:rPr lang="en-US" sz="700">
                <a:solidFill>
                  <a:srgbClr val="FFFFFF"/>
                </a:solidFill>
                <a:latin typeface="Arial"/>
              </a:rPr>
              <a:t>Poster 863,  Presented at the 48th European Association for the Study of Diabetes, 2012, 1-5th Oct, Berlin, Germany </a:t>
            </a:r>
          </a:p>
          <a:p>
            <a:pPr fontAlgn="base">
              <a:spcBef>
                <a:spcPct val="0"/>
              </a:spcBef>
              <a:spcAft>
                <a:spcPct val="0"/>
              </a:spcAft>
            </a:pPr>
            <a:r>
              <a:rPr lang="en-US" sz="700">
                <a:solidFill>
                  <a:srgbClr val="FFFFFF"/>
                </a:solidFill>
                <a:latin typeface="Arial"/>
              </a:rPr>
              <a:t>S. Wangnoo, G. Bader, Poster 117-P, Presented at 1st American Diabetes Association Middle East, 2012, 4-6th Dec, Dubai, UAE</a:t>
            </a:r>
          </a:p>
          <a:p>
            <a:pPr fontAlgn="base">
              <a:spcBef>
                <a:spcPct val="0"/>
              </a:spcBef>
              <a:spcAft>
                <a:spcPct val="0"/>
              </a:spcAft>
            </a:pPr>
            <a:r>
              <a:rPr lang="en-US" sz="700">
                <a:solidFill>
                  <a:srgbClr val="FFFFFF"/>
                </a:solidFill>
                <a:latin typeface="Arial"/>
              </a:rPr>
              <a:t>G. Bader, J.-B. Gruenberger, M. Kadwa, Poster 89-P, Presented at 1st American Diabetes Association Middle East, 2012, 4-6th Dec, Dubai, UAE</a:t>
            </a:r>
          </a:p>
        </p:txBody>
      </p:sp>
      <p:pic>
        <p:nvPicPr>
          <p:cNvPr id="23" name="Picture 2" descr="C:\Users\OSHINKA1\Pictures\Galvus%20Met1.gif"/>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09057" y="6627079"/>
            <a:ext cx="1905000" cy="23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205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310778" y="206359"/>
            <a:ext cx="9033716" cy="1077912"/>
          </a:xfrm>
        </p:spPr>
        <p:txBody>
          <a:bodyPr/>
          <a:lstStyle/>
          <a:p>
            <a:r>
              <a:rPr lang="en-US" sz="3600" dirty="0"/>
              <a:t>EDGE study: </a:t>
            </a:r>
            <a:r>
              <a:rPr lang="de-CH" sz="3600" dirty="0"/>
              <a:t>HbA1c reductions (by baseline HbA1c range) – </a:t>
            </a:r>
            <a:r>
              <a:rPr lang="de-CH" sz="2400" dirty="0">
                <a:solidFill>
                  <a:srgbClr val="FFFF00"/>
                </a:solidFill>
              </a:rPr>
              <a:t>higher A1c drops (-3.44) with higher baseline</a:t>
            </a:r>
            <a:endParaRPr lang="en-US" sz="2400" dirty="0">
              <a:solidFill>
                <a:srgbClr val="FFFF00"/>
              </a:solidFill>
            </a:endParaRPr>
          </a:p>
        </p:txBody>
      </p:sp>
      <p:sp>
        <p:nvSpPr>
          <p:cNvPr id="43015" name="Rectangle 1"/>
          <p:cNvSpPr>
            <a:spLocks noChangeArrowheads="1"/>
          </p:cNvSpPr>
          <p:nvPr/>
        </p:nvSpPr>
        <p:spPr bwMode="auto">
          <a:xfrm>
            <a:off x="1751716" y="6027515"/>
            <a:ext cx="7192963" cy="598351"/>
          </a:xfrm>
          <a:prstGeom prst="rect">
            <a:avLst/>
          </a:prstGeom>
          <a:noFill/>
          <a:ln w="9525">
            <a:noFill/>
            <a:miter lim="800000"/>
            <a:headEnd/>
            <a:tailEnd/>
          </a:ln>
        </p:spPr>
        <p:txBody>
          <a:bodyPr lIns="91243" tIns="45618" rIns="91243" bIns="45618">
            <a:spAutoFit/>
          </a:bodyPr>
          <a:lstStyle/>
          <a:p>
            <a:pPr fontAlgn="base">
              <a:spcBef>
                <a:spcPct val="0"/>
              </a:spcBef>
              <a:spcAft>
                <a:spcPct val="0"/>
              </a:spcAft>
            </a:pPr>
            <a:r>
              <a:rPr lang="en-US" sz="800" dirty="0">
                <a:solidFill>
                  <a:srgbClr val="FFFFFF"/>
                </a:solidFill>
                <a:latin typeface="Arial"/>
              </a:rPr>
              <a:t>C. Mathieu</a:t>
            </a:r>
            <a:r>
              <a:rPr lang="en-US" sz="800" b="1" dirty="0">
                <a:solidFill>
                  <a:srgbClr val="FFFFFF"/>
                </a:solidFill>
                <a:latin typeface="Arial"/>
              </a:rPr>
              <a:t> </a:t>
            </a:r>
            <a:r>
              <a:rPr lang="en-US" sz="800" dirty="0" err="1">
                <a:solidFill>
                  <a:srgbClr val="FFFFFF"/>
                </a:solidFill>
                <a:latin typeface="Arial"/>
              </a:rPr>
              <a:t>etal</a:t>
            </a:r>
            <a:r>
              <a:rPr lang="en-US" sz="800" dirty="0">
                <a:solidFill>
                  <a:srgbClr val="FFFFFF"/>
                </a:solidFill>
                <a:latin typeface="Arial"/>
              </a:rPr>
              <a:t>,</a:t>
            </a:r>
            <a:r>
              <a:rPr lang="en-US" sz="800" b="1" dirty="0">
                <a:solidFill>
                  <a:srgbClr val="FFFFFF"/>
                </a:solidFill>
                <a:latin typeface="Arial"/>
              </a:rPr>
              <a:t> </a:t>
            </a:r>
            <a:r>
              <a:rPr lang="en-US" sz="800" dirty="0">
                <a:solidFill>
                  <a:srgbClr val="FFFFFF"/>
                </a:solidFill>
                <a:latin typeface="Arial"/>
              </a:rPr>
              <a:t>Poster 863,  Presented at the 48th European Association for the Study of Diabetes, 2012, 1-5th Oct, Berlin, Germany </a:t>
            </a:r>
          </a:p>
          <a:p>
            <a:pPr fontAlgn="base">
              <a:spcBef>
                <a:spcPct val="0"/>
              </a:spcBef>
              <a:spcAft>
                <a:spcPct val="0"/>
              </a:spcAft>
            </a:pPr>
            <a:r>
              <a:rPr lang="en-US" sz="800" dirty="0">
                <a:solidFill>
                  <a:srgbClr val="FFFFFF"/>
                </a:solidFill>
                <a:latin typeface="Arial"/>
              </a:rPr>
              <a:t>S. </a:t>
            </a:r>
            <a:r>
              <a:rPr lang="en-US" sz="800" dirty="0" err="1">
                <a:solidFill>
                  <a:srgbClr val="FFFFFF"/>
                </a:solidFill>
                <a:latin typeface="Arial"/>
              </a:rPr>
              <a:t>Wangnoo</a:t>
            </a:r>
            <a:r>
              <a:rPr lang="en-US" sz="800" dirty="0">
                <a:solidFill>
                  <a:srgbClr val="FFFFFF"/>
                </a:solidFill>
                <a:latin typeface="Arial"/>
              </a:rPr>
              <a:t>, G. Bader, Poster 117-P, Presented at 1st American Diabetes Association Middle East, 2012, 4-6th Dec, Dubai, UAE</a:t>
            </a:r>
          </a:p>
          <a:p>
            <a:pPr fontAlgn="base">
              <a:spcBef>
                <a:spcPct val="0"/>
              </a:spcBef>
              <a:spcAft>
                <a:spcPct val="0"/>
              </a:spcAft>
            </a:pPr>
            <a:r>
              <a:rPr lang="en-US" sz="800" dirty="0">
                <a:solidFill>
                  <a:srgbClr val="FFFFFF"/>
                </a:solidFill>
                <a:latin typeface="Arial"/>
              </a:rPr>
              <a:t>G. Bader, J.-B. </a:t>
            </a:r>
            <a:r>
              <a:rPr lang="en-US" sz="800" dirty="0" err="1">
                <a:solidFill>
                  <a:srgbClr val="FFFFFF"/>
                </a:solidFill>
                <a:latin typeface="Arial"/>
              </a:rPr>
              <a:t>Gruenberger</a:t>
            </a:r>
            <a:r>
              <a:rPr lang="en-US" sz="800" dirty="0">
                <a:solidFill>
                  <a:srgbClr val="FFFFFF"/>
                </a:solidFill>
                <a:latin typeface="Arial"/>
              </a:rPr>
              <a:t>, M. Kadwa, Poster 89-P, Presented at 1st American Diabetes Association Middle East, 2012, 4-6th Dec, Dubai, UAE</a:t>
            </a:r>
          </a:p>
          <a:p>
            <a:pPr fontAlgn="base">
              <a:spcBef>
                <a:spcPct val="0"/>
              </a:spcBef>
              <a:spcAft>
                <a:spcPct val="0"/>
              </a:spcAft>
            </a:pPr>
            <a:r>
              <a:rPr lang="en-US" sz="800" dirty="0">
                <a:solidFill>
                  <a:srgbClr val="FFFFFF"/>
                </a:solidFill>
                <a:latin typeface="Arial"/>
              </a:rPr>
              <a:t>Novartis data on file</a:t>
            </a:r>
          </a:p>
        </p:txBody>
      </p:sp>
      <p:grpSp>
        <p:nvGrpSpPr>
          <p:cNvPr id="3" name="Group 2"/>
          <p:cNvGrpSpPr/>
          <p:nvPr/>
        </p:nvGrpSpPr>
        <p:grpSpPr>
          <a:xfrm>
            <a:off x="4727848" y="2285804"/>
            <a:ext cx="5760640" cy="2871388"/>
            <a:chOff x="914400" y="2011136"/>
            <a:chExt cx="7315200" cy="2770414"/>
          </a:xfrm>
        </p:grpSpPr>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76450"/>
              <a:ext cx="73152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2011136"/>
              <a:ext cx="190168" cy="48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6084"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346"/>
          <a:stretch/>
        </p:blipFill>
        <p:spPr bwMode="auto">
          <a:xfrm>
            <a:off x="1847528" y="2535486"/>
            <a:ext cx="2210874" cy="262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1" name="Straight Connector 50"/>
          <p:cNvCxnSpPr/>
          <p:nvPr/>
        </p:nvCxnSpPr>
        <p:spPr bwMode="auto">
          <a:xfrm>
            <a:off x="4583832" y="1556792"/>
            <a:ext cx="0" cy="3888432"/>
          </a:xfrm>
          <a:prstGeom prst="line">
            <a:avLst/>
          </a:prstGeom>
          <a:noFill/>
          <a:ln w="3175" cap="flat" cmpd="sng" algn="ctr">
            <a:solidFill>
              <a:schemeClr val="tx1"/>
            </a:solidFill>
            <a:prstDash val="dash"/>
            <a:round/>
            <a:headEnd type="none" w="med" len="med"/>
            <a:tailEnd type="none" w="med" len="med"/>
          </a:ln>
          <a:effectLst/>
        </p:spPr>
      </p:cxnSp>
      <p:sp>
        <p:nvSpPr>
          <p:cNvPr id="55" name="Text Placeholder 2"/>
          <p:cNvSpPr>
            <a:spLocks/>
          </p:cNvSpPr>
          <p:nvPr/>
        </p:nvSpPr>
        <p:spPr bwMode="auto">
          <a:xfrm>
            <a:off x="1847532" y="1772818"/>
            <a:ext cx="2533331" cy="365125"/>
          </a:xfrm>
          <a:prstGeom prst="roundRect">
            <a:avLst>
              <a:gd name="adj" fmla="val 16667"/>
            </a:avLst>
          </a:prstGeom>
          <a:noFill/>
          <a:ln w="19050">
            <a:solidFill>
              <a:srgbClr val="2697FF"/>
            </a:solidFill>
            <a:round/>
            <a:headEnd/>
            <a:tailEnd/>
          </a:ln>
        </p:spPr>
        <p:txBody>
          <a:bodyPr lIns="91243" tIns="45618" rIns="91243" bIns="45618"/>
          <a:lstStyle/>
          <a:p>
            <a:pPr algn="ctr" eaLnBrk="0" fontAlgn="base" hangingPunct="0">
              <a:spcBef>
                <a:spcPct val="0"/>
              </a:spcBef>
              <a:spcAft>
                <a:spcPct val="40000"/>
              </a:spcAft>
            </a:pPr>
            <a:r>
              <a:rPr lang="en-US" sz="1600" b="1" dirty="0">
                <a:solidFill>
                  <a:srgbClr val="FFFFFF"/>
                </a:solidFill>
                <a:latin typeface="Arial"/>
              </a:rPr>
              <a:t>Overall A</a:t>
            </a:r>
            <a:r>
              <a:rPr lang="en-US" sz="1600" b="1" baseline="-25000" dirty="0">
                <a:solidFill>
                  <a:srgbClr val="FFFFFF"/>
                </a:solidFill>
                <a:latin typeface="Arial"/>
              </a:rPr>
              <a:t>1c</a:t>
            </a:r>
            <a:r>
              <a:rPr lang="en-US" sz="1600" b="1" dirty="0">
                <a:solidFill>
                  <a:srgbClr val="FFFFFF"/>
                </a:solidFill>
                <a:latin typeface="Arial"/>
              </a:rPr>
              <a:t> reductions</a:t>
            </a:r>
          </a:p>
        </p:txBody>
      </p:sp>
      <p:sp>
        <p:nvSpPr>
          <p:cNvPr id="56" name="Text Placeholder 2"/>
          <p:cNvSpPr>
            <a:spLocks/>
          </p:cNvSpPr>
          <p:nvPr/>
        </p:nvSpPr>
        <p:spPr bwMode="auto">
          <a:xfrm>
            <a:off x="4759242" y="1781752"/>
            <a:ext cx="5585253" cy="365125"/>
          </a:xfrm>
          <a:prstGeom prst="roundRect">
            <a:avLst>
              <a:gd name="adj" fmla="val 16667"/>
            </a:avLst>
          </a:prstGeom>
          <a:noFill/>
          <a:ln w="19050">
            <a:solidFill>
              <a:srgbClr val="2697FF"/>
            </a:solidFill>
            <a:round/>
            <a:headEnd/>
            <a:tailEnd/>
          </a:ln>
        </p:spPr>
        <p:txBody>
          <a:bodyPr lIns="91243" tIns="45618" rIns="91243" bIns="45618"/>
          <a:lstStyle/>
          <a:p>
            <a:pPr algn="ctr" eaLnBrk="0" fontAlgn="base" hangingPunct="0">
              <a:spcBef>
                <a:spcPct val="0"/>
              </a:spcBef>
              <a:spcAft>
                <a:spcPct val="40000"/>
              </a:spcAft>
            </a:pPr>
            <a:r>
              <a:rPr lang="en-US" sz="1600" b="1" dirty="0">
                <a:solidFill>
                  <a:srgbClr val="FFFFFF"/>
                </a:solidFill>
                <a:latin typeface="Arial"/>
              </a:rPr>
              <a:t>A</a:t>
            </a:r>
            <a:r>
              <a:rPr lang="en-US" sz="1600" b="1" baseline="-25000" dirty="0">
                <a:solidFill>
                  <a:srgbClr val="FFFFFF"/>
                </a:solidFill>
                <a:latin typeface="Arial"/>
              </a:rPr>
              <a:t>1c</a:t>
            </a:r>
            <a:r>
              <a:rPr lang="en-US" sz="1600" b="1" dirty="0">
                <a:solidFill>
                  <a:srgbClr val="FFFFFF"/>
                </a:solidFill>
                <a:latin typeface="Arial"/>
              </a:rPr>
              <a:t> reductions by baseline </a:t>
            </a:r>
          </a:p>
        </p:txBody>
      </p:sp>
      <p:pic>
        <p:nvPicPr>
          <p:cNvPr id="12" name="Picture 2" descr="C:\Users\OSHINKA1\Pictures\Galvus%20Met1.gif"/>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09057" y="6627079"/>
            <a:ext cx="1905000" cy="23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895896"/>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
          <p:cNvGraphicFramePr>
            <a:graphicFrameLocks noGrp="1" noChangeAspect="1"/>
          </p:cNvGraphicFramePr>
          <p:nvPr/>
        </p:nvGraphicFramePr>
        <p:xfrm>
          <a:off x="2105026" y="2557463"/>
          <a:ext cx="4238625" cy="2189162"/>
        </p:xfrm>
        <a:graphic>
          <a:graphicData uri="http://schemas.openxmlformats.org/presentationml/2006/ole">
            <mc:AlternateContent xmlns:mc="http://schemas.openxmlformats.org/markup-compatibility/2006">
              <mc:Choice xmlns:v="urn:schemas-microsoft-com:vml" Requires="v">
                <p:oleObj name="Worksheet" r:id="rId4" imgW="4238506" imgH="2495447" progId="Excel.Sheet.8">
                  <p:embed/>
                </p:oleObj>
              </mc:Choice>
              <mc:Fallback>
                <p:oleObj name="Worksheet" r:id="rId4" imgW="4238506" imgH="2495447" progId="Excel.Sheet.8">
                  <p:embed/>
                  <p:pic>
                    <p:nvPicPr>
                      <p:cNvPr id="4098" name="Objec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6" y="2557463"/>
                        <a:ext cx="4238625" cy="2189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41"/>
          <p:cNvSpPr>
            <a:spLocks noGrp="1" noChangeArrowheads="1"/>
          </p:cNvSpPr>
          <p:nvPr>
            <p:ph type="title"/>
          </p:nvPr>
        </p:nvSpPr>
        <p:spPr/>
        <p:txBody>
          <a:bodyPr/>
          <a:lstStyle/>
          <a:p>
            <a:r>
              <a:rPr lang="en-US" altLang="en-US" sz="2000" dirty="0"/>
              <a:t>Galvus</a:t>
            </a:r>
            <a:r>
              <a:rPr lang="en-GB" sz="2000" dirty="0"/>
              <a:t>: similar efficacy to glimepiride when added to metformin at 52 weeks (interim analysis) – no weight gain and low incidence of hypoglycaemia</a:t>
            </a:r>
            <a:endParaRPr lang="en-US" altLang="zh-CN" sz="2200" dirty="0">
              <a:ea typeface="SimSun" pitchFamily="2" charset="-122"/>
            </a:endParaRPr>
          </a:p>
        </p:txBody>
      </p:sp>
      <p:graphicFrame>
        <p:nvGraphicFramePr>
          <p:cNvPr id="4099" name="Object 3"/>
          <p:cNvGraphicFramePr>
            <a:graphicFrameLocks noGrp="1" noChangeAspect="1"/>
          </p:cNvGraphicFramePr>
          <p:nvPr/>
        </p:nvGraphicFramePr>
        <p:xfrm>
          <a:off x="6296028" y="4133850"/>
          <a:ext cx="4295775" cy="1981200"/>
        </p:xfrm>
        <a:graphic>
          <a:graphicData uri="http://schemas.openxmlformats.org/presentationml/2006/ole">
            <mc:AlternateContent xmlns:mc="http://schemas.openxmlformats.org/markup-compatibility/2006">
              <mc:Choice xmlns:v="urn:schemas-microsoft-com:vml" Requires="v">
                <p:oleObj name="Worksheet" r:id="rId6" imgW="4295714" imgH="1981329" progId="Excel.Sheet.8">
                  <p:embed/>
                </p:oleObj>
              </mc:Choice>
              <mc:Fallback>
                <p:oleObj name="Worksheet" r:id="rId6" imgW="4295714" imgH="1981329" progId="Excel.Sheet.8">
                  <p:embed/>
                  <p:pic>
                    <p:nvPicPr>
                      <p:cNvPr id="4099"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6028" y="4133850"/>
                        <a:ext cx="4295775"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2" name="Rectangle 3"/>
          <p:cNvSpPr>
            <a:spLocks noChangeArrowheads="1"/>
          </p:cNvSpPr>
          <p:nvPr/>
        </p:nvSpPr>
        <p:spPr bwMode="invGray">
          <a:xfrm>
            <a:off x="2482852" y="4918077"/>
            <a:ext cx="3303588" cy="191044"/>
          </a:xfrm>
          <a:prstGeom prst="rect">
            <a:avLst/>
          </a:prstGeom>
          <a:noFill/>
          <a:ln>
            <a:noFill/>
          </a:ln>
        </p:spPr>
        <p:txBody>
          <a:bodyPr lIns="53886" tIns="10778" rIns="53886" bIns="10778">
            <a:spAutoFit/>
          </a:bodyPr>
          <a:lstStyle/>
          <a:p>
            <a:pPr algn="ctr" eaLnBrk="0" fontAlgn="base" hangingPunct="0">
              <a:spcBef>
                <a:spcPct val="0"/>
              </a:spcBef>
              <a:spcAft>
                <a:spcPct val="0"/>
              </a:spcAft>
              <a:defRPr/>
            </a:pPr>
            <a:r>
              <a:rPr lang="en-US" altLang="zh-CN" sz="1100" b="1" dirty="0">
                <a:solidFill>
                  <a:srgbClr val="FFFFFF"/>
                </a:solidFill>
                <a:latin typeface="Arial" pitchFamily="34" charset="0"/>
                <a:ea typeface="SimSun" pitchFamily="2" charset="-122"/>
                <a:cs typeface="Arial"/>
              </a:rPr>
              <a:t>Time (weeks)</a:t>
            </a:r>
          </a:p>
        </p:txBody>
      </p:sp>
      <p:sp>
        <p:nvSpPr>
          <p:cNvPr id="15365" name="Rectangle 11"/>
          <p:cNvSpPr>
            <a:spLocks noChangeArrowheads="1"/>
          </p:cNvSpPr>
          <p:nvPr/>
        </p:nvSpPr>
        <p:spPr bwMode="invGray">
          <a:xfrm>
            <a:off x="1813801" y="2364580"/>
            <a:ext cx="278102" cy="2267491"/>
          </a:xfrm>
          <a:prstGeom prst="rect">
            <a:avLst/>
          </a:prstGeom>
          <a:noFill/>
          <a:ln w="12700" algn="ctr">
            <a:noFill/>
            <a:miter lim="800000"/>
            <a:headEnd/>
            <a:tailEnd/>
          </a:ln>
        </p:spPr>
        <p:txBody>
          <a:bodyPr vert="vert270" lIns="53886" tIns="10778" rIns="53886" bIns="10778">
            <a:spAutoFit/>
          </a:bodyPr>
          <a:lstStyle/>
          <a:p>
            <a:pPr algn="ctr" eaLnBrk="0" fontAlgn="base" hangingPunct="0">
              <a:spcBef>
                <a:spcPct val="0"/>
              </a:spcBef>
              <a:spcAft>
                <a:spcPct val="0"/>
              </a:spcAft>
              <a:defRPr/>
            </a:pPr>
            <a:r>
              <a:rPr lang="en-US" sz="1100" b="1" dirty="0">
                <a:solidFill>
                  <a:srgbClr val="FFFFFF"/>
                </a:solidFill>
                <a:latin typeface="Arial" pitchFamily="34" charset="0"/>
                <a:cs typeface="Arial"/>
              </a:rPr>
              <a:t>Mean HbA1c</a:t>
            </a:r>
            <a:r>
              <a:rPr lang="en-US" sz="1100" b="1" baseline="-25000" dirty="0">
                <a:solidFill>
                  <a:srgbClr val="FFFFFF"/>
                </a:solidFill>
                <a:latin typeface="Arial" pitchFamily="34" charset="0"/>
                <a:cs typeface="Arial"/>
              </a:rPr>
              <a:t> </a:t>
            </a:r>
            <a:r>
              <a:rPr lang="en-US" sz="1100" b="1" dirty="0">
                <a:solidFill>
                  <a:srgbClr val="FFFFFF"/>
                </a:solidFill>
                <a:latin typeface="Arial" pitchFamily="34" charset="0"/>
                <a:cs typeface="Arial"/>
              </a:rPr>
              <a:t>(%)</a:t>
            </a:r>
          </a:p>
        </p:txBody>
      </p:sp>
      <p:sp>
        <p:nvSpPr>
          <p:cNvPr id="4106" name="Text Box 14"/>
          <p:cNvSpPr txBox="1">
            <a:spLocks noChangeArrowheads="1"/>
          </p:cNvSpPr>
          <p:nvPr/>
        </p:nvSpPr>
        <p:spPr bwMode="auto">
          <a:xfrm>
            <a:off x="4711700" y="3263923"/>
            <a:ext cx="1201738" cy="402823"/>
          </a:xfrm>
          <a:prstGeom prst="rect">
            <a:avLst/>
          </a:prstGeom>
          <a:noFill/>
          <a:ln w="9525">
            <a:noFill/>
            <a:miter lim="800000"/>
            <a:headEnd/>
            <a:tailEnd/>
          </a:ln>
        </p:spPr>
        <p:txBody>
          <a:bodyPr lIns="91243" tIns="45618" rIns="91243" bIns="45618">
            <a:spAutoFit/>
          </a:bodyPr>
          <a:lstStyle/>
          <a:p>
            <a:pPr eaLnBrk="0" fontAlgn="base" hangingPunct="0">
              <a:spcBef>
                <a:spcPct val="0"/>
              </a:spcBef>
              <a:spcAft>
                <a:spcPct val="0"/>
              </a:spcAft>
            </a:pPr>
            <a:r>
              <a:rPr lang="en-US" altLang="zh-CN" sz="1000" b="1">
                <a:solidFill>
                  <a:srgbClr val="FFFFFF"/>
                </a:solidFill>
                <a:latin typeface="Arial" pitchFamily="34" charset="0"/>
                <a:ea typeface="SimSun" pitchFamily="2" charset="-122"/>
                <a:cs typeface="Arial"/>
              </a:rPr>
              <a:t>NI: 97.5% </a:t>
            </a:r>
            <a:br>
              <a:rPr lang="en-US" altLang="zh-CN" sz="1000" b="1">
                <a:solidFill>
                  <a:srgbClr val="FFFFFF"/>
                </a:solidFill>
                <a:latin typeface="Arial" pitchFamily="34" charset="0"/>
                <a:ea typeface="SimSun" pitchFamily="2" charset="-122"/>
                <a:cs typeface="Arial"/>
              </a:rPr>
            </a:br>
            <a:r>
              <a:rPr lang="en-US" altLang="zh-CN" sz="1000" b="1">
                <a:solidFill>
                  <a:srgbClr val="FFFFFF"/>
                </a:solidFill>
                <a:latin typeface="Arial" pitchFamily="34" charset="0"/>
                <a:ea typeface="SimSun" pitchFamily="2" charset="-122"/>
                <a:cs typeface="Arial"/>
              </a:rPr>
              <a:t>CI : 0.02, 0.16</a:t>
            </a:r>
            <a:r>
              <a:rPr lang="en-US" altLang="zh-CN" sz="1000" b="1" baseline="30000">
                <a:solidFill>
                  <a:srgbClr val="FFFFFF"/>
                </a:solidFill>
                <a:latin typeface="Arial" pitchFamily="34" charset="0"/>
                <a:ea typeface="SimSun" pitchFamily="2" charset="-122"/>
                <a:cs typeface="Arial"/>
              </a:rPr>
              <a:t>a</a:t>
            </a:r>
          </a:p>
        </p:txBody>
      </p:sp>
      <p:sp>
        <p:nvSpPr>
          <p:cNvPr id="4107" name="Text Box 14"/>
          <p:cNvSpPr txBox="1">
            <a:spLocks noChangeArrowheads="1"/>
          </p:cNvSpPr>
          <p:nvPr/>
        </p:nvSpPr>
        <p:spPr bwMode="auto">
          <a:xfrm>
            <a:off x="5376863" y="4156077"/>
            <a:ext cx="762000" cy="249192"/>
          </a:xfrm>
          <a:prstGeom prst="rect">
            <a:avLst/>
          </a:prstGeom>
          <a:noFill/>
          <a:ln w="9525">
            <a:noFill/>
            <a:miter lim="800000"/>
            <a:headEnd/>
            <a:tailEnd/>
          </a:ln>
        </p:spPr>
        <p:txBody>
          <a:bodyPr lIns="91243" tIns="45618" rIns="91243" bIns="45618">
            <a:spAutoFit/>
          </a:bodyPr>
          <a:lstStyle/>
          <a:p>
            <a:pPr eaLnBrk="0" fontAlgn="base" hangingPunct="0">
              <a:spcBef>
                <a:spcPct val="0"/>
              </a:spcBef>
              <a:spcAft>
                <a:spcPct val="0"/>
              </a:spcAft>
            </a:pPr>
            <a:r>
              <a:rPr lang="en-US" sz="1000" b="1">
                <a:solidFill>
                  <a:srgbClr val="FFFFFF"/>
                </a:solidFill>
                <a:latin typeface="Arial" pitchFamily="34" charset="0"/>
                <a:cs typeface="Arial"/>
              </a:rPr>
              <a:t>–0.5%</a:t>
            </a:r>
            <a:r>
              <a:rPr lang="en-US" altLang="zh-CN" sz="1000" b="1" baseline="30000">
                <a:solidFill>
                  <a:srgbClr val="FFFFFF"/>
                </a:solidFill>
                <a:latin typeface="Arial" pitchFamily="34" charset="0"/>
                <a:ea typeface="SimSun" pitchFamily="2" charset="-122"/>
                <a:cs typeface="Arial"/>
              </a:rPr>
              <a:t>a</a:t>
            </a:r>
            <a:endParaRPr lang="en-US" sz="1000" b="1">
              <a:solidFill>
                <a:srgbClr val="FFFFFF"/>
              </a:solidFill>
              <a:latin typeface="Arial" pitchFamily="34" charset="0"/>
              <a:cs typeface="Arial"/>
            </a:endParaRPr>
          </a:p>
        </p:txBody>
      </p:sp>
      <p:sp>
        <p:nvSpPr>
          <p:cNvPr id="4108" name="Text Box 14"/>
          <p:cNvSpPr txBox="1">
            <a:spLocks noChangeArrowheads="1"/>
          </p:cNvSpPr>
          <p:nvPr/>
        </p:nvSpPr>
        <p:spPr bwMode="auto">
          <a:xfrm>
            <a:off x="5329238" y="3754438"/>
            <a:ext cx="914400" cy="249192"/>
          </a:xfrm>
          <a:prstGeom prst="rect">
            <a:avLst/>
          </a:prstGeom>
          <a:noFill/>
          <a:ln w="9525">
            <a:noFill/>
            <a:miter lim="800000"/>
            <a:headEnd/>
            <a:tailEnd/>
          </a:ln>
        </p:spPr>
        <p:txBody>
          <a:bodyPr lIns="91243" tIns="45618" rIns="91243" bIns="45618">
            <a:spAutoFit/>
          </a:bodyPr>
          <a:lstStyle/>
          <a:p>
            <a:pPr eaLnBrk="0" fontAlgn="base" hangingPunct="0">
              <a:spcBef>
                <a:spcPct val="0"/>
              </a:spcBef>
              <a:spcAft>
                <a:spcPct val="0"/>
              </a:spcAft>
            </a:pPr>
            <a:r>
              <a:rPr lang="en-US" sz="1000" b="1">
                <a:solidFill>
                  <a:srgbClr val="FFFFFF"/>
                </a:solidFill>
                <a:latin typeface="Arial" pitchFamily="34" charset="0"/>
                <a:cs typeface="Arial"/>
              </a:rPr>
              <a:t>–0.4%</a:t>
            </a:r>
            <a:r>
              <a:rPr lang="en-US" altLang="zh-CN" sz="1000" b="1" baseline="30000">
                <a:solidFill>
                  <a:srgbClr val="FFFFFF"/>
                </a:solidFill>
                <a:latin typeface="Arial" pitchFamily="34" charset="0"/>
                <a:ea typeface="SimSun" pitchFamily="2" charset="-122"/>
                <a:cs typeface="Arial"/>
              </a:rPr>
              <a:t>a</a:t>
            </a:r>
            <a:endParaRPr lang="en-US" sz="1000" b="1">
              <a:solidFill>
                <a:srgbClr val="FFFFFF"/>
              </a:solidFill>
              <a:latin typeface="Arial" pitchFamily="34" charset="0"/>
              <a:cs typeface="Arial"/>
            </a:endParaRPr>
          </a:p>
        </p:txBody>
      </p:sp>
      <p:grpSp>
        <p:nvGrpSpPr>
          <p:cNvPr id="2" name="Group 24"/>
          <p:cNvGrpSpPr>
            <a:grpSpLocks/>
          </p:cNvGrpSpPr>
          <p:nvPr/>
        </p:nvGrpSpPr>
        <p:grpSpPr bwMode="auto">
          <a:xfrm>
            <a:off x="1954213" y="2214636"/>
            <a:ext cx="3185900" cy="342637"/>
            <a:chOff x="4525367" y="1794722"/>
            <a:chExt cx="6362635" cy="499030"/>
          </a:xfrm>
        </p:grpSpPr>
        <p:sp>
          <p:nvSpPr>
            <p:cNvPr id="4133" name="Line 9"/>
            <p:cNvSpPr>
              <a:spLocks noChangeShapeType="1"/>
            </p:cNvSpPr>
            <p:nvPr/>
          </p:nvSpPr>
          <p:spPr bwMode="invGray">
            <a:xfrm>
              <a:off x="4525367" y="1915131"/>
              <a:ext cx="485110" cy="0"/>
            </a:xfrm>
            <a:prstGeom prst="line">
              <a:avLst/>
            </a:prstGeom>
            <a:noFill/>
            <a:ln w="25400">
              <a:solidFill>
                <a:srgbClr val="FF6600"/>
              </a:solidFill>
              <a:round/>
              <a:headEnd/>
              <a:tailEnd/>
            </a:ln>
          </p:spPr>
          <p:txBody>
            <a:bodyPr lIns="54000" tIns="10800" rIns="54000" bIns="10800" anchor="ctr"/>
            <a:lstStyle/>
            <a:p>
              <a:pPr eaLnBrk="0" fontAlgn="base" hangingPunct="0">
                <a:spcBef>
                  <a:spcPct val="0"/>
                </a:spcBef>
                <a:spcAft>
                  <a:spcPct val="0"/>
                </a:spcAft>
              </a:pPr>
              <a:endParaRPr lang="en-GB" sz="1200">
                <a:solidFill>
                  <a:srgbClr val="FFFFFF"/>
                </a:solidFill>
                <a:latin typeface="Arial" pitchFamily="34" charset="0"/>
                <a:cs typeface="Arial"/>
              </a:endParaRPr>
            </a:p>
          </p:txBody>
        </p:sp>
        <p:sp>
          <p:nvSpPr>
            <p:cNvPr id="4134" name="Rectangle 5"/>
            <p:cNvSpPr>
              <a:spLocks noChangeArrowheads="1"/>
            </p:cNvSpPr>
            <p:nvPr/>
          </p:nvSpPr>
          <p:spPr bwMode="invGray">
            <a:xfrm>
              <a:off x="5048525" y="1794722"/>
              <a:ext cx="5301609" cy="255895"/>
            </a:xfrm>
            <a:prstGeom prst="rect">
              <a:avLst/>
            </a:prstGeom>
            <a:noFill/>
            <a:ln w="9525">
              <a:noFill/>
              <a:miter lim="800000"/>
              <a:headEnd/>
              <a:tailEnd/>
            </a:ln>
          </p:spPr>
          <p:txBody>
            <a:bodyPr wrap="none" lIns="54000" tIns="10800" rIns="54000" bIns="10800">
              <a:spAutoFit/>
            </a:bodyPr>
            <a:lstStyle/>
            <a:p>
              <a:pPr eaLnBrk="0" fontAlgn="base" hangingPunct="0">
                <a:spcBef>
                  <a:spcPct val="0"/>
                </a:spcBef>
                <a:spcAft>
                  <a:spcPct val="0"/>
                </a:spcAft>
              </a:pPr>
              <a:r>
                <a:rPr lang="en-US" altLang="zh-CN" sz="1000" b="1">
                  <a:solidFill>
                    <a:srgbClr val="FFFFFF"/>
                  </a:solidFill>
                  <a:latin typeface="Arial" pitchFamily="34" charset="0"/>
                  <a:ea typeface="SimSun" pitchFamily="2" charset="-122"/>
                  <a:cs typeface="Arial"/>
                </a:rPr>
                <a:t>Vildagliptin 50 mg twice daily + metformin</a:t>
              </a:r>
            </a:p>
          </p:txBody>
        </p:sp>
        <p:sp>
          <p:nvSpPr>
            <p:cNvPr id="4135" name="Rectangle 6"/>
            <p:cNvSpPr>
              <a:spLocks noChangeArrowheads="1"/>
            </p:cNvSpPr>
            <p:nvPr/>
          </p:nvSpPr>
          <p:spPr bwMode="invGray">
            <a:xfrm>
              <a:off x="5045356" y="2037857"/>
              <a:ext cx="5842646" cy="255895"/>
            </a:xfrm>
            <a:prstGeom prst="rect">
              <a:avLst/>
            </a:prstGeom>
            <a:noFill/>
            <a:ln w="9525">
              <a:noFill/>
              <a:miter lim="800000"/>
              <a:headEnd/>
              <a:tailEnd/>
            </a:ln>
          </p:spPr>
          <p:txBody>
            <a:bodyPr wrap="none" lIns="54000" tIns="10800" rIns="54000" bIns="10800">
              <a:spAutoFit/>
            </a:bodyPr>
            <a:lstStyle/>
            <a:p>
              <a:pPr eaLnBrk="0" fontAlgn="base" hangingPunct="0">
                <a:spcBef>
                  <a:spcPct val="0"/>
                </a:spcBef>
                <a:spcAft>
                  <a:spcPct val="0"/>
                </a:spcAft>
              </a:pPr>
              <a:r>
                <a:rPr lang="en-US" altLang="zh-CN" sz="1000" b="1">
                  <a:solidFill>
                    <a:srgbClr val="FFFFFF"/>
                  </a:solidFill>
                  <a:latin typeface="Arial" pitchFamily="34" charset="0"/>
                  <a:ea typeface="SimSun" pitchFamily="2" charset="-122"/>
                  <a:cs typeface="Arial"/>
                </a:rPr>
                <a:t>Glimepiride up to 6 mg once daily + metformin</a:t>
              </a:r>
            </a:p>
          </p:txBody>
        </p:sp>
        <p:sp>
          <p:nvSpPr>
            <p:cNvPr id="4136" name="AutoShape 7"/>
            <p:cNvSpPr>
              <a:spLocks noChangeArrowheads="1"/>
            </p:cNvSpPr>
            <p:nvPr/>
          </p:nvSpPr>
          <p:spPr bwMode="invGray">
            <a:xfrm>
              <a:off x="4661705" y="1845664"/>
              <a:ext cx="149022" cy="136619"/>
            </a:xfrm>
            <a:prstGeom prst="triangle">
              <a:avLst>
                <a:gd name="adj" fmla="val 50000"/>
              </a:avLst>
            </a:prstGeom>
            <a:solidFill>
              <a:srgbClr val="FF6600"/>
            </a:solidFill>
            <a:ln w="12700" algn="ctr">
              <a:solidFill>
                <a:srgbClr val="FF6600"/>
              </a:solidFill>
              <a:miter lim="800000"/>
              <a:headEnd/>
              <a:tailEnd/>
            </a:ln>
          </p:spPr>
          <p:txBody>
            <a:bodyPr wrap="none" lIns="54000" tIns="10800" rIns="54000" bIns="10800" anchor="ctr"/>
            <a:lstStyle/>
            <a:p>
              <a:pPr eaLnBrk="0" fontAlgn="base" hangingPunct="0">
                <a:spcBef>
                  <a:spcPct val="0"/>
                </a:spcBef>
                <a:spcAft>
                  <a:spcPct val="0"/>
                </a:spcAft>
              </a:pPr>
              <a:endParaRPr lang="en-GB" sz="1000" b="1">
                <a:solidFill>
                  <a:srgbClr val="FFFFFF"/>
                </a:solidFill>
                <a:latin typeface="Arial" pitchFamily="34" charset="0"/>
                <a:cs typeface="Arial"/>
              </a:endParaRPr>
            </a:p>
          </p:txBody>
        </p:sp>
        <p:sp>
          <p:nvSpPr>
            <p:cNvPr id="4137" name="Oval 8"/>
            <p:cNvSpPr>
              <a:spLocks noChangeArrowheads="1"/>
            </p:cNvSpPr>
            <p:nvPr/>
          </p:nvSpPr>
          <p:spPr bwMode="invGray">
            <a:xfrm>
              <a:off x="4661705" y="2091114"/>
              <a:ext cx="193411" cy="141250"/>
            </a:xfrm>
            <a:prstGeom prst="ellipse">
              <a:avLst/>
            </a:prstGeom>
            <a:solidFill>
              <a:srgbClr val="9933FF"/>
            </a:solidFill>
            <a:ln w="12700" algn="ctr">
              <a:solidFill>
                <a:srgbClr val="9933FF"/>
              </a:solidFill>
              <a:round/>
              <a:headEnd/>
              <a:tailEnd/>
            </a:ln>
          </p:spPr>
          <p:txBody>
            <a:bodyPr wrap="none" lIns="54000" tIns="10800" rIns="54000" bIns="10800" anchor="ctr"/>
            <a:lstStyle/>
            <a:p>
              <a:pPr eaLnBrk="0" fontAlgn="base" hangingPunct="0">
                <a:spcBef>
                  <a:spcPct val="0"/>
                </a:spcBef>
                <a:spcAft>
                  <a:spcPct val="0"/>
                </a:spcAft>
              </a:pPr>
              <a:endParaRPr lang="en-GB" sz="1000" b="1">
                <a:solidFill>
                  <a:srgbClr val="FF6600"/>
                </a:solidFill>
                <a:latin typeface="Arial" pitchFamily="34" charset="0"/>
                <a:cs typeface="Arial"/>
              </a:endParaRPr>
            </a:p>
          </p:txBody>
        </p:sp>
        <p:sp>
          <p:nvSpPr>
            <p:cNvPr id="4138" name="Line 10"/>
            <p:cNvSpPr>
              <a:spLocks noChangeShapeType="1"/>
            </p:cNvSpPr>
            <p:nvPr/>
          </p:nvSpPr>
          <p:spPr bwMode="invGray">
            <a:xfrm>
              <a:off x="4525367" y="2160581"/>
              <a:ext cx="485110" cy="0"/>
            </a:xfrm>
            <a:prstGeom prst="line">
              <a:avLst/>
            </a:prstGeom>
            <a:noFill/>
            <a:ln w="25400">
              <a:solidFill>
                <a:srgbClr val="9933FF"/>
              </a:solidFill>
              <a:round/>
              <a:headEnd/>
              <a:tailEnd/>
            </a:ln>
          </p:spPr>
          <p:txBody>
            <a:bodyPr lIns="54000" tIns="10800" rIns="54000" bIns="10800" anchor="ctr"/>
            <a:lstStyle/>
            <a:p>
              <a:pPr eaLnBrk="0" fontAlgn="base" hangingPunct="0">
                <a:spcBef>
                  <a:spcPct val="0"/>
                </a:spcBef>
                <a:spcAft>
                  <a:spcPct val="0"/>
                </a:spcAft>
              </a:pPr>
              <a:endParaRPr lang="en-GB" sz="1200">
                <a:solidFill>
                  <a:srgbClr val="FFFFFF"/>
                </a:solidFill>
                <a:latin typeface="Arial" pitchFamily="34" charset="0"/>
                <a:cs typeface="Arial"/>
              </a:endParaRPr>
            </a:p>
          </p:txBody>
        </p:sp>
      </p:grpSp>
      <p:sp>
        <p:nvSpPr>
          <p:cNvPr id="4110" name="AutoShape 3"/>
          <p:cNvSpPr>
            <a:spLocks noChangeArrowheads="1"/>
          </p:cNvSpPr>
          <p:nvPr/>
        </p:nvSpPr>
        <p:spPr bwMode="invGray">
          <a:xfrm>
            <a:off x="7827964" y="1420814"/>
            <a:ext cx="928687" cy="484187"/>
          </a:xfrm>
          <a:prstGeom prst="roundRect">
            <a:avLst>
              <a:gd name="adj" fmla="val 16667"/>
            </a:avLst>
          </a:prstGeom>
          <a:noFill/>
          <a:ln w="19050" algn="ctr">
            <a:solidFill>
              <a:schemeClr val="accent2"/>
            </a:solidFill>
            <a:round/>
            <a:headEnd/>
            <a:tailEnd/>
          </a:ln>
        </p:spPr>
        <p:txBody>
          <a:bodyPr lIns="0" tIns="46698" rIns="0" bIns="46698" anchor="ctr"/>
          <a:lstStyle/>
          <a:p>
            <a:pPr algn="ctr" eaLnBrk="0" fontAlgn="base" hangingPunct="0">
              <a:lnSpc>
                <a:spcPct val="90000"/>
              </a:lnSpc>
              <a:spcBef>
                <a:spcPct val="0"/>
              </a:spcBef>
              <a:spcAft>
                <a:spcPct val="0"/>
              </a:spcAft>
            </a:pPr>
            <a:r>
              <a:rPr lang="en-US" altLang="zh-CN" sz="900" b="1" dirty="0">
                <a:solidFill>
                  <a:srgbClr val="FFFF00"/>
                </a:solidFill>
                <a:latin typeface="Arial" pitchFamily="34" charset="0"/>
                <a:ea typeface="SimSun" pitchFamily="2" charset="-122"/>
                <a:cs typeface="Arial"/>
              </a:rPr>
              <a:t>Number of hypoglycaemic events</a:t>
            </a:r>
          </a:p>
        </p:txBody>
      </p:sp>
      <p:sp>
        <p:nvSpPr>
          <p:cNvPr id="4111" name="AutoShape 4"/>
          <p:cNvSpPr>
            <a:spLocks noChangeArrowheads="1"/>
          </p:cNvSpPr>
          <p:nvPr/>
        </p:nvSpPr>
        <p:spPr bwMode="invGray">
          <a:xfrm>
            <a:off x="9177340" y="1420814"/>
            <a:ext cx="1155700" cy="484187"/>
          </a:xfrm>
          <a:prstGeom prst="roundRect">
            <a:avLst>
              <a:gd name="adj" fmla="val 16667"/>
            </a:avLst>
          </a:prstGeom>
          <a:noFill/>
          <a:ln w="19050" algn="ctr">
            <a:solidFill>
              <a:schemeClr val="accent2"/>
            </a:solidFill>
            <a:round/>
            <a:headEnd/>
            <a:tailEnd/>
          </a:ln>
        </p:spPr>
        <p:txBody>
          <a:bodyPr lIns="0" tIns="46698" rIns="0" bIns="46698" anchor="ctr"/>
          <a:lstStyle/>
          <a:p>
            <a:pPr algn="ctr" eaLnBrk="0" fontAlgn="base" hangingPunct="0">
              <a:lnSpc>
                <a:spcPct val="90000"/>
              </a:lnSpc>
              <a:spcBef>
                <a:spcPct val="0"/>
              </a:spcBef>
              <a:spcAft>
                <a:spcPct val="0"/>
              </a:spcAft>
            </a:pPr>
            <a:r>
              <a:rPr lang="en-US" altLang="zh-CN" sz="900" b="1">
                <a:solidFill>
                  <a:srgbClr val="FFFF00"/>
                </a:solidFill>
                <a:latin typeface="Arial" pitchFamily="34" charset="0"/>
                <a:ea typeface="SimSun" pitchFamily="2" charset="-122"/>
                <a:cs typeface="Arial"/>
              </a:rPr>
              <a:t>Severe events</a:t>
            </a:r>
          </a:p>
          <a:p>
            <a:pPr algn="ctr" eaLnBrk="0" fontAlgn="base" hangingPunct="0">
              <a:lnSpc>
                <a:spcPct val="90000"/>
              </a:lnSpc>
              <a:spcBef>
                <a:spcPct val="0"/>
              </a:spcBef>
              <a:spcAft>
                <a:spcPct val="0"/>
              </a:spcAft>
            </a:pPr>
            <a:r>
              <a:rPr lang="en-US" altLang="zh-CN" sz="900" b="1">
                <a:solidFill>
                  <a:srgbClr val="FFFF00"/>
                </a:solidFill>
                <a:latin typeface="Arial" pitchFamily="34" charset="0"/>
                <a:ea typeface="SimSun" pitchFamily="2" charset="-122"/>
                <a:cs typeface="Arial"/>
              </a:rPr>
              <a:t>(grade 2 and </a:t>
            </a:r>
            <a:br>
              <a:rPr lang="en-US" altLang="zh-CN" sz="900" b="1">
                <a:solidFill>
                  <a:srgbClr val="FFFF00"/>
                </a:solidFill>
                <a:latin typeface="Arial" pitchFamily="34" charset="0"/>
                <a:ea typeface="SimSun" pitchFamily="2" charset="-122"/>
                <a:cs typeface="Arial"/>
              </a:rPr>
            </a:br>
            <a:r>
              <a:rPr lang="en-US" altLang="zh-CN" sz="900" b="1">
                <a:solidFill>
                  <a:srgbClr val="FFFF00"/>
                </a:solidFill>
                <a:latin typeface="Arial" pitchFamily="34" charset="0"/>
                <a:ea typeface="SimSun" pitchFamily="2" charset="-122"/>
                <a:cs typeface="Arial"/>
              </a:rPr>
              <a:t>suspected grade 2)</a:t>
            </a:r>
          </a:p>
        </p:txBody>
      </p:sp>
      <p:sp>
        <p:nvSpPr>
          <p:cNvPr id="4112" name="AutoShape 5"/>
          <p:cNvSpPr>
            <a:spLocks noChangeArrowheads="1"/>
          </p:cNvSpPr>
          <p:nvPr/>
        </p:nvSpPr>
        <p:spPr bwMode="invGray">
          <a:xfrm>
            <a:off x="6524628" y="1455740"/>
            <a:ext cx="887413" cy="412750"/>
          </a:xfrm>
          <a:prstGeom prst="roundRect">
            <a:avLst>
              <a:gd name="adj" fmla="val 16667"/>
            </a:avLst>
          </a:prstGeom>
          <a:noFill/>
          <a:ln w="19050" algn="ctr">
            <a:solidFill>
              <a:schemeClr val="accent2"/>
            </a:solidFill>
            <a:round/>
            <a:headEnd/>
            <a:tailEnd/>
          </a:ln>
        </p:spPr>
        <p:txBody>
          <a:bodyPr lIns="0" tIns="46698" rIns="0" bIns="46698" anchor="ctr"/>
          <a:lstStyle/>
          <a:p>
            <a:pPr algn="ctr" eaLnBrk="0" fontAlgn="base" hangingPunct="0">
              <a:lnSpc>
                <a:spcPct val="90000"/>
              </a:lnSpc>
              <a:spcBef>
                <a:spcPct val="0"/>
              </a:spcBef>
              <a:spcAft>
                <a:spcPct val="0"/>
              </a:spcAft>
            </a:pPr>
            <a:r>
              <a:rPr lang="en-US" altLang="zh-CN" sz="900" b="1">
                <a:solidFill>
                  <a:srgbClr val="FFFF00"/>
                </a:solidFill>
                <a:latin typeface="Arial" pitchFamily="34" charset="0"/>
                <a:ea typeface="SimSun" pitchFamily="2" charset="-122"/>
                <a:cs typeface="Arial"/>
              </a:rPr>
              <a:t>Patients with</a:t>
            </a:r>
            <a:br>
              <a:rPr lang="en-US" altLang="zh-CN" sz="900" b="1">
                <a:solidFill>
                  <a:srgbClr val="FFFF00"/>
                </a:solidFill>
                <a:latin typeface="Arial" pitchFamily="34" charset="0"/>
                <a:ea typeface="SimSun" pitchFamily="2" charset="-122"/>
                <a:cs typeface="Arial"/>
              </a:rPr>
            </a:br>
            <a:r>
              <a:rPr lang="en-US" altLang="zh-CN" sz="900" b="1">
                <a:solidFill>
                  <a:srgbClr val="FFFF00"/>
                </a:solidFill>
                <a:latin typeface="Arial" pitchFamily="34" charset="0"/>
                <a:ea typeface="SimSun" pitchFamily="2" charset="-122"/>
                <a:cs typeface="Arial"/>
              </a:rPr>
              <a:t>≥1 hypos (%)</a:t>
            </a:r>
          </a:p>
        </p:txBody>
      </p:sp>
      <p:graphicFrame>
        <p:nvGraphicFramePr>
          <p:cNvPr id="4100" name="Object 4"/>
          <p:cNvGraphicFramePr>
            <a:graphicFrameLocks noChangeAspect="1"/>
          </p:cNvGraphicFramePr>
          <p:nvPr/>
        </p:nvGraphicFramePr>
        <p:xfrm>
          <a:off x="5829300" y="2103438"/>
          <a:ext cx="1492250" cy="3073400"/>
        </p:xfrm>
        <a:graphic>
          <a:graphicData uri="http://schemas.openxmlformats.org/presentationml/2006/ole">
            <mc:AlternateContent xmlns:mc="http://schemas.openxmlformats.org/markup-compatibility/2006">
              <mc:Choice xmlns:v="urn:schemas-microsoft-com:vml" Requires="v">
                <p:oleObj name="Worksheet" r:id="rId8" imgW="1495425" imgH="2962275" progId="Excel.Sheet.8">
                  <p:embed/>
                </p:oleObj>
              </mc:Choice>
              <mc:Fallback>
                <p:oleObj name="Worksheet" r:id="rId8" imgW="1495425" imgH="2962275" progId="Excel.Sheet.8">
                  <p:embed/>
                  <p:pic>
                    <p:nvPicPr>
                      <p:cNvPr id="410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9300" y="2103438"/>
                        <a:ext cx="1492250" cy="307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3" name="Rectangle 15"/>
          <p:cNvSpPr>
            <a:spLocks noChangeArrowheads="1"/>
          </p:cNvSpPr>
          <p:nvPr/>
        </p:nvSpPr>
        <p:spPr bwMode="auto">
          <a:xfrm>
            <a:off x="6545263" y="1903436"/>
            <a:ext cx="374650" cy="225425"/>
          </a:xfrm>
          <a:prstGeom prst="rect">
            <a:avLst/>
          </a:prstGeom>
          <a:noFill/>
          <a:ln w="9525">
            <a:noFill/>
            <a:miter lim="800000"/>
            <a:headEnd/>
            <a:tailEnd/>
          </a:ln>
        </p:spPr>
        <p:txBody>
          <a:bodyPr wrap="none" lIns="91243" tIns="45618" rIns="91243" bIns="45618"/>
          <a:lstStyle/>
          <a:p>
            <a:pPr marL="342167" indent="-342167" algn="ctr" eaLnBrk="0" fontAlgn="base" hangingPunct="0">
              <a:spcBef>
                <a:spcPct val="0"/>
              </a:spcBef>
              <a:spcAft>
                <a:spcPct val="40000"/>
              </a:spcAft>
            </a:pPr>
            <a:r>
              <a:rPr lang="en-US" sz="900" b="1">
                <a:solidFill>
                  <a:srgbClr val="FFFF00"/>
                </a:solidFill>
                <a:latin typeface="Arial" pitchFamily="34" charset="0"/>
                <a:cs typeface="Arial"/>
              </a:rPr>
              <a:t>1,389</a:t>
            </a:r>
          </a:p>
        </p:txBody>
      </p:sp>
      <p:graphicFrame>
        <p:nvGraphicFramePr>
          <p:cNvPr id="4101" name="Object 5"/>
          <p:cNvGraphicFramePr>
            <a:graphicFrameLocks noChangeAspect="1"/>
          </p:cNvGraphicFramePr>
          <p:nvPr/>
        </p:nvGraphicFramePr>
        <p:xfrm>
          <a:off x="7289801" y="2059011"/>
          <a:ext cx="1552575" cy="3152775"/>
        </p:xfrm>
        <a:graphic>
          <a:graphicData uri="http://schemas.openxmlformats.org/presentationml/2006/ole">
            <mc:AlternateContent xmlns:mc="http://schemas.openxmlformats.org/markup-compatibility/2006">
              <mc:Choice xmlns:v="urn:schemas-microsoft-com:vml" Requires="v">
                <p:oleObj name="Worksheet" r:id="rId10" imgW="1552643" imgH="3152843" progId="Excel.Sheet.8">
                  <p:embed/>
                </p:oleObj>
              </mc:Choice>
              <mc:Fallback>
                <p:oleObj name="Worksheet" r:id="rId10" imgW="1552643" imgH="3152843" progId="Excel.Sheet.8">
                  <p:embed/>
                  <p:pic>
                    <p:nvPicPr>
                      <p:cNvPr id="410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9801" y="2059011"/>
                        <a:ext cx="1552575" cy="315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6"/>
          <p:cNvGraphicFramePr>
            <a:graphicFrameLocks noChangeAspect="1"/>
          </p:cNvGraphicFramePr>
          <p:nvPr/>
        </p:nvGraphicFramePr>
        <p:xfrm>
          <a:off x="8813800" y="2066925"/>
          <a:ext cx="1562100" cy="3143250"/>
        </p:xfrm>
        <a:graphic>
          <a:graphicData uri="http://schemas.openxmlformats.org/presentationml/2006/ole">
            <mc:AlternateContent xmlns:mc="http://schemas.openxmlformats.org/markup-compatibility/2006">
              <mc:Choice xmlns:v="urn:schemas-microsoft-com:vml" Requires="v">
                <p:oleObj name="Worksheet" r:id="rId12" imgW="1562100" imgH="3143385" progId="Excel.Sheet.8">
                  <p:embed/>
                </p:oleObj>
              </mc:Choice>
              <mc:Fallback>
                <p:oleObj name="Worksheet" r:id="rId12" imgW="1562100" imgH="3143385" progId="Excel.Sheet.8">
                  <p:embed/>
                  <p:pic>
                    <p:nvPicPr>
                      <p:cNvPr id="410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13800" y="2066925"/>
                        <a:ext cx="1562100" cy="314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4" name="Rectangle 15"/>
          <p:cNvSpPr>
            <a:spLocks noChangeArrowheads="1"/>
          </p:cNvSpPr>
          <p:nvPr/>
        </p:nvSpPr>
        <p:spPr bwMode="auto">
          <a:xfrm>
            <a:off x="6883400" y="1903436"/>
            <a:ext cx="374650" cy="225425"/>
          </a:xfrm>
          <a:prstGeom prst="rect">
            <a:avLst/>
          </a:prstGeom>
          <a:noFill/>
          <a:ln w="9525">
            <a:noFill/>
            <a:miter lim="800000"/>
            <a:headEnd/>
            <a:tailEnd/>
          </a:ln>
        </p:spPr>
        <p:txBody>
          <a:bodyPr wrap="none" lIns="91243" tIns="45618" rIns="91243" bIns="45618"/>
          <a:lstStyle/>
          <a:p>
            <a:pPr marL="342167" indent="-342167" algn="ctr" eaLnBrk="0" fontAlgn="base" hangingPunct="0">
              <a:spcBef>
                <a:spcPct val="0"/>
              </a:spcBef>
              <a:spcAft>
                <a:spcPct val="40000"/>
              </a:spcAft>
            </a:pPr>
            <a:r>
              <a:rPr lang="en-US" sz="900" b="1">
                <a:solidFill>
                  <a:srgbClr val="FFFF00"/>
                </a:solidFill>
                <a:latin typeface="Arial" pitchFamily="34" charset="0"/>
                <a:cs typeface="Arial"/>
              </a:rPr>
              <a:t>1,383</a:t>
            </a:r>
          </a:p>
        </p:txBody>
      </p:sp>
      <p:sp>
        <p:nvSpPr>
          <p:cNvPr id="4115" name="Rectangle 15"/>
          <p:cNvSpPr>
            <a:spLocks noChangeArrowheads="1"/>
          </p:cNvSpPr>
          <p:nvPr/>
        </p:nvSpPr>
        <p:spPr bwMode="auto">
          <a:xfrm>
            <a:off x="7962900" y="1903436"/>
            <a:ext cx="374650" cy="225425"/>
          </a:xfrm>
          <a:prstGeom prst="rect">
            <a:avLst/>
          </a:prstGeom>
          <a:noFill/>
          <a:ln w="9525">
            <a:noFill/>
            <a:miter lim="800000"/>
            <a:headEnd/>
            <a:tailEnd/>
          </a:ln>
        </p:spPr>
        <p:txBody>
          <a:bodyPr wrap="none" lIns="91243" tIns="45618" rIns="91243" bIns="45618"/>
          <a:lstStyle/>
          <a:p>
            <a:pPr marL="342167" indent="-342167" algn="ctr" eaLnBrk="0" fontAlgn="base" hangingPunct="0">
              <a:spcBef>
                <a:spcPct val="0"/>
              </a:spcBef>
              <a:spcAft>
                <a:spcPct val="40000"/>
              </a:spcAft>
            </a:pPr>
            <a:r>
              <a:rPr lang="en-US" sz="900" b="1">
                <a:solidFill>
                  <a:srgbClr val="FFFF00"/>
                </a:solidFill>
                <a:latin typeface="Arial" pitchFamily="34" charset="0"/>
                <a:cs typeface="Arial"/>
              </a:rPr>
              <a:t>1,389</a:t>
            </a:r>
          </a:p>
        </p:txBody>
      </p:sp>
      <p:sp>
        <p:nvSpPr>
          <p:cNvPr id="4116" name="Rectangle 15"/>
          <p:cNvSpPr>
            <a:spLocks noChangeArrowheads="1"/>
          </p:cNvSpPr>
          <p:nvPr/>
        </p:nvSpPr>
        <p:spPr bwMode="auto">
          <a:xfrm>
            <a:off x="8318500" y="1903436"/>
            <a:ext cx="374650" cy="225425"/>
          </a:xfrm>
          <a:prstGeom prst="rect">
            <a:avLst/>
          </a:prstGeom>
          <a:noFill/>
          <a:ln w="9525">
            <a:noFill/>
            <a:miter lim="800000"/>
            <a:headEnd/>
            <a:tailEnd/>
          </a:ln>
        </p:spPr>
        <p:txBody>
          <a:bodyPr wrap="none" lIns="91243" tIns="45618" rIns="91243" bIns="45618"/>
          <a:lstStyle/>
          <a:p>
            <a:pPr marL="342167" indent="-342167" algn="ctr" eaLnBrk="0" fontAlgn="base" hangingPunct="0">
              <a:spcBef>
                <a:spcPct val="0"/>
              </a:spcBef>
              <a:spcAft>
                <a:spcPct val="40000"/>
              </a:spcAft>
            </a:pPr>
            <a:r>
              <a:rPr lang="en-US" sz="900" b="1">
                <a:solidFill>
                  <a:srgbClr val="FFFF00"/>
                </a:solidFill>
                <a:latin typeface="Arial" pitchFamily="34" charset="0"/>
                <a:cs typeface="Arial"/>
              </a:rPr>
              <a:t>1,383</a:t>
            </a:r>
          </a:p>
        </p:txBody>
      </p:sp>
      <p:sp>
        <p:nvSpPr>
          <p:cNvPr id="4117" name="Rectangle 15"/>
          <p:cNvSpPr>
            <a:spLocks noChangeArrowheads="1"/>
          </p:cNvSpPr>
          <p:nvPr/>
        </p:nvSpPr>
        <p:spPr bwMode="auto">
          <a:xfrm>
            <a:off x="9278938" y="1903436"/>
            <a:ext cx="666750" cy="225425"/>
          </a:xfrm>
          <a:prstGeom prst="rect">
            <a:avLst/>
          </a:prstGeom>
          <a:noFill/>
          <a:ln w="9525">
            <a:noFill/>
            <a:miter lim="800000"/>
            <a:headEnd/>
            <a:tailEnd/>
          </a:ln>
        </p:spPr>
        <p:txBody>
          <a:bodyPr wrap="none" lIns="91243" tIns="45618" rIns="91243" bIns="45618"/>
          <a:lstStyle/>
          <a:p>
            <a:pPr marL="342167" indent="-342167" algn="ctr" eaLnBrk="0" fontAlgn="base" hangingPunct="0">
              <a:spcBef>
                <a:spcPct val="0"/>
              </a:spcBef>
              <a:spcAft>
                <a:spcPct val="40000"/>
              </a:spcAft>
            </a:pPr>
            <a:r>
              <a:rPr lang="en-US" sz="900" b="1">
                <a:solidFill>
                  <a:srgbClr val="FFFF00"/>
                </a:solidFill>
                <a:latin typeface="Arial" pitchFamily="34" charset="0"/>
                <a:cs typeface="Arial"/>
              </a:rPr>
              <a:t>1,389</a:t>
            </a:r>
          </a:p>
        </p:txBody>
      </p:sp>
      <p:sp>
        <p:nvSpPr>
          <p:cNvPr id="4118" name="Rectangle 15"/>
          <p:cNvSpPr>
            <a:spLocks noChangeArrowheads="1"/>
          </p:cNvSpPr>
          <p:nvPr/>
        </p:nvSpPr>
        <p:spPr bwMode="auto">
          <a:xfrm>
            <a:off x="9502775" y="1903436"/>
            <a:ext cx="857250" cy="225425"/>
          </a:xfrm>
          <a:prstGeom prst="rect">
            <a:avLst/>
          </a:prstGeom>
          <a:noFill/>
          <a:ln w="9525">
            <a:noFill/>
            <a:miter lim="800000"/>
            <a:headEnd/>
            <a:tailEnd/>
          </a:ln>
        </p:spPr>
        <p:txBody>
          <a:bodyPr wrap="none" lIns="91243" tIns="45618" rIns="91243" bIns="45618"/>
          <a:lstStyle/>
          <a:p>
            <a:pPr marL="342167" indent="-342167" algn="ctr" eaLnBrk="0" fontAlgn="base" hangingPunct="0">
              <a:spcBef>
                <a:spcPct val="0"/>
              </a:spcBef>
              <a:spcAft>
                <a:spcPct val="40000"/>
              </a:spcAft>
            </a:pPr>
            <a:r>
              <a:rPr lang="en-US" sz="900" b="1">
                <a:solidFill>
                  <a:srgbClr val="FFFF00"/>
                </a:solidFill>
                <a:latin typeface="Arial" pitchFamily="34" charset="0"/>
                <a:cs typeface="Arial"/>
              </a:rPr>
              <a:t>   1,383</a:t>
            </a:r>
          </a:p>
        </p:txBody>
      </p:sp>
      <p:sp>
        <p:nvSpPr>
          <p:cNvPr id="4119" name="Rectangle 15"/>
          <p:cNvSpPr>
            <a:spLocks noChangeArrowheads="1"/>
          </p:cNvSpPr>
          <p:nvPr/>
        </p:nvSpPr>
        <p:spPr bwMode="auto">
          <a:xfrm>
            <a:off x="6221413" y="1903436"/>
            <a:ext cx="374650" cy="225425"/>
          </a:xfrm>
          <a:prstGeom prst="rect">
            <a:avLst/>
          </a:prstGeom>
          <a:noFill/>
          <a:ln w="9525">
            <a:noFill/>
            <a:miter lim="800000"/>
            <a:headEnd/>
            <a:tailEnd/>
          </a:ln>
        </p:spPr>
        <p:txBody>
          <a:bodyPr wrap="none" lIns="91243" tIns="45618" rIns="91243" bIns="45618"/>
          <a:lstStyle/>
          <a:p>
            <a:pPr marL="342167" indent="-342167" algn="ctr" eaLnBrk="0" fontAlgn="base" hangingPunct="0">
              <a:spcBef>
                <a:spcPct val="0"/>
              </a:spcBef>
              <a:spcAft>
                <a:spcPct val="40000"/>
              </a:spcAft>
            </a:pPr>
            <a:r>
              <a:rPr lang="en-US" sz="1000" b="1">
                <a:solidFill>
                  <a:srgbClr val="FFFF00"/>
                </a:solidFill>
                <a:latin typeface="Arial" pitchFamily="34" charset="0"/>
                <a:cs typeface="Arial"/>
              </a:rPr>
              <a:t>n=</a:t>
            </a:r>
          </a:p>
        </p:txBody>
      </p:sp>
      <p:sp>
        <p:nvSpPr>
          <p:cNvPr id="33" name="Text Box 6"/>
          <p:cNvSpPr txBox="1">
            <a:spLocks noChangeArrowheads="1"/>
          </p:cNvSpPr>
          <p:nvPr/>
        </p:nvSpPr>
        <p:spPr bwMode="auto">
          <a:xfrm>
            <a:off x="6006034" y="1947090"/>
            <a:ext cx="335260" cy="2151316"/>
          </a:xfrm>
          <a:prstGeom prst="rect">
            <a:avLst/>
          </a:prstGeom>
          <a:noFill/>
          <a:ln w="12700">
            <a:noFill/>
            <a:miter lim="800000"/>
            <a:headEnd/>
            <a:tailEnd/>
          </a:ln>
        </p:spPr>
        <p:txBody>
          <a:bodyPr vert="vert270" lIns="89809" tIns="46698" rIns="89809" bIns="46698">
            <a:spAutoFit/>
          </a:bodyPr>
          <a:lstStyle/>
          <a:p>
            <a:pPr algn="ctr" eaLnBrk="0" fontAlgn="base" hangingPunct="0">
              <a:spcBef>
                <a:spcPct val="0"/>
              </a:spcBef>
              <a:spcAft>
                <a:spcPct val="0"/>
              </a:spcAft>
              <a:defRPr/>
            </a:pPr>
            <a:r>
              <a:rPr lang="en-US" sz="1000" b="1" dirty="0">
                <a:solidFill>
                  <a:srgbClr val="FFFFFF"/>
                </a:solidFill>
                <a:latin typeface="Arial" pitchFamily="34" charset="0"/>
                <a:cs typeface="Arial"/>
              </a:rPr>
              <a:t>Incidence (%)</a:t>
            </a:r>
          </a:p>
        </p:txBody>
      </p:sp>
      <p:sp>
        <p:nvSpPr>
          <p:cNvPr id="34" name="Text Box 6"/>
          <p:cNvSpPr txBox="1">
            <a:spLocks noChangeArrowheads="1"/>
          </p:cNvSpPr>
          <p:nvPr/>
        </p:nvSpPr>
        <p:spPr bwMode="auto">
          <a:xfrm>
            <a:off x="7332781" y="1928802"/>
            <a:ext cx="335260" cy="2151316"/>
          </a:xfrm>
          <a:prstGeom prst="rect">
            <a:avLst/>
          </a:prstGeom>
          <a:noFill/>
          <a:ln w="12700">
            <a:noFill/>
            <a:miter lim="800000"/>
            <a:headEnd/>
            <a:tailEnd/>
          </a:ln>
        </p:spPr>
        <p:txBody>
          <a:bodyPr vert="vert270" lIns="89809" tIns="46698" rIns="89809" bIns="46698">
            <a:spAutoFit/>
          </a:bodyPr>
          <a:lstStyle/>
          <a:p>
            <a:pPr algn="ctr" eaLnBrk="0" fontAlgn="base" hangingPunct="0">
              <a:spcBef>
                <a:spcPct val="0"/>
              </a:spcBef>
              <a:spcAft>
                <a:spcPct val="0"/>
              </a:spcAft>
              <a:defRPr/>
            </a:pPr>
            <a:r>
              <a:rPr lang="en-US" sz="1000" b="1" dirty="0">
                <a:solidFill>
                  <a:srgbClr val="FFFFFF"/>
                </a:solidFill>
                <a:latin typeface="Arial" pitchFamily="34" charset="0"/>
                <a:cs typeface="Arial"/>
              </a:rPr>
              <a:t>No. of events</a:t>
            </a:r>
          </a:p>
        </p:txBody>
      </p:sp>
      <p:sp>
        <p:nvSpPr>
          <p:cNvPr id="35" name="Text Box 6"/>
          <p:cNvSpPr txBox="1">
            <a:spLocks noChangeArrowheads="1"/>
          </p:cNvSpPr>
          <p:nvPr/>
        </p:nvSpPr>
        <p:spPr bwMode="auto">
          <a:xfrm>
            <a:off x="8912060" y="1928802"/>
            <a:ext cx="335260" cy="2151316"/>
          </a:xfrm>
          <a:prstGeom prst="rect">
            <a:avLst/>
          </a:prstGeom>
          <a:noFill/>
          <a:ln w="12700">
            <a:noFill/>
            <a:miter lim="800000"/>
            <a:headEnd/>
            <a:tailEnd/>
          </a:ln>
        </p:spPr>
        <p:txBody>
          <a:bodyPr vert="vert270" lIns="89809" tIns="46698" rIns="89809" bIns="46698">
            <a:spAutoFit/>
          </a:bodyPr>
          <a:lstStyle/>
          <a:p>
            <a:pPr algn="ctr" eaLnBrk="0" fontAlgn="base" hangingPunct="0">
              <a:spcBef>
                <a:spcPct val="0"/>
              </a:spcBef>
              <a:spcAft>
                <a:spcPct val="0"/>
              </a:spcAft>
              <a:defRPr/>
            </a:pPr>
            <a:r>
              <a:rPr lang="en-US" sz="1000" b="1" dirty="0">
                <a:solidFill>
                  <a:srgbClr val="FFFFFF"/>
                </a:solidFill>
                <a:latin typeface="Arial" pitchFamily="34" charset="0"/>
                <a:cs typeface="Arial"/>
              </a:rPr>
              <a:t>No. of events</a:t>
            </a:r>
          </a:p>
        </p:txBody>
      </p:sp>
      <p:sp>
        <p:nvSpPr>
          <p:cNvPr id="68637" name="Rectangle 6"/>
          <p:cNvSpPr>
            <a:spLocks noChangeArrowheads="1"/>
          </p:cNvSpPr>
          <p:nvPr/>
        </p:nvSpPr>
        <p:spPr bwMode="invGray">
          <a:xfrm>
            <a:off x="6831036" y="6086480"/>
            <a:ext cx="3203575" cy="191044"/>
          </a:xfrm>
          <a:prstGeom prst="rect">
            <a:avLst/>
          </a:prstGeom>
          <a:noFill/>
          <a:ln>
            <a:noFill/>
          </a:ln>
        </p:spPr>
        <p:txBody>
          <a:bodyPr lIns="53886" tIns="10778" rIns="53886" bIns="10778">
            <a:spAutoFit/>
          </a:bodyPr>
          <a:lstStyle/>
          <a:p>
            <a:pPr algn="ctr" eaLnBrk="0" fontAlgn="base" hangingPunct="0">
              <a:spcBef>
                <a:spcPct val="0"/>
              </a:spcBef>
              <a:spcAft>
                <a:spcPct val="0"/>
              </a:spcAft>
              <a:defRPr/>
            </a:pPr>
            <a:r>
              <a:rPr lang="en-US" sz="1100" b="1" dirty="0">
                <a:solidFill>
                  <a:srgbClr val="FFFFFF"/>
                </a:solidFill>
                <a:latin typeface="Arial" pitchFamily="34" charset="0"/>
                <a:cs typeface="Arial"/>
              </a:rPr>
              <a:t>Time (weeks)</a:t>
            </a:r>
          </a:p>
        </p:txBody>
      </p:sp>
      <p:sp>
        <p:nvSpPr>
          <p:cNvPr id="4124" name="Text Box 14"/>
          <p:cNvSpPr txBox="1">
            <a:spLocks noChangeArrowheads="1"/>
          </p:cNvSpPr>
          <p:nvPr/>
        </p:nvSpPr>
        <p:spPr bwMode="auto">
          <a:xfrm>
            <a:off x="9283700" y="4878393"/>
            <a:ext cx="1049338" cy="401637"/>
          </a:xfrm>
          <a:prstGeom prst="rect">
            <a:avLst/>
          </a:prstGeom>
          <a:noFill/>
          <a:ln w="9525">
            <a:noFill/>
            <a:miter lim="800000"/>
            <a:headEnd/>
            <a:tailEnd/>
          </a:ln>
        </p:spPr>
        <p:txBody>
          <a:bodyPr lIns="89809" tIns="46698" rIns="89809" bIns="46698">
            <a:spAutoFit/>
          </a:bodyPr>
          <a:lstStyle/>
          <a:p>
            <a:pPr algn="ctr" eaLnBrk="0" fontAlgn="base" hangingPunct="0">
              <a:spcBef>
                <a:spcPct val="0"/>
              </a:spcBef>
              <a:spcAft>
                <a:spcPct val="40000"/>
              </a:spcAft>
            </a:pPr>
            <a:r>
              <a:rPr lang="en-US" sz="1000" b="1">
                <a:solidFill>
                  <a:srgbClr val="FFFFFF"/>
                </a:solidFill>
                <a:latin typeface="Arial" pitchFamily="34" charset="0"/>
                <a:cs typeface="Arial"/>
              </a:rPr>
              <a:t>−1.8 kg</a:t>
            </a:r>
            <a:br>
              <a:rPr lang="en-US" sz="1000" b="1">
                <a:solidFill>
                  <a:srgbClr val="FFFFFF"/>
                </a:solidFill>
                <a:latin typeface="Arial" pitchFamily="34" charset="0"/>
                <a:cs typeface="Arial"/>
              </a:rPr>
            </a:br>
            <a:r>
              <a:rPr lang="en-US" sz="1000" b="1">
                <a:solidFill>
                  <a:srgbClr val="FFFFFF"/>
                </a:solidFill>
                <a:latin typeface="Arial" pitchFamily="34" charset="0"/>
                <a:cs typeface="Arial"/>
              </a:rPr>
              <a:t>difference </a:t>
            </a:r>
            <a:r>
              <a:rPr lang="en-US" altLang="zh-CN" sz="1000" b="1" baseline="30000">
                <a:solidFill>
                  <a:srgbClr val="FFFFFF"/>
                </a:solidFill>
                <a:latin typeface="Arial" pitchFamily="34" charset="0"/>
                <a:ea typeface="SimSun" pitchFamily="2" charset="-122"/>
                <a:cs typeface="Arial"/>
              </a:rPr>
              <a:t>a</a:t>
            </a:r>
            <a:endParaRPr lang="en-US" sz="1000" b="1">
              <a:solidFill>
                <a:srgbClr val="FFFFFF"/>
              </a:solidFill>
              <a:latin typeface="Arial" pitchFamily="34" charset="0"/>
              <a:cs typeface="Arial"/>
            </a:endParaRPr>
          </a:p>
        </p:txBody>
      </p:sp>
      <p:sp>
        <p:nvSpPr>
          <p:cNvPr id="39" name="Text Box 6"/>
          <p:cNvSpPr txBox="1">
            <a:spLocks noChangeArrowheads="1"/>
          </p:cNvSpPr>
          <p:nvPr/>
        </p:nvSpPr>
        <p:spPr bwMode="auto">
          <a:xfrm>
            <a:off x="5933292" y="4348504"/>
            <a:ext cx="350649" cy="1461769"/>
          </a:xfrm>
          <a:prstGeom prst="rect">
            <a:avLst/>
          </a:prstGeom>
          <a:noFill/>
          <a:ln w="12700">
            <a:noFill/>
            <a:miter lim="800000"/>
            <a:headEnd/>
            <a:tailEnd/>
          </a:ln>
        </p:spPr>
        <p:txBody>
          <a:bodyPr vert="vert270" lIns="89809" tIns="46698" rIns="89809" bIns="46698">
            <a:spAutoFit/>
          </a:bodyPr>
          <a:lstStyle/>
          <a:p>
            <a:pPr algn="ctr" eaLnBrk="0" fontAlgn="base" hangingPunct="0">
              <a:spcBef>
                <a:spcPct val="0"/>
              </a:spcBef>
              <a:spcAft>
                <a:spcPct val="0"/>
              </a:spcAft>
              <a:defRPr/>
            </a:pPr>
            <a:r>
              <a:rPr lang="en-US" sz="1100" b="1" dirty="0">
                <a:solidFill>
                  <a:srgbClr val="FFFFFF"/>
                </a:solidFill>
                <a:latin typeface="Arial" pitchFamily="34" charset="0"/>
                <a:cs typeface="Arial"/>
              </a:rPr>
              <a:t>Body weight (kg)</a:t>
            </a:r>
          </a:p>
        </p:txBody>
      </p:sp>
      <p:cxnSp>
        <p:nvCxnSpPr>
          <p:cNvPr id="4126" name="Straight Arrow Connector 39"/>
          <p:cNvCxnSpPr>
            <a:cxnSpLocks noChangeShapeType="1"/>
          </p:cNvCxnSpPr>
          <p:nvPr/>
        </p:nvCxnSpPr>
        <p:spPr bwMode="auto">
          <a:xfrm flipV="1">
            <a:off x="10226675" y="4756152"/>
            <a:ext cx="0" cy="628650"/>
          </a:xfrm>
          <a:prstGeom prst="straightConnector1">
            <a:avLst/>
          </a:prstGeom>
          <a:noFill/>
          <a:ln w="25400" algn="ctr">
            <a:solidFill>
              <a:schemeClr val="tx1"/>
            </a:solidFill>
            <a:round/>
            <a:headEnd type="triangle" w="med" len="med"/>
            <a:tailEnd type="triangle" w="med" len="med"/>
          </a:ln>
        </p:spPr>
      </p:cxnSp>
      <p:sp>
        <p:nvSpPr>
          <p:cNvPr id="4127" name="Rectangle 20"/>
          <p:cNvSpPr>
            <a:spLocks noChangeArrowheads="1"/>
          </p:cNvSpPr>
          <p:nvPr/>
        </p:nvSpPr>
        <p:spPr bwMode="auto">
          <a:xfrm>
            <a:off x="1805011" y="1335090"/>
            <a:ext cx="3786187" cy="401637"/>
          </a:xfrm>
          <a:prstGeom prst="rect">
            <a:avLst/>
          </a:prstGeom>
          <a:noFill/>
          <a:ln w="9525">
            <a:noFill/>
            <a:miter lim="800000"/>
            <a:headEnd/>
            <a:tailEnd/>
          </a:ln>
        </p:spPr>
        <p:txBody>
          <a:bodyPr lIns="89809" tIns="46698" rIns="89809" bIns="46698">
            <a:spAutoFit/>
          </a:bodyPr>
          <a:lstStyle/>
          <a:p>
            <a:pPr eaLnBrk="0" fontAlgn="base" hangingPunct="0">
              <a:spcBef>
                <a:spcPct val="0"/>
              </a:spcBef>
              <a:spcAft>
                <a:spcPct val="0"/>
              </a:spcAft>
            </a:pPr>
            <a:r>
              <a:rPr lang="en-US" altLang="zh-CN" sz="1000" b="1">
                <a:solidFill>
                  <a:srgbClr val="FFFFFF"/>
                </a:solidFill>
                <a:latin typeface="Arial" pitchFamily="34" charset="0"/>
                <a:ea typeface="SimSun" pitchFamily="2" charset="-122"/>
                <a:cs typeface="Arial"/>
              </a:rPr>
              <a:t>Duration: 52 weeks</a:t>
            </a:r>
            <a:br>
              <a:rPr lang="en-US" altLang="zh-CN" sz="1000" b="1">
                <a:solidFill>
                  <a:srgbClr val="FFFFFF"/>
                </a:solidFill>
                <a:latin typeface="Arial" pitchFamily="34" charset="0"/>
                <a:ea typeface="SimSun" pitchFamily="2" charset="-122"/>
                <a:cs typeface="Arial"/>
              </a:rPr>
            </a:br>
            <a:r>
              <a:rPr lang="en-US" altLang="zh-CN" sz="1000" b="1">
                <a:solidFill>
                  <a:srgbClr val="FFFFFF"/>
                </a:solidFill>
                <a:latin typeface="Arial" pitchFamily="34" charset="0"/>
                <a:ea typeface="SimSun" pitchFamily="2" charset="-122"/>
                <a:cs typeface="Arial"/>
              </a:rPr>
              <a:t>Add-on to metformin: vildagliptin vs glimepiride</a:t>
            </a:r>
          </a:p>
        </p:txBody>
      </p:sp>
      <p:sp>
        <p:nvSpPr>
          <p:cNvPr id="4128" name="TextBox 3"/>
          <p:cNvSpPr txBox="1">
            <a:spLocks noChangeArrowheads="1"/>
          </p:cNvSpPr>
          <p:nvPr/>
        </p:nvSpPr>
        <p:spPr bwMode="auto">
          <a:xfrm>
            <a:off x="2282833" y="4681552"/>
            <a:ext cx="3721134" cy="246015"/>
          </a:xfrm>
          <a:prstGeom prst="rect">
            <a:avLst/>
          </a:prstGeom>
          <a:noFill/>
          <a:ln w="9525">
            <a:noFill/>
            <a:miter lim="800000"/>
            <a:headEnd/>
            <a:tailEnd/>
          </a:ln>
        </p:spPr>
        <p:txBody>
          <a:bodyPr wrap="none" lIns="91243" tIns="45618" rIns="91243" bIns="45618">
            <a:spAutoFit/>
          </a:bodyPr>
          <a:lstStyle/>
          <a:p>
            <a:pPr eaLnBrk="0" fontAlgn="base" hangingPunct="0">
              <a:spcBef>
                <a:spcPct val="0"/>
              </a:spcBef>
              <a:spcAft>
                <a:spcPct val="0"/>
              </a:spcAft>
              <a:tabLst>
                <a:tab pos="261377" algn="ctr"/>
                <a:tab pos="470479" algn="ctr"/>
                <a:tab pos="681166" algn="ctr"/>
                <a:tab pos="890269" algn="ctr"/>
                <a:tab pos="1107291" algn="ctr"/>
                <a:tab pos="1316397" algn="ctr"/>
                <a:tab pos="1525490" algn="ctr"/>
                <a:tab pos="1728262" algn="ctr"/>
                <a:tab pos="1951619" algn="ctr"/>
                <a:tab pos="2160721" algn="ctr"/>
                <a:tab pos="2371405" algn="ctr"/>
                <a:tab pos="2572589" algn="ctr"/>
                <a:tab pos="2781694" algn="ctr"/>
                <a:tab pos="3006636" algn="ctr"/>
                <a:tab pos="3207810" algn="ctr"/>
                <a:tab pos="3432756" algn="ctr"/>
              </a:tabLst>
            </a:pPr>
            <a:r>
              <a:rPr lang="en-US" sz="1000" b="1">
                <a:solidFill>
                  <a:srgbClr val="FFFFFF"/>
                </a:solidFill>
                <a:latin typeface="Arial" pitchFamily="34" charset="0"/>
                <a:cs typeface="Arial"/>
              </a:rPr>
              <a:t>–8	–4	0	4	8	12	16	20	24	28	32	36	40	44	48	52	56</a:t>
            </a:r>
          </a:p>
        </p:txBody>
      </p:sp>
      <p:sp>
        <p:nvSpPr>
          <p:cNvPr id="42" name="TextBox 41"/>
          <p:cNvSpPr txBox="1"/>
          <p:nvPr/>
        </p:nvSpPr>
        <p:spPr>
          <a:xfrm>
            <a:off x="6550028" y="5829310"/>
            <a:ext cx="3844925" cy="261404"/>
          </a:xfrm>
          <a:prstGeom prst="rect">
            <a:avLst/>
          </a:prstGeom>
          <a:noFill/>
        </p:spPr>
        <p:txBody>
          <a:bodyPr lIns="91243" tIns="45618" rIns="91243" bIns="45618">
            <a:spAutoFit/>
          </a:bodyPr>
          <a:lstStyle/>
          <a:p>
            <a:pPr eaLnBrk="0" fontAlgn="base" hangingPunct="0">
              <a:spcBef>
                <a:spcPct val="0"/>
              </a:spcBef>
              <a:spcAft>
                <a:spcPct val="0"/>
              </a:spcAft>
              <a:tabLst>
                <a:tab pos="665332" algn="ctr"/>
                <a:tab pos="1216591" algn="ctr"/>
                <a:tab pos="1786870" algn="ctr"/>
                <a:tab pos="2357151" algn="ctr"/>
                <a:tab pos="2908417" algn="ctr"/>
                <a:tab pos="3485033" algn="ctr"/>
              </a:tabLst>
              <a:defRPr/>
            </a:pPr>
            <a:r>
              <a:rPr lang="en-US" sz="1100" b="1" dirty="0">
                <a:solidFill>
                  <a:srgbClr val="FFFFFF"/>
                </a:solidFill>
                <a:latin typeface="Arial" pitchFamily="34" charset="0"/>
                <a:cs typeface="Arial"/>
              </a:rPr>
              <a:t>–8	–2	12	22	32	42	52</a:t>
            </a:r>
          </a:p>
        </p:txBody>
      </p:sp>
      <p:sp>
        <p:nvSpPr>
          <p:cNvPr id="4130" name="Content Placeholder 19"/>
          <p:cNvSpPr txBox="1">
            <a:spLocks/>
          </p:cNvSpPr>
          <p:nvPr/>
        </p:nvSpPr>
        <p:spPr bwMode="auto">
          <a:xfrm>
            <a:off x="1736725" y="5438798"/>
            <a:ext cx="4364038" cy="849313"/>
          </a:xfrm>
          <a:prstGeom prst="rect">
            <a:avLst/>
          </a:prstGeom>
          <a:noFill/>
          <a:ln w="9525">
            <a:noFill/>
            <a:miter lim="800000"/>
            <a:headEnd/>
            <a:tailEnd/>
          </a:ln>
        </p:spPr>
        <p:txBody>
          <a:bodyPr lIns="91243" tIns="45618" rIns="91243" bIns="45618"/>
          <a:lstStyle/>
          <a:p>
            <a:pPr marL="285136" indent="-285136" eaLnBrk="0" fontAlgn="base" hangingPunct="0">
              <a:spcBef>
                <a:spcPct val="0"/>
              </a:spcBef>
              <a:spcAft>
                <a:spcPct val="0"/>
              </a:spcAft>
              <a:buFont typeface="Arial" pitchFamily="34" charset="0"/>
              <a:buChar char="•"/>
            </a:pPr>
            <a:r>
              <a:rPr lang="en-GB" sz="1100" b="1">
                <a:solidFill>
                  <a:srgbClr val="FFFFFF"/>
                </a:solidFill>
                <a:latin typeface="Arial" pitchFamily="34" charset="0"/>
                <a:cs typeface="Arial"/>
              </a:rPr>
              <a:t>Overall incidence of AEs was 74.5% and 81.1% in patients receiving vildagliptin and glimepiride, respectively</a:t>
            </a:r>
          </a:p>
        </p:txBody>
      </p:sp>
      <p:sp>
        <p:nvSpPr>
          <p:cNvPr id="4131" name="Text Box 2"/>
          <p:cNvSpPr txBox="1">
            <a:spLocks noChangeArrowheads="1"/>
          </p:cNvSpPr>
          <p:nvPr/>
        </p:nvSpPr>
        <p:spPr bwMode="auto">
          <a:xfrm>
            <a:off x="1749429" y="6021411"/>
            <a:ext cx="8918575" cy="708025"/>
          </a:xfrm>
          <a:prstGeom prst="rect">
            <a:avLst/>
          </a:prstGeom>
          <a:noFill/>
          <a:ln w="12700" cap="sq">
            <a:noFill/>
            <a:miter lim="800000"/>
            <a:headEnd type="none" w="sm" len="sm"/>
            <a:tailEnd type="none" w="sm" len="sm"/>
          </a:ln>
        </p:spPr>
        <p:txBody>
          <a:bodyPr lIns="91105" tIns="45557" rIns="91105" bIns="45557" anchor="b">
            <a:spAutoFit/>
          </a:bodyPr>
          <a:lstStyle/>
          <a:p>
            <a:pPr eaLnBrk="0" fontAlgn="base" hangingPunct="0">
              <a:spcBef>
                <a:spcPct val="0"/>
              </a:spcBef>
              <a:spcAft>
                <a:spcPct val="0"/>
              </a:spcAft>
            </a:pPr>
            <a:r>
              <a:rPr lang="en-GB" sz="1000" b="1" dirty="0">
                <a:solidFill>
                  <a:srgbClr val="FFFFFF"/>
                </a:solidFill>
                <a:latin typeface="Arial" pitchFamily="34" charset="0"/>
                <a:cs typeface="Arial"/>
              </a:rPr>
              <a:t>AE=adverse event; CI=confidence interval; HbA1c=haemoglobin A1c; NI=non-inferiority.</a:t>
            </a:r>
            <a:br>
              <a:rPr lang="en-GB" sz="1000" b="1" dirty="0">
                <a:solidFill>
                  <a:srgbClr val="FFFFFF"/>
                </a:solidFill>
                <a:latin typeface="Arial" pitchFamily="34" charset="0"/>
                <a:cs typeface="Arial"/>
              </a:rPr>
            </a:br>
            <a:r>
              <a:rPr lang="en-US" altLang="zh-CN" sz="1000" b="1" baseline="30000" dirty="0">
                <a:solidFill>
                  <a:srgbClr val="FFFFFF"/>
                </a:solidFill>
                <a:latin typeface="Arial" pitchFamily="34" charset="0"/>
                <a:ea typeface="SimSun" pitchFamily="2" charset="-122"/>
                <a:cs typeface="Arial"/>
              </a:rPr>
              <a:t>a</a:t>
            </a:r>
            <a:r>
              <a:rPr lang="en-GB" sz="1000" b="1" dirty="0">
                <a:solidFill>
                  <a:srgbClr val="FFFFFF"/>
                </a:solidFill>
                <a:latin typeface="Arial" pitchFamily="34" charset="0"/>
                <a:cs typeface="Arial"/>
              </a:rPr>
              <a:t>Endpoint values</a:t>
            </a:r>
          </a:p>
          <a:p>
            <a:pPr eaLnBrk="0" fontAlgn="base" hangingPunct="0">
              <a:spcBef>
                <a:spcPct val="0"/>
              </a:spcBef>
              <a:spcAft>
                <a:spcPct val="0"/>
              </a:spcAft>
            </a:pPr>
            <a:r>
              <a:rPr lang="en-GB" sz="1000" b="1" dirty="0">
                <a:solidFill>
                  <a:srgbClr val="FFFFFF"/>
                </a:solidFill>
                <a:latin typeface="Arial" pitchFamily="34" charset="0"/>
                <a:cs typeface="Arial"/>
              </a:rPr>
              <a:t>HbA1c and body weight data from the per protocol population. Hypoglycaemia data from the safety population. </a:t>
            </a:r>
          </a:p>
          <a:p>
            <a:pPr eaLnBrk="0" fontAlgn="base" hangingPunct="0">
              <a:spcBef>
                <a:spcPct val="0"/>
              </a:spcBef>
              <a:spcAft>
                <a:spcPct val="0"/>
              </a:spcAft>
            </a:pPr>
            <a:r>
              <a:rPr lang="en-GB" sz="1000" b="1" dirty="0" err="1">
                <a:solidFill>
                  <a:srgbClr val="FFFFFF"/>
                </a:solidFill>
                <a:latin typeface="Arial" pitchFamily="34" charset="0"/>
                <a:cs typeface="Arial"/>
              </a:rPr>
              <a:t>Ferrannini</a:t>
            </a:r>
            <a:r>
              <a:rPr lang="en-GB" sz="1000" b="1" dirty="0">
                <a:solidFill>
                  <a:srgbClr val="FFFFFF"/>
                </a:solidFill>
                <a:latin typeface="Arial" pitchFamily="34" charset="0"/>
                <a:cs typeface="Arial"/>
              </a:rPr>
              <a:t> E, et al. Diabetes </a:t>
            </a:r>
            <a:r>
              <a:rPr lang="en-GB" sz="1000" b="1" dirty="0" err="1">
                <a:solidFill>
                  <a:srgbClr val="FFFFFF"/>
                </a:solidFill>
                <a:latin typeface="Arial" pitchFamily="34" charset="0"/>
                <a:cs typeface="Arial"/>
              </a:rPr>
              <a:t>Obes</a:t>
            </a:r>
            <a:r>
              <a:rPr lang="en-GB" sz="1000" b="1" dirty="0">
                <a:solidFill>
                  <a:srgbClr val="FFFFFF"/>
                </a:solidFill>
                <a:latin typeface="Arial" pitchFamily="34" charset="0"/>
                <a:cs typeface="Arial"/>
              </a:rPr>
              <a:t> </a:t>
            </a:r>
            <a:r>
              <a:rPr lang="en-GB" sz="1000" b="1" dirty="0" err="1">
                <a:solidFill>
                  <a:srgbClr val="FFFFFF"/>
                </a:solidFill>
                <a:latin typeface="Arial" pitchFamily="34" charset="0"/>
                <a:cs typeface="Arial"/>
              </a:rPr>
              <a:t>Metab</a:t>
            </a:r>
            <a:r>
              <a:rPr lang="en-GB" sz="1000" b="1" i="1" dirty="0">
                <a:solidFill>
                  <a:srgbClr val="FFFFFF"/>
                </a:solidFill>
                <a:latin typeface="Arial" pitchFamily="34" charset="0"/>
                <a:cs typeface="Arial"/>
              </a:rPr>
              <a:t> </a:t>
            </a:r>
            <a:r>
              <a:rPr lang="en-GB" sz="1000" b="1" dirty="0">
                <a:solidFill>
                  <a:srgbClr val="FFFFFF"/>
                </a:solidFill>
                <a:latin typeface="Arial" pitchFamily="34" charset="0"/>
                <a:cs typeface="Arial"/>
              </a:rPr>
              <a:t>2009;11:157–166; Data on file, Novartis Pharma AG.</a:t>
            </a:r>
          </a:p>
        </p:txBody>
      </p:sp>
      <p:sp>
        <p:nvSpPr>
          <p:cNvPr id="44" name="AutoShape 224"/>
          <p:cNvSpPr>
            <a:spLocks noChangeArrowheads="1"/>
          </p:cNvSpPr>
          <p:nvPr/>
        </p:nvSpPr>
        <p:spPr bwMode="invGray">
          <a:xfrm>
            <a:off x="1943103" y="1881200"/>
            <a:ext cx="3870325" cy="267551"/>
          </a:xfrm>
          <a:prstGeom prst="roundRect">
            <a:avLst>
              <a:gd name="adj" fmla="val 16667"/>
            </a:avLst>
          </a:prstGeom>
          <a:noFill/>
          <a:ln w="12700" algn="ctr">
            <a:solidFill>
              <a:schemeClr val="accent2"/>
            </a:solidFill>
            <a:round/>
            <a:headEnd/>
            <a:tailEnd/>
          </a:ln>
        </p:spPr>
        <p:txBody>
          <a:bodyPr lIns="105369" tIns="35923" rIns="105369" bIns="35923">
            <a:spAutoFit/>
          </a:bodyPr>
          <a:lstStyle/>
          <a:p>
            <a:pPr algn="ctr" eaLnBrk="0" fontAlgn="base" hangingPunct="0">
              <a:spcBef>
                <a:spcPct val="0"/>
              </a:spcBef>
              <a:spcAft>
                <a:spcPct val="0"/>
              </a:spcAft>
              <a:defRPr/>
            </a:pPr>
            <a:r>
              <a:rPr lang="en-GB" sz="1100" b="1">
                <a:solidFill>
                  <a:srgbClr val="FFFF00"/>
                </a:solidFill>
                <a:latin typeface="Arial" pitchFamily="34" charset="0"/>
                <a:ea typeface="SimSun" pitchFamily="2" charset="-122"/>
                <a:cs typeface="Arial"/>
              </a:rPr>
              <a:t>Add-on treatment to metformin (~1.9 g mean daily)</a:t>
            </a:r>
          </a:p>
        </p:txBody>
      </p:sp>
      <p:pic>
        <p:nvPicPr>
          <p:cNvPr id="45" name="Picture 2" descr="C:\Users\OSHINKA1\Pictures\Galvus%20Met1.gif"/>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09057" y="6627079"/>
            <a:ext cx="1905000" cy="2307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7965787"/>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703388" y="117479"/>
            <a:ext cx="8229600" cy="792163"/>
          </a:xfrm>
          <a:prstGeom prst="rect">
            <a:avLst/>
          </a:prstGeom>
          <a:noFill/>
          <a:ln w="9525">
            <a:noFill/>
            <a:miter lim="800000"/>
            <a:headEnd/>
            <a:tailEnd/>
          </a:ln>
        </p:spPr>
        <p:txBody>
          <a:bodyPr lIns="91243" tIns="45618" rIns="91243" bIns="45618" anchor="ctr"/>
          <a:lstStyle/>
          <a:p>
            <a:pPr eaLnBrk="0" fontAlgn="base" hangingPunct="0">
              <a:spcBef>
                <a:spcPct val="0"/>
              </a:spcBef>
              <a:spcAft>
                <a:spcPct val="0"/>
              </a:spcAft>
              <a:defRPr/>
            </a:pPr>
            <a:r>
              <a:rPr lang="en-GB" sz="2000" b="1" dirty="0">
                <a:solidFill>
                  <a:srgbClr val="FFFFFF"/>
                </a:solidFill>
                <a:latin typeface="News Gothic MT"/>
              </a:rPr>
              <a:t>GALVUS-MET : Comparable efficacy versus Gliclazide plus Metformin with lower incidence of HYPOGLYCAEMIA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15" y="1181101"/>
            <a:ext cx="5262561" cy="474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775" y="1181101"/>
            <a:ext cx="3405188" cy="474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OSHINKA1\Pictures\Galvus%20Met1.gif"/>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09057" y="6627079"/>
            <a:ext cx="1905000" cy="23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7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16125" y="173042"/>
            <a:ext cx="6347714" cy="611186"/>
          </a:xfrm>
        </p:spPr>
        <p:txBody>
          <a:bodyPr/>
          <a:lstStyle/>
          <a:p>
            <a:pPr eaLnBrk="1" hangingPunct="1"/>
            <a:r>
              <a:rPr lang="en-US" sz="2800" b="1">
                <a:solidFill>
                  <a:schemeClr val="tx1"/>
                </a:solidFill>
              </a:rPr>
              <a:t>WHO: Diagnostic Criteria</a:t>
            </a:r>
          </a:p>
        </p:txBody>
      </p:sp>
      <p:grpSp>
        <p:nvGrpSpPr>
          <p:cNvPr id="8195" name="Group 3"/>
          <p:cNvGrpSpPr>
            <a:grpSpLocks/>
          </p:cNvGrpSpPr>
          <p:nvPr/>
        </p:nvGrpSpPr>
        <p:grpSpPr bwMode="auto">
          <a:xfrm>
            <a:off x="1770084" y="1130751"/>
            <a:ext cx="8602663" cy="4724399"/>
            <a:chOff x="192" y="738"/>
            <a:chExt cx="5419" cy="2976"/>
          </a:xfrm>
          <a:noFill/>
        </p:grpSpPr>
        <p:sp>
          <p:nvSpPr>
            <p:cNvPr id="8197" name="Rectangle 4"/>
            <p:cNvSpPr>
              <a:spLocks noChangeArrowheads="1"/>
            </p:cNvSpPr>
            <p:nvPr/>
          </p:nvSpPr>
          <p:spPr bwMode="auto">
            <a:xfrm>
              <a:off x="2622" y="738"/>
              <a:ext cx="2898" cy="259"/>
            </a:xfrm>
            <a:prstGeom prst="rect">
              <a:avLst/>
            </a:prstGeom>
            <a:grpFill/>
            <a:ln w="9525">
              <a:solidFill>
                <a:schemeClr val="accent2"/>
              </a:solidFill>
              <a:miter lim="800000"/>
              <a:headEnd/>
              <a:tailEnd/>
            </a:ln>
          </p:spPr>
          <p:txBody>
            <a:bodyPr lIns="91267" tIns="91267" rIns="91267" bIns="91267" anchor="b"/>
            <a:lstStyle/>
            <a:p>
              <a:pPr algn="ctr" defTabSz="914417" fontAlgn="base">
                <a:spcBef>
                  <a:spcPct val="60000"/>
                </a:spcBef>
                <a:spcAft>
                  <a:spcPct val="0"/>
                </a:spcAft>
                <a:buSzPct val="120000"/>
              </a:pPr>
              <a:r>
                <a:rPr lang="en-US">
                  <a:solidFill>
                    <a:prstClr val="black"/>
                  </a:solidFill>
                  <a:latin typeface="Arial" pitchFamily="34" charset="0"/>
                  <a:cs typeface="Arial" pitchFamily="34" charset="0"/>
                </a:rPr>
                <a:t>Plasma Venous Glucose Concentration</a:t>
              </a:r>
              <a:endParaRPr lang="en-US">
                <a:solidFill>
                  <a:prstClr val="black"/>
                </a:solidFill>
                <a:latin typeface="Arial" pitchFamily="34" charset="0"/>
                <a:cs typeface="Arial" pitchFamily="34" charset="0"/>
                <a:sym typeface="Symbol" pitchFamily="18" charset="2"/>
              </a:endParaRPr>
            </a:p>
          </p:txBody>
        </p:sp>
        <p:sp>
          <p:nvSpPr>
            <p:cNvPr id="8198" name="Rectangle 5"/>
            <p:cNvSpPr>
              <a:spLocks noChangeArrowheads="1"/>
            </p:cNvSpPr>
            <p:nvPr/>
          </p:nvSpPr>
          <p:spPr bwMode="auto">
            <a:xfrm>
              <a:off x="4013" y="1520"/>
              <a:ext cx="1429" cy="531"/>
            </a:xfrm>
            <a:prstGeom prst="rect">
              <a:avLst/>
            </a:prstGeom>
            <a:grpFill/>
            <a:ln w="9525">
              <a:solidFill>
                <a:schemeClr val="accent2"/>
              </a:solidFill>
              <a:miter lim="800000"/>
              <a:headEnd/>
              <a:tailEnd/>
            </a:ln>
          </p:spPr>
          <p:txBody>
            <a:bodyPr lIns="91267" tIns="91267" rIns="91267" bIns="91267">
              <a:spAutoFit/>
            </a:bodyPr>
            <a:lstStyle/>
            <a:p>
              <a:pPr algn="ctr" defTabSz="914417" fontAlgn="base">
                <a:spcBef>
                  <a:spcPct val="20000"/>
                </a:spcBef>
                <a:spcAft>
                  <a:spcPct val="0"/>
                </a:spcAft>
                <a:buSzPct val="120000"/>
              </a:pPr>
              <a:r>
                <a:rPr lang="en-US" sz="1400" u="sng">
                  <a:solidFill>
                    <a:prstClr val="black"/>
                  </a:solidFill>
                  <a:latin typeface="Arial" pitchFamily="34" charset="0"/>
                  <a:cs typeface="Arial" pitchFamily="34" charset="0"/>
                  <a:sym typeface="Symbol" pitchFamily="18" charset="2"/>
                </a:rPr>
                <a:t>&gt;</a:t>
              </a:r>
              <a:r>
                <a:rPr lang="en-US" sz="1400">
                  <a:solidFill>
                    <a:prstClr val="black"/>
                  </a:solidFill>
                  <a:latin typeface="Arial" pitchFamily="34" charset="0"/>
                  <a:cs typeface="Arial" pitchFamily="34" charset="0"/>
                </a:rPr>
                <a:t>126</a:t>
              </a:r>
            </a:p>
            <a:p>
              <a:pPr algn="ctr" defTabSz="914417" fontAlgn="base">
                <a:spcBef>
                  <a:spcPct val="20000"/>
                </a:spcBef>
                <a:spcAft>
                  <a:spcPct val="0"/>
                </a:spcAft>
                <a:buSzPct val="120000"/>
              </a:pPr>
              <a:endParaRPr lang="en-US" sz="1000">
                <a:solidFill>
                  <a:prstClr val="black"/>
                </a:solidFill>
                <a:latin typeface="Arial" pitchFamily="34" charset="0"/>
                <a:cs typeface="Arial" pitchFamily="34" charset="0"/>
              </a:endParaRPr>
            </a:p>
            <a:p>
              <a:pPr algn="ctr" defTabSz="914417" fontAlgn="base">
                <a:spcBef>
                  <a:spcPct val="20000"/>
                </a:spcBef>
                <a:spcAft>
                  <a:spcPct val="0"/>
                </a:spcAft>
                <a:buSzPct val="120000"/>
              </a:pPr>
              <a:r>
                <a:rPr lang="en-US" sz="1400" u="sng">
                  <a:solidFill>
                    <a:prstClr val="black"/>
                  </a:solidFill>
                  <a:latin typeface="Arial" pitchFamily="34" charset="0"/>
                  <a:cs typeface="Arial" pitchFamily="34" charset="0"/>
                  <a:sym typeface="Symbol" pitchFamily="18" charset="2"/>
                </a:rPr>
                <a:t>&gt;</a:t>
              </a:r>
              <a:r>
                <a:rPr lang="en-US" sz="1400">
                  <a:solidFill>
                    <a:prstClr val="black"/>
                  </a:solidFill>
                  <a:latin typeface="Arial" pitchFamily="34" charset="0"/>
                  <a:cs typeface="Arial" pitchFamily="34" charset="0"/>
                  <a:sym typeface="Symbol" pitchFamily="18" charset="2"/>
                </a:rPr>
                <a:t>200</a:t>
              </a:r>
              <a:endParaRPr lang="en-US" sz="1400">
                <a:solidFill>
                  <a:prstClr val="black"/>
                </a:solidFill>
                <a:latin typeface="Arial" pitchFamily="34" charset="0"/>
                <a:cs typeface="Arial" pitchFamily="34" charset="0"/>
              </a:endParaRPr>
            </a:p>
          </p:txBody>
        </p:sp>
        <p:sp>
          <p:nvSpPr>
            <p:cNvPr id="8199" name="Rectangle 6"/>
            <p:cNvSpPr>
              <a:spLocks noChangeArrowheads="1"/>
            </p:cNvSpPr>
            <p:nvPr/>
          </p:nvSpPr>
          <p:spPr bwMode="auto">
            <a:xfrm>
              <a:off x="2695" y="1520"/>
              <a:ext cx="1318" cy="531"/>
            </a:xfrm>
            <a:prstGeom prst="rect">
              <a:avLst/>
            </a:prstGeom>
            <a:grpFill/>
            <a:ln w="9525">
              <a:solidFill>
                <a:schemeClr val="accent2"/>
              </a:solidFill>
              <a:miter lim="800000"/>
              <a:headEnd/>
              <a:tailEnd/>
            </a:ln>
          </p:spPr>
          <p:txBody>
            <a:bodyPr wrap="square" lIns="91267" tIns="91267" rIns="91267" bIns="91267">
              <a:spAutoFit/>
            </a:bodyPr>
            <a:lstStyle/>
            <a:p>
              <a:pPr algn="ctr" defTabSz="914417" fontAlgn="base">
                <a:spcBef>
                  <a:spcPct val="20000"/>
                </a:spcBef>
                <a:spcAft>
                  <a:spcPct val="0"/>
                </a:spcAft>
                <a:buSzPct val="120000"/>
              </a:pPr>
              <a:r>
                <a:rPr lang="en-US" sz="1400" u="sng">
                  <a:solidFill>
                    <a:prstClr val="black"/>
                  </a:solidFill>
                  <a:latin typeface="Arial" pitchFamily="34" charset="0"/>
                  <a:cs typeface="Arial" pitchFamily="34" charset="0"/>
                  <a:sym typeface="Symbol" pitchFamily="18" charset="2"/>
                </a:rPr>
                <a:t>&gt;</a:t>
              </a:r>
              <a:r>
                <a:rPr lang="en-US" sz="1400">
                  <a:solidFill>
                    <a:prstClr val="black"/>
                  </a:solidFill>
                  <a:latin typeface="Arial" pitchFamily="34" charset="0"/>
                  <a:cs typeface="Arial" pitchFamily="34" charset="0"/>
                  <a:sym typeface="Symbol" pitchFamily="18" charset="2"/>
                </a:rPr>
                <a:t>7.0 </a:t>
              </a:r>
            </a:p>
            <a:p>
              <a:pPr algn="ctr" defTabSz="914417" fontAlgn="base">
                <a:spcBef>
                  <a:spcPct val="20000"/>
                </a:spcBef>
                <a:spcAft>
                  <a:spcPct val="0"/>
                </a:spcAft>
                <a:buSzPct val="120000"/>
              </a:pPr>
              <a:endParaRPr lang="en-US" sz="1000">
                <a:solidFill>
                  <a:prstClr val="black"/>
                </a:solidFill>
                <a:latin typeface="Arial" pitchFamily="34" charset="0"/>
                <a:cs typeface="Arial" pitchFamily="34" charset="0"/>
                <a:sym typeface="Symbol" pitchFamily="18" charset="2"/>
              </a:endParaRPr>
            </a:p>
            <a:p>
              <a:pPr algn="ctr" defTabSz="914417" fontAlgn="base">
                <a:spcBef>
                  <a:spcPct val="20000"/>
                </a:spcBef>
                <a:spcAft>
                  <a:spcPct val="0"/>
                </a:spcAft>
                <a:buSzPct val="120000"/>
              </a:pPr>
              <a:r>
                <a:rPr lang="en-US" sz="1400" u="sng">
                  <a:solidFill>
                    <a:prstClr val="black"/>
                  </a:solidFill>
                  <a:latin typeface="Arial" pitchFamily="34" charset="0"/>
                  <a:cs typeface="Arial" pitchFamily="34" charset="0"/>
                  <a:sym typeface="Symbol" pitchFamily="18" charset="2"/>
                </a:rPr>
                <a:t>&gt;</a:t>
              </a:r>
              <a:r>
                <a:rPr lang="en-US" sz="1400">
                  <a:solidFill>
                    <a:prstClr val="black"/>
                  </a:solidFill>
                  <a:latin typeface="Arial" pitchFamily="34" charset="0"/>
                  <a:cs typeface="Arial" pitchFamily="34" charset="0"/>
                  <a:sym typeface="Symbol" pitchFamily="18" charset="2"/>
                </a:rPr>
                <a:t>11.1</a:t>
              </a:r>
            </a:p>
          </p:txBody>
        </p:sp>
        <p:sp>
          <p:nvSpPr>
            <p:cNvPr id="8200" name="Rectangle 7"/>
            <p:cNvSpPr>
              <a:spLocks noChangeArrowheads="1"/>
            </p:cNvSpPr>
            <p:nvPr/>
          </p:nvSpPr>
          <p:spPr bwMode="auto">
            <a:xfrm>
              <a:off x="261" y="1455"/>
              <a:ext cx="2434" cy="740"/>
            </a:xfrm>
            <a:prstGeom prst="rect">
              <a:avLst/>
            </a:prstGeom>
            <a:grpFill/>
            <a:ln w="9525">
              <a:solidFill>
                <a:schemeClr val="accent2"/>
              </a:solidFill>
              <a:miter lim="800000"/>
              <a:headEnd/>
              <a:tailEnd/>
            </a:ln>
          </p:spPr>
          <p:txBody>
            <a:bodyPr lIns="91267" tIns="91267" rIns="91267" bIns="91267">
              <a:spAutoFit/>
            </a:bodyPr>
            <a:lstStyle/>
            <a:p>
              <a:pPr defTabSz="914417" fontAlgn="base">
                <a:spcBef>
                  <a:spcPct val="20000"/>
                </a:spcBef>
                <a:spcAft>
                  <a:spcPct val="0"/>
                </a:spcAft>
                <a:buSzPct val="120000"/>
              </a:pPr>
              <a:r>
                <a:rPr lang="en-US" sz="1400">
                  <a:solidFill>
                    <a:prstClr val="black"/>
                  </a:solidFill>
                  <a:latin typeface="Arial" pitchFamily="34" charset="0"/>
                  <a:cs typeface="Arial" pitchFamily="34" charset="0"/>
                </a:rPr>
                <a:t>Fasting* </a:t>
              </a:r>
            </a:p>
            <a:p>
              <a:pPr defTabSz="914417" fontAlgn="base">
                <a:spcBef>
                  <a:spcPct val="20000"/>
                </a:spcBef>
                <a:spcAft>
                  <a:spcPct val="0"/>
                </a:spcAft>
                <a:buSzPct val="120000"/>
              </a:pPr>
              <a:r>
                <a:rPr lang="en-US" sz="1400" i="1">
                  <a:solidFill>
                    <a:prstClr val="black"/>
                  </a:solidFill>
                  <a:latin typeface="Arial" pitchFamily="34" charset="0"/>
                  <a:cs typeface="Arial" pitchFamily="34" charset="0"/>
                </a:rPr>
                <a:t>or </a:t>
              </a:r>
            </a:p>
            <a:p>
              <a:pPr defTabSz="914417" fontAlgn="base">
                <a:spcBef>
                  <a:spcPct val="20000"/>
                </a:spcBef>
                <a:spcAft>
                  <a:spcPct val="0"/>
                </a:spcAft>
                <a:buSzPct val="120000"/>
              </a:pPr>
              <a:r>
                <a:rPr lang="en-US" sz="1400">
                  <a:solidFill>
                    <a:prstClr val="black"/>
                  </a:solidFill>
                  <a:latin typeface="Arial" pitchFamily="34" charset="0"/>
                  <a:cs typeface="Arial" pitchFamily="34" charset="0"/>
                </a:rPr>
                <a:t>2-h post-load glucose </a:t>
              </a:r>
            </a:p>
            <a:p>
              <a:pPr defTabSz="914417" fontAlgn="base">
                <a:spcBef>
                  <a:spcPct val="20000"/>
                </a:spcBef>
                <a:spcAft>
                  <a:spcPct val="0"/>
                </a:spcAft>
                <a:buSzPct val="120000"/>
              </a:pPr>
              <a:r>
                <a:rPr lang="en-US" sz="1400" i="1">
                  <a:solidFill>
                    <a:prstClr val="black"/>
                  </a:solidFill>
                  <a:latin typeface="Arial" pitchFamily="34" charset="0"/>
                  <a:cs typeface="Arial" pitchFamily="34" charset="0"/>
                </a:rPr>
                <a:t>or both</a:t>
              </a:r>
            </a:p>
          </p:txBody>
        </p:sp>
        <p:sp>
          <p:nvSpPr>
            <p:cNvPr id="8201" name="Rectangle 8"/>
            <p:cNvSpPr>
              <a:spLocks noChangeArrowheads="1"/>
            </p:cNvSpPr>
            <p:nvPr/>
          </p:nvSpPr>
          <p:spPr bwMode="auto">
            <a:xfrm>
              <a:off x="4013" y="990"/>
              <a:ext cx="1507" cy="274"/>
            </a:xfrm>
            <a:prstGeom prst="rect">
              <a:avLst/>
            </a:prstGeom>
            <a:grpFill/>
            <a:ln w="9525">
              <a:solidFill>
                <a:schemeClr val="accent2"/>
              </a:solidFill>
              <a:miter lim="800000"/>
              <a:headEnd/>
              <a:tailEnd/>
            </a:ln>
          </p:spPr>
          <p:txBody>
            <a:bodyPr lIns="91267" tIns="91267" rIns="91267" bIns="91267" anchor="b"/>
            <a:lstStyle/>
            <a:p>
              <a:pPr algn="ctr" defTabSz="914417" fontAlgn="base">
                <a:spcBef>
                  <a:spcPct val="60000"/>
                </a:spcBef>
                <a:spcAft>
                  <a:spcPct val="0"/>
                </a:spcAft>
                <a:buSzPct val="120000"/>
              </a:pPr>
              <a:r>
                <a:rPr lang="en-US" sz="1600">
                  <a:solidFill>
                    <a:prstClr val="black"/>
                  </a:solidFill>
                  <a:latin typeface="Arial" pitchFamily="34" charset="0"/>
                  <a:cs typeface="Arial" pitchFamily="34" charset="0"/>
                </a:rPr>
                <a:t>mg/dL</a:t>
              </a:r>
            </a:p>
          </p:txBody>
        </p:sp>
        <p:sp>
          <p:nvSpPr>
            <p:cNvPr id="8202" name="Rectangle 9"/>
            <p:cNvSpPr>
              <a:spLocks noChangeArrowheads="1"/>
            </p:cNvSpPr>
            <p:nvPr/>
          </p:nvSpPr>
          <p:spPr bwMode="auto">
            <a:xfrm>
              <a:off x="2622" y="990"/>
              <a:ext cx="1391" cy="263"/>
            </a:xfrm>
            <a:prstGeom prst="rect">
              <a:avLst/>
            </a:prstGeom>
            <a:grpFill/>
            <a:ln w="9525">
              <a:solidFill>
                <a:schemeClr val="accent2"/>
              </a:solidFill>
              <a:miter lim="800000"/>
              <a:headEnd/>
              <a:tailEnd/>
            </a:ln>
          </p:spPr>
          <p:txBody>
            <a:bodyPr lIns="91267" tIns="91267" rIns="91267" bIns="91267" anchor="b"/>
            <a:lstStyle/>
            <a:p>
              <a:pPr algn="ctr" defTabSz="914417" fontAlgn="base">
                <a:spcBef>
                  <a:spcPct val="60000"/>
                </a:spcBef>
                <a:spcAft>
                  <a:spcPct val="0"/>
                </a:spcAft>
                <a:buSzPct val="120000"/>
              </a:pPr>
              <a:r>
                <a:rPr lang="en-US" sz="1600">
                  <a:solidFill>
                    <a:prstClr val="black"/>
                  </a:solidFill>
                  <a:latin typeface="Arial" pitchFamily="34" charset="0"/>
                  <a:cs typeface="Arial" pitchFamily="34" charset="0"/>
                </a:rPr>
                <a:t>mmol/L</a:t>
              </a:r>
              <a:endParaRPr lang="en-US" sz="1600">
                <a:solidFill>
                  <a:prstClr val="black"/>
                </a:solidFill>
                <a:latin typeface="Arial" pitchFamily="34" charset="0"/>
                <a:cs typeface="Arial" pitchFamily="34" charset="0"/>
                <a:sym typeface="Symbol" pitchFamily="18" charset="2"/>
              </a:endParaRPr>
            </a:p>
          </p:txBody>
        </p:sp>
        <p:sp>
          <p:nvSpPr>
            <p:cNvPr id="8203" name="Line 10"/>
            <p:cNvSpPr>
              <a:spLocks noChangeShapeType="1"/>
            </p:cNvSpPr>
            <p:nvPr/>
          </p:nvSpPr>
          <p:spPr bwMode="auto">
            <a:xfrm flipV="1">
              <a:off x="250" y="1254"/>
              <a:ext cx="5307" cy="10"/>
            </a:xfrm>
            <a:prstGeom prst="line">
              <a:avLst/>
            </a:prstGeom>
            <a:grpFill/>
            <a:ln w="12700">
              <a:solidFill>
                <a:schemeClr val="accent2"/>
              </a:solidFill>
              <a:round/>
              <a:headEnd/>
              <a:tailEnd/>
            </a:ln>
          </p:spPr>
          <p:txBody>
            <a:bodyPr/>
            <a:lstStyle/>
            <a:p>
              <a:pPr defTabSz="914417" fontAlgn="base">
                <a:spcBef>
                  <a:spcPct val="0"/>
                </a:spcBef>
                <a:spcAft>
                  <a:spcPct val="0"/>
                </a:spcAft>
              </a:pPr>
              <a:endParaRPr lang="en-US">
                <a:solidFill>
                  <a:prstClr val="black"/>
                </a:solidFill>
                <a:latin typeface="Arial" pitchFamily="34" charset="0"/>
                <a:cs typeface="Arial" pitchFamily="34" charset="0"/>
              </a:endParaRPr>
            </a:p>
          </p:txBody>
        </p:sp>
        <p:sp>
          <p:nvSpPr>
            <p:cNvPr id="8204" name="Rectangle 11"/>
            <p:cNvSpPr>
              <a:spLocks noChangeArrowheads="1"/>
            </p:cNvSpPr>
            <p:nvPr/>
          </p:nvSpPr>
          <p:spPr bwMode="auto">
            <a:xfrm>
              <a:off x="192" y="1242"/>
              <a:ext cx="468" cy="271"/>
            </a:xfrm>
            <a:prstGeom prst="rect">
              <a:avLst/>
            </a:prstGeom>
            <a:grpFill/>
            <a:ln w="9525">
              <a:noFill/>
              <a:miter lim="800000"/>
              <a:headEnd/>
              <a:tailEnd/>
            </a:ln>
          </p:spPr>
          <p:txBody>
            <a:bodyPr wrap="none" lIns="91267" tIns="91267" rIns="91267" bIns="91267" anchor="ctr">
              <a:spAutoFit/>
            </a:bodyPr>
            <a:lstStyle/>
            <a:p>
              <a:pPr defTabSz="914417" fontAlgn="base">
                <a:spcBef>
                  <a:spcPct val="60000"/>
                </a:spcBef>
                <a:spcAft>
                  <a:spcPct val="0"/>
                </a:spcAft>
                <a:buSzPct val="120000"/>
              </a:pPr>
              <a:r>
                <a:rPr lang="en-US" sz="1600">
                  <a:solidFill>
                    <a:prstClr val="black"/>
                  </a:solidFill>
                  <a:latin typeface="Arial" pitchFamily="34" charset="0"/>
                  <a:cs typeface="Arial" pitchFamily="34" charset="0"/>
                </a:rPr>
                <a:t>T2DM</a:t>
              </a:r>
              <a:endParaRPr lang="en-US" sz="1600">
                <a:solidFill>
                  <a:prstClr val="black"/>
                </a:solidFill>
                <a:latin typeface="Arial" pitchFamily="34" charset="0"/>
                <a:cs typeface="Arial" pitchFamily="34" charset="0"/>
                <a:sym typeface="Symbol" pitchFamily="18" charset="2"/>
              </a:endParaRPr>
            </a:p>
          </p:txBody>
        </p:sp>
        <p:sp>
          <p:nvSpPr>
            <p:cNvPr id="8205" name="Rectangle 12"/>
            <p:cNvSpPr>
              <a:spLocks noChangeArrowheads="1"/>
            </p:cNvSpPr>
            <p:nvPr/>
          </p:nvSpPr>
          <p:spPr bwMode="auto">
            <a:xfrm>
              <a:off x="192" y="2246"/>
              <a:ext cx="332" cy="271"/>
            </a:xfrm>
            <a:prstGeom prst="rect">
              <a:avLst/>
            </a:prstGeom>
            <a:grpFill/>
            <a:ln w="9525">
              <a:noFill/>
              <a:miter lim="800000"/>
              <a:headEnd/>
              <a:tailEnd/>
            </a:ln>
          </p:spPr>
          <p:txBody>
            <a:bodyPr wrap="none" lIns="91267" tIns="91267" rIns="91267" bIns="91267" anchor="ctr">
              <a:spAutoFit/>
            </a:bodyPr>
            <a:lstStyle/>
            <a:p>
              <a:pPr defTabSz="914417" fontAlgn="base">
                <a:spcBef>
                  <a:spcPct val="60000"/>
                </a:spcBef>
                <a:spcAft>
                  <a:spcPct val="0"/>
                </a:spcAft>
                <a:buSzPct val="120000"/>
              </a:pPr>
              <a:r>
                <a:rPr lang="en-US" sz="1600">
                  <a:solidFill>
                    <a:prstClr val="black"/>
                  </a:solidFill>
                  <a:latin typeface="Arial" pitchFamily="34" charset="0"/>
                  <a:cs typeface="Arial" pitchFamily="34" charset="0"/>
                </a:rPr>
                <a:t>IGT</a:t>
              </a:r>
              <a:endParaRPr lang="en-US" sz="1600">
                <a:solidFill>
                  <a:prstClr val="black"/>
                </a:solidFill>
                <a:latin typeface="Arial" pitchFamily="34" charset="0"/>
                <a:cs typeface="Arial" pitchFamily="34" charset="0"/>
                <a:sym typeface="Symbol" pitchFamily="18" charset="2"/>
              </a:endParaRPr>
            </a:p>
          </p:txBody>
        </p:sp>
        <p:sp>
          <p:nvSpPr>
            <p:cNvPr id="8206" name="Rectangle 13"/>
            <p:cNvSpPr>
              <a:spLocks noChangeArrowheads="1"/>
            </p:cNvSpPr>
            <p:nvPr/>
          </p:nvSpPr>
          <p:spPr bwMode="auto">
            <a:xfrm>
              <a:off x="240" y="2446"/>
              <a:ext cx="2434" cy="415"/>
            </a:xfrm>
            <a:prstGeom prst="rect">
              <a:avLst/>
            </a:prstGeom>
            <a:grpFill/>
            <a:ln w="9525">
              <a:solidFill>
                <a:schemeClr val="accent2"/>
              </a:solidFill>
              <a:miter lim="800000"/>
              <a:headEnd/>
              <a:tailEnd/>
            </a:ln>
          </p:spPr>
          <p:txBody>
            <a:bodyPr lIns="91267" tIns="91267" rIns="91267" bIns="91267">
              <a:spAutoFit/>
            </a:bodyPr>
            <a:lstStyle/>
            <a:p>
              <a:pPr defTabSz="914417" fontAlgn="base">
                <a:spcBef>
                  <a:spcPct val="20000"/>
                </a:spcBef>
                <a:spcAft>
                  <a:spcPct val="0"/>
                </a:spcAft>
                <a:buSzPct val="120000"/>
              </a:pPr>
              <a:r>
                <a:rPr lang="en-US" sz="1400">
                  <a:solidFill>
                    <a:prstClr val="black"/>
                  </a:solidFill>
                  <a:latin typeface="Arial" pitchFamily="34" charset="0"/>
                  <a:cs typeface="Arial" pitchFamily="34" charset="0"/>
                </a:rPr>
                <a:t>Fasting* (if measured) </a:t>
              </a:r>
              <a:r>
                <a:rPr lang="en-US" sz="1400" i="1">
                  <a:solidFill>
                    <a:prstClr val="black"/>
                  </a:solidFill>
                  <a:latin typeface="Arial" pitchFamily="34" charset="0"/>
                  <a:cs typeface="Arial" pitchFamily="34" charset="0"/>
                </a:rPr>
                <a:t>and</a:t>
              </a:r>
            </a:p>
            <a:p>
              <a:pPr defTabSz="914417" fontAlgn="base">
                <a:spcBef>
                  <a:spcPct val="20000"/>
                </a:spcBef>
                <a:spcAft>
                  <a:spcPct val="0"/>
                </a:spcAft>
                <a:buSzPct val="120000"/>
              </a:pPr>
              <a:r>
                <a:rPr lang="en-US" sz="1400">
                  <a:solidFill>
                    <a:prstClr val="black"/>
                  </a:solidFill>
                  <a:latin typeface="Arial" pitchFamily="34" charset="0"/>
                  <a:cs typeface="Arial" pitchFamily="34" charset="0"/>
                </a:rPr>
                <a:t>2-h post-load glucose </a:t>
              </a:r>
            </a:p>
          </p:txBody>
        </p:sp>
        <p:sp>
          <p:nvSpPr>
            <p:cNvPr id="8207" name="Rectangle 14"/>
            <p:cNvSpPr>
              <a:spLocks noChangeArrowheads="1"/>
            </p:cNvSpPr>
            <p:nvPr/>
          </p:nvSpPr>
          <p:spPr bwMode="auto">
            <a:xfrm>
              <a:off x="4013" y="2446"/>
              <a:ext cx="1429" cy="415"/>
            </a:xfrm>
            <a:prstGeom prst="rect">
              <a:avLst/>
            </a:prstGeom>
            <a:grpFill/>
            <a:ln w="9525">
              <a:solidFill>
                <a:schemeClr val="accent2"/>
              </a:solidFill>
              <a:miter lim="800000"/>
              <a:headEnd/>
              <a:tailEnd/>
            </a:ln>
          </p:spPr>
          <p:txBody>
            <a:bodyPr wrap="square" lIns="91267" tIns="91267" rIns="91267" bIns="91267">
              <a:spAutoFit/>
            </a:bodyPr>
            <a:lstStyle/>
            <a:p>
              <a:pPr algn="ctr" defTabSz="914417" fontAlgn="base">
                <a:spcBef>
                  <a:spcPct val="20000"/>
                </a:spcBef>
                <a:spcAft>
                  <a:spcPct val="0"/>
                </a:spcAft>
                <a:buSzPct val="120000"/>
              </a:pPr>
              <a:r>
                <a:rPr lang="en-US" sz="1400">
                  <a:solidFill>
                    <a:prstClr val="black"/>
                  </a:solidFill>
                  <a:latin typeface="Arial" pitchFamily="34" charset="0"/>
                  <a:cs typeface="Arial" pitchFamily="34" charset="0"/>
                  <a:sym typeface="Symbol" pitchFamily="18" charset="2"/>
                </a:rPr>
                <a:t>&lt;126 </a:t>
              </a:r>
            </a:p>
            <a:p>
              <a:pPr algn="ctr" defTabSz="914417" fontAlgn="base">
                <a:spcBef>
                  <a:spcPct val="20000"/>
                </a:spcBef>
                <a:spcAft>
                  <a:spcPct val="0"/>
                </a:spcAft>
                <a:buSzPct val="120000"/>
              </a:pPr>
              <a:r>
                <a:rPr lang="en-US" sz="1400" u="sng">
                  <a:solidFill>
                    <a:prstClr val="black"/>
                  </a:solidFill>
                  <a:latin typeface="Arial" pitchFamily="34" charset="0"/>
                  <a:cs typeface="Arial" pitchFamily="34" charset="0"/>
                  <a:sym typeface="Symbol" pitchFamily="18" charset="2"/>
                </a:rPr>
                <a:t>&gt;</a:t>
              </a:r>
              <a:r>
                <a:rPr lang="en-US" sz="1400">
                  <a:solidFill>
                    <a:prstClr val="black"/>
                  </a:solidFill>
                  <a:latin typeface="Arial" pitchFamily="34" charset="0"/>
                  <a:cs typeface="Arial" pitchFamily="34" charset="0"/>
                </a:rPr>
                <a:t>140 and &lt;200</a:t>
              </a:r>
            </a:p>
          </p:txBody>
        </p:sp>
        <p:sp>
          <p:nvSpPr>
            <p:cNvPr id="8208" name="Rectangle 15"/>
            <p:cNvSpPr>
              <a:spLocks noChangeArrowheads="1"/>
            </p:cNvSpPr>
            <p:nvPr/>
          </p:nvSpPr>
          <p:spPr bwMode="auto">
            <a:xfrm>
              <a:off x="2674" y="2446"/>
              <a:ext cx="1339" cy="415"/>
            </a:xfrm>
            <a:prstGeom prst="rect">
              <a:avLst/>
            </a:prstGeom>
            <a:grpFill/>
            <a:ln w="9525">
              <a:solidFill>
                <a:schemeClr val="accent2"/>
              </a:solidFill>
              <a:miter lim="800000"/>
              <a:headEnd/>
              <a:tailEnd/>
            </a:ln>
          </p:spPr>
          <p:txBody>
            <a:bodyPr wrap="square" lIns="91267" tIns="91267" rIns="91267" bIns="91267">
              <a:spAutoFit/>
            </a:bodyPr>
            <a:lstStyle/>
            <a:p>
              <a:pPr algn="ctr" defTabSz="914417" fontAlgn="base">
                <a:spcBef>
                  <a:spcPct val="20000"/>
                </a:spcBef>
                <a:spcAft>
                  <a:spcPct val="0"/>
                </a:spcAft>
                <a:buSzPct val="120000"/>
              </a:pPr>
              <a:r>
                <a:rPr lang="en-US" sz="1400">
                  <a:solidFill>
                    <a:prstClr val="black"/>
                  </a:solidFill>
                  <a:latin typeface="Arial" pitchFamily="34" charset="0"/>
                  <a:cs typeface="Arial" pitchFamily="34" charset="0"/>
                  <a:sym typeface="Symbol" pitchFamily="18" charset="2"/>
                </a:rPr>
                <a:t>&lt;7.0 </a:t>
              </a:r>
            </a:p>
            <a:p>
              <a:pPr algn="ctr" defTabSz="914417" fontAlgn="base">
                <a:spcBef>
                  <a:spcPct val="20000"/>
                </a:spcBef>
                <a:spcAft>
                  <a:spcPct val="0"/>
                </a:spcAft>
                <a:buSzPct val="120000"/>
              </a:pPr>
              <a:r>
                <a:rPr lang="en-US" sz="1400" u="sng">
                  <a:solidFill>
                    <a:prstClr val="black"/>
                  </a:solidFill>
                  <a:latin typeface="Arial" pitchFamily="34" charset="0"/>
                  <a:cs typeface="Arial" pitchFamily="34" charset="0"/>
                  <a:sym typeface="Symbol" pitchFamily="18" charset="2"/>
                </a:rPr>
                <a:t>&gt;</a:t>
              </a:r>
              <a:r>
                <a:rPr lang="en-US" sz="1400">
                  <a:solidFill>
                    <a:prstClr val="black"/>
                  </a:solidFill>
                  <a:latin typeface="Arial" pitchFamily="34" charset="0"/>
                  <a:cs typeface="Arial" pitchFamily="34" charset="0"/>
                  <a:sym typeface="Symbol" pitchFamily="18" charset="2"/>
                </a:rPr>
                <a:t>7.8 and &lt;11.1</a:t>
              </a:r>
            </a:p>
          </p:txBody>
        </p:sp>
        <p:sp>
          <p:nvSpPr>
            <p:cNvPr id="8209" name="Rectangle 16"/>
            <p:cNvSpPr>
              <a:spLocks noChangeArrowheads="1"/>
            </p:cNvSpPr>
            <p:nvPr/>
          </p:nvSpPr>
          <p:spPr bwMode="auto">
            <a:xfrm>
              <a:off x="192" y="2988"/>
              <a:ext cx="332" cy="271"/>
            </a:xfrm>
            <a:prstGeom prst="rect">
              <a:avLst/>
            </a:prstGeom>
            <a:grpFill/>
            <a:ln w="9525">
              <a:noFill/>
              <a:miter lim="800000"/>
              <a:headEnd/>
              <a:tailEnd/>
            </a:ln>
          </p:spPr>
          <p:txBody>
            <a:bodyPr wrap="none" lIns="91267" tIns="91267" rIns="91267" bIns="91267" anchor="ctr">
              <a:spAutoFit/>
            </a:bodyPr>
            <a:lstStyle/>
            <a:p>
              <a:pPr defTabSz="914417" fontAlgn="base">
                <a:spcBef>
                  <a:spcPct val="60000"/>
                </a:spcBef>
                <a:spcAft>
                  <a:spcPct val="0"/>
                </a:spcAft>
                <a:buSzPct val="120000"/>
              </a:pPr>
              <a:r>
                <a:rPr lang="en-US" sz="1600">
                  <a:solidFill>
                    <a:prstClr val="black"/>
                  </a:solidFill>
                  <a:latin typeface="Arial" pitchFamily="34" charset="0"/>
                  <a:cs typeface="Arial" pitchFamily="34" charset="0"/>
                </a:rPr>
                <a:t>IFG</a:t>
              </a:r>
              <a:endParaRPr lang="en-US" sz="1600">
                <a:solidFill>
                  <a:prstClr val="black"/>
                </a:solidFill>
                <a:latin typeface="Arial" pitchFamily="34" charset="0"/>
                <a:cs typeface="Arial" pitchFamily="34" charset="0"/>
                <a:sym typeface="Symbol" pitchFamily="18" charset="2"/>
              </a:endParaRPr>
            </a:p>
          </p:txBody>
        </p:sp>
        <p:sp>
          <p:nvSpPr>
            <p:cNvPr id="8210" name="Rectangle 17"/>
            <p:cNvSpPr>
              <a:spLocks noChangeArrowheads="1"/>
            </p:cNvSpPr>
            <p:nvPr/>
          </p:nvSpPr>
          <p:spPr bwMode="auto">
            <a:xfrm>
              <a:off x="4013" y="3217"/>
              <a:ext cx="1429" cy="415"/>
            </a:xfrm>
            <a:prstGeom prst="rect">
              <a:avLst/>
            </a:prstGeom>
            <a:grpFill/>
            <a:ln w="9525">
              <a:solidFill>
                <a:schemeClr val="accent2"/>
              </a:solidFill>
              <a:miter lim="800000"/>
              <a:headEnd/>
              <a:tailEnd/>
            </a:ln>
          </p:spPr>
          <p:txBody>
            <a:bodyPr lIns="91267" tIns="91267" rIns="91267" bIns="91267">
              <a:spAutoFit/>
            </a:bodyPr>
            <a:lstStyle/>
            <a:p>
              <a:pPr algn="ctr" defTabSz="914417" fontAlgn="base">
                <a:spcBef>
                  <a:spcPct val="20000"/>
                </a:spcBef>
                <a:spcAft>
                  <a:spcPct val="0"/>
                </a:spcAft>
                <a:buSzPct val="120000"/>
              </a:pPr>
              <a:r>
                <a:rPr lang="en-US" sz="1400" u="sng">
                  <a:solidFill>
                    <a:prstClr val="black"/>
                  </a:solidFill>
                  <a:latin typeface="Arial" pitchFamily="34" charset="0"/>
                  <a:cs typeface="Arial" pitchFamily="34" charset="0"/>
                  <a:sym typeface="Symbol" pitchFamily="18" charset="2"/>
                </a:rPr>
                <a:t>&gt;</a:t>
              </a:r>
              <a:r>
                <a:rPr lang="en-US" sz="1400">
                  <a:solidFill>
                    <a:prstClr val="black"/>
                  </a:solidFill>
                  <a:latin typeface="Arial" pitchFamily="34" charset="0"/>
                  <a:cs typeface="Arial" pitchFamily="34" charset="0"/>
                  <a:sym typeface="Symbol" pitchFamily="18" charset="2"/>
                </a:rPr>
                <a:t>110 and &lt;</a:t>
              </a:r>
              <a:r>
                <a:rPr lang="en-US" sz="1400">
                  <a:solidFill>
                    <a:prstClr val="black"/>
                  </a:solidFill>
                  <a:latin typeface="Arial" pitchFamily="34" charset="0"/>
                  <a:cs typeface="Arial" pitchFamily="34" charset="0"/>
                </a:rPr>
                <a:t>126</a:t>
              </a:r>
            </a:p>
            <a:p>
              <a:pPr algn="ctr" defTabSz="914417" fontAlgn="base">
                <a:spcBef>
                  <a:spcPct val="20000"/>
                </a:spcBef>
                <a:spcAft>
                  <a:spcPct val="0"/>
                </a:spcAft>
                <a:buSzPct val="120000"/>
              </a:pPr>
              <a:r>
                <a:rPr lang="en-US" sz="1400">
                  <a:solidFill>
                    <a:prstClr val="black"/>
                  </a:solidFill>
                  <a:latin typeface="Arial" pitchFamily="34" charset="0"/>
                  <a:cs typeface="Arial" pitchFamily="34" charset="0"/>
                  <a:sym typeface="Symbol" pitchFamily="18" charset="2"/>
                </a:rPr>
                <a:t>&lt;</a:t>
              </a:r>
              <a:r>
                <a:rPr lang="en-US" sz="1400">
                  <a:solidFill>
                    <a:prstClr val="black"/>
                  </a:solidFill>
                  <a:latin typeface="Arial" pitchFamily="34" charset="0"/>
                  <a:cs typeface="Arial" pitchFamily="34" charset="0"/>
                </a:rPr>
                <a:t>140</a:t>
              </a:r>
            </a:p>
          </p:txBody>
        </p:sp>
        <p:sp>
          <p:nvSpPr>
            <p:cNvPr id="8211" name="Rectangle 18"/>
            <p:cNvSpPr>
              <a:spLocks noChangeArrowheads="1"/>
            </p:cNvSpPr>
            <p:nvPr/>
          </p:nvSpPr>
          <p:spPr bwMode="auto">
            <a:xfrm>
              <a:off x="2695" y="3217"/>
              <a:ext cx="1318" cy="415"/>
            </a:xfrm>
            <a:prstGeom prst="rect">
              <a:avLst/>
            </a:prstGeom>
            <a:grpFill/>
            <a:ln w="9525">
              <a:solidFill>
                <a:schemeClr val="accent2"/>
              </a:solidFill>
              <a:miter lim="800000"/>
              <a:headEnd/>
              <a:tailEnd/>
            </a:ln>
          </p:spPr>
          <p:txBody>
            <a:bodyPr wrap="square" lIns="91267" tIns="91267" rIns="91267" bIns="91267">
              <a:spAutoFit/>
            </a:bodyPr>
            <a:lstStyle/>
            <a:p>
              <a:pPr algn="ctr" defTabSz="914417" fontAlgn="base">
                <a:spcBef>
                  <a:spcPct val="20000"/>
                </a:spcBef>
                <a:spcAft>
                  <a:spcPct val="0"/>
                </a:spcAft>
                <a:buSzPct val="120000"/>
              </a:pPr>
              <a:r>
                <a:rPr lang="en-US" sz="1400" u="sng">
                  <a:solidFill>
                    <a:prstClr val="black"/>
                  </a:solidFill>
                  <a:latin typeface="Arial" pitchFamily="34" charset="0"/>
                  <a:cs typeface="Arial" pitchFamily="34" charset="0"/>
                  <a:sym typeface="Symbol" pitchFamily="18" charset="2"/>
                </a:rPr>
                <a:t>&gt;</a:t>
              </a:r>
              <a:r>
                <a:rPr lang="en-US" sz="1400">
                  <a:solidFill>
                    <a:prstClr val="black"/>
                  </a:solidFill>
                  <a:latin typeface="Arial" pitchFamily="34" charset="0"/>
                  <a:cs typeface="Arial" pitchFamily="34" charset="0"/>
                  <a:sym typeface="Symbol" pitchFamily="18" charset="2"/>
                </a:rPr>
                <a:t>6.1 and &lt;7.0</a:t>
              </a:r>
            </a:p>
            <a:p>
              <a:pPr algn="ctr" defTabSz="914417" fontAlgn="base">
                <a:spcBef>
                  <a:spcPct val="20000"/>
                </a:spcBef>
                <a:spcAft>
                  <a:spcPct val="0"/>
                </a:spcAft>
                <a:buSzPct val="120000"/>
              </a:pPr>
              <a:r>
                <a:rPr lang="en-US" sz="1400">
                  <a:solidFill>
                    <a:prstClr val="black"/>
                  </a:solidFill>
                  <a:latin typeface="Arial" pitchFamily="34" charset="0"/>
                  <a:cs typeface="Arial" pitchFamily="34" charset="0"/>
                  <a:sym typeface="Symbol" pitchFamily="18" charset="2"/>
                </a:rPr>
                <a:t>&lt;7.8</a:t>
              </a:r>
            </a:p>
          </p:txBody>
        </p:sp>
        <p:sp>
          <p:nvSpPr>
            <p:cNvPr id="8212" name="Rectangle 19"/>
            <p:cNvSpPr>
              <a:spLocks noChangeArrowheads="1"/>
            </p:cNvSpPr>
            <p:nvPr/>
          </p:nvSpPr>
          <p:spPr bwMode="auto">
            <a:xfrm>
              <a:off x="240" y="3217"/>
              <a:ext cx="2455" cy="415"/>
            </a:xfrm>
            <a:prstGeom prst="rect">
              <a:avLst/>
            </a:prstGeom>
            <a:grpFill/>
            <a:ln w="9525">
              <a:solidFill>
                <a:schemeClr val="accent2"/>
              </a:solidFill>
              <a:miter lim="800000"/>
              <a:headEnd/>
              <a:tailEnd/>
            </a:ln>
          </p:spPr>
          <p:txBody>
            <a:bodyPr wrap="square" lIns="91267" tIns="91267" rIns="91267" bIns="91267">
              <a:spAutoFit/>
            </a:bodyPr>
            <a:lstStyle/>
            <a:p>
              <a:pPr defTabSz="914417" fontAlgn="base">
                <a:spcBef>
                  <a:spcPct val="20000"/>
                </a:spcBef>
                <a:spcAft>
                  <a:spcPct val="0"/>
                </a:spcAft>
                <a:buSzPct val="120000"/>
              </a:pPr>
              <a:r>
                <a:rPr lang="en-US" sz="1400">
                  <a:solidFill>
                    <a:prstClr val="black"/>
                  </a:solidFill>
                  <a:latin typeface="Arial" pitchFamily="34" charset="0"/>
                  <a:cs typeface="Arial" pitchFamily="34" charset="0"/>
                </a:rPr>
                <a:t>Fasting* </a:t>
              </a:r>
              <a:r>
                <a:rPr lang="en-US" sz="1400" i="1">
                  <a:solidFill>
                    <a:prstClr val="black"/>
                  </a:solidFill>
                  <a:latin typeface="Arial" pitchFamily="34" charset="0"/>
                  <a:cs typeface="Arial" pitchFamily="34" charset="0"/>
                </a:rPr>
                <a:t>and</a:t>
              </a:r>
            </a:p>
            <a:p>
              <a:pPr defTabSz="914417" fontAlgn="base">
                <a:spcBef>
                  <a:spcPct val="20000"/>
                </a:spcBef>
                <a:spcAft>
                  <a:spcPct val="0"/>
                </a:spcAft>
                <a:buSzPct val="120000"/>
              </a:pPr>
              <a:r>
                <a:rPr lang="en-US" sz="1400">
                  <a:solidFill>
                    <a:prstClr val="black"/>
                  </a:solidFill>
                  <a:latin typeface="Arial" pitchFamily="34" charset="0"/>
                  <a:cs typeface="Arial" pitchFamily="34" charset="0"/>
                </a:rPr>
                <a:t>(if measured) 2-h post-load glucose </a:t>
              </a:r>
            </a:p>
          </p:txBody>
        </p:sp>
        <p:sp>
          <p:nvSpPr>
            <p:cNvPr id="8213" name="Line 20"/>
            <p:cNvSpPr>
              <a:spLocks noChangeShapeType="1"/>
            </p:cNvSpPr>
            <p:nvPr/>
          </p:nvSpPr>
          <p:spPr bwMode="auto">
            <a:xfrm>
              <a:off x="249" y="3714"/>
              <a:ext cx="5280" cy="0"/>
            </a:xfrm>
            <a:prstGeom prst="line">
              <a:avLst/>
            </a:prstGeom>
            <a:grpFill/>
            <a:ln w="12700">
              <a:solidFill>
                <a:schemeClr val="accent2"/>
              </a:solidFill>
              <a:round/>
              <a:headEnd/>
              <a:tailEnd/>
            </a:ln>
          </p:spPr>
          <p:txBody>
            <a:bodyPr/>
            <a:lstStyle/>
            <a:p>
              <a:pPr defTabSz="914417" fontAlgn="base">
                <a:spcBef>
                  <a:spcPct val="0"/>
                </a:spcBef>
                <a:spcAft>
                  <a:spcPct val="0"/>
                </a:spcAft>
              </a:pPr>
              <a:endParaRPr lang="en-US">
                <a:solidFill>
                  <a:prstClr val="black"/>
                </a:solidFill>
                <a:latin typeface="Arial" pitchFamily="34" charset="0"/>
                <a:cs typeface="Arial" pitchFamily="34" charset="0"/>
              </a:endParaRPr>
            </a:p>
          </p:txBody>
        </p:sp>
        <p:sp>
          <p:nvSpPr>
            <p:cNvPr id="8215" name="Line 22"/>
            <p:cNvSpPr>
              <a:spLocks noChangeShapeType="1"/>
            </p:cNvSpPr>
            <p:nvPr/>
          </p:nvSpPr>
          <p:spPr bwMode="auto">
            <a:xfrm>
              <a:off x="261" y="2199"/>
              <a:ext cx="5332" cy="9"/>
            </a:xfrm>
            <a:prstGeom prst="line">
              <a:avLst/>
            </a:prstGeom>
            <a:grpFill/>
            <a:ln w="12700">
              <a:solidFill>
                <a:schemeClr val="accent2"/>
              </a:solidFill>
              <a:round/>
              <a:headEnd/>
              <a:tailEnd/>
            </a:ln>
          </p:spPr>
          <p:txBody>
            <a:bodyPr/>
            <a:lstStyle/>
            <a:p>
              <a:pPr defTabSz="914417" fontAlgn="base">
                <a:spcBef>
                  <a:spcPct val="0"/>
                </a:spcBef>
                <a:spcAft>
                  <a:spcPct val="0"/>
                </a:spcAft>
              </a:pPr>
              <a:endParaRPr lang="en-US">
                <a:solidFill>
                  <a:prstClr val="black"/>
                </a:solidFill>
                <a:latin typeface="Arial" pitchFamily="34" charset="0"/>
                <a:cs typeface="Arial" pitchFamily="34" charset="0"/>
              </a:endParaRPr>
            </a:p>
          </p:txBody>
        </p:sp>
        <p:sp>
          <p:nvSpPr>
            <p:cNvPr id="8216" name="Line 23"/>
            <p:cNvSpPr>
              <a:spLocks noChangeShapeType="1"/>
            </p:cNvSpPr>
            <p:nvPr/>
          </p:nvSpPr>
          <p:spPr bwMode="auto">
            <a:xfrm>
              <a:off x="249" y="2928"/>
              <a:ext cx="5362" cy="13"/>
            </a:xfrm>
            <a:prstGeom prst="line">
              <a:avLst/>
            </a:prstGeom>
            <a:grpFill/>
            <a:ln w="12700">
              <a:solidFill>
                <a:schemeClr val="accent2"/>
              </a:solidFill>
              <a:round/>
              <a:headEnd/>
              <a:tailEnd/>
            </a:ln>
          </p:spPr>
          <p:txBody>
            <a:bodyPr/>
            <a:lstStyle/>
            <a:p>
              <a:pPr defTabSz="914417" fontAlgn="base">
                <a:spcBef>
                  <a:spcPct val="0"/>
                </a:spcBef>
                <a:spcAft>
                  <a:spcPct val="0"/>
                </a:spcAft>
              </a:pPr>
              <a:endParaRPr lang="en-US">
                <a:solidFill>
                  <a:prstClr val="black"/>
                </a:solidFill>
                <a:latin typeface="Arial" pitchFamily="34" charset="0"/>
                <a:cs typeface="Arial" pitchFamily="34" charset="0"/>
              </a:endParaRPr>
            </a:p>
          </p:txBody>
        </p:sp>
      </p:grpSp>
      <p:sp>
        <p:nvSpPr>
          <p:cNvPr id="8196" name="Text Box 24"/>
          <p:cNvSpPr txBox="1">
            <a:spLocks noChangeArrowheads="1"/>
          </p:cNvSpPr>
          <p:nvPr/>
        </p:nvSpPr>
        <p:spPr bwMode="auto">
          <a:xfrm>
            <a:off x="1752623" y="6045204"/>
            <a:ext cx="8005584" cy="7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89809" tIns="46698" rIns="89809" bIns="4669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17" eaLnBrk="1" fontAlgn="base" hangingPunct="1">
              <a:spcBef>
                <a:spcPct val="20000"/>
              </a:spcBef>
              <a:spcAft>
                <a:spcPct val="0"/>
              </a:spcAft>
              <a:buSzPct val="120000"/>
            </a:pPr>
            <a:r>
              <a:rPr lang="en-US" sz="1000">
                <a:solidFill>
                  <a:prstClr val="black"/>
                </a:solidFill>
              </a:rPr>
              <a:t>IFG=impaired fasting glucose; IGT=impaired glucose tolerance; T2DM=type 2 diabetes mellitus; WHO=World Health Organization</a:t>
            </a:r>
          </a:p>
          <a:p>
            <a:pPr defTabSz="914417" eaLnBrk="1" fontAlgn="base" hangingPunct="1">
              <a:spcBef>
                <a:spcPct val="20000"/>
              </a:spcBef>
              <a:spcAft>
                <a:spcPct val="0"/>
              </a:spcAft>
              <a:buSzPct val="120000"/>
            </a:pPr>
            <a:r>
              <a:rPr lang="en-US" sz="1000">
                <a:solidFill>
                  <a:prstClr val="black"/>
                </a:solidFill>
              </a:rPr>
              <a:t>*In asymptomatic patients, 2 abnormal fasting values are required for diagnosis.</a:t>
            </a:r>
          </a:p>
          <a:p>
            <a:pPr defTabSz="914417" eaLnBrk="1" fontAlgn="base" hangingPunct="1">
              <a:spcBef>
                <a:spcPct val="20000"/>
              </a:spcBef>
              <a:spcAft>
                <a:spcPct val="0"/>
              </a:spcAft>
              <a:buSzPct val="120000"/>
            </a:pPr>
            <a:r>
              <a:rPr lang="en-US" sz="1000">
                <a:solidFill>
                  <a:prstClr val="black"/>
                </a:solidFill>
              </a:rPr>
              <a:t>Adapted from World Health Organization. </a:t>
            </a:r>
            <a:r>
              <a:rPr lang="en-US" sz="1000" i="1">
                <a:solidFill>
                  <a:prstClr val="black"/>
                </a:solidFill>
              </a:rPr>
              <a:t>Definition, Diagnosis and Classification of Diabetes Mellitus and Its Complications</a:t>
            </a:r>
            <a:r>
              <a:rPr lang="en-US" sz="1000">
                <a:solidFill>
                  <a:prstClr val="black"/>
                </a:solidFill>
              </a:rPr>
              <a:t>. Geneva: WHO;1999.</a:t>
            </a:r>
          </a:p>
        </p:txBody>
      </p:sp>
      <p:sp>
        <p:nvSpPr>
          <p:cNvPr id="26" name="object 3"/>
          <p:cNvSpPr/>
          <p:nvPr/>
        </p:nvSpPr>
        <p:spPr>
          <a:xfrm>
            <a:off x="9187456" y="68667"/>
            <a:ext cx="2436403" cy="39247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pic>
        <p:nvPicPr>
          <p:cNvPr id="27" name="Picture 2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24287" y="6243996"/>
            <a:ext cx="1918494" cy="614004"/>
          </a:xfrm>
          <a:prstGeom prst="rect">
            <a:avLst/>
          </a:prstGeom>
        </p:spPr>
      </p:pic>
    </p:spTree>
    <p:extLst>
      <p:ext uri="{BB962C8B-B14F-4D97-AF65-F5344CB8AC3E}">
        <p14:creationId xmlns:p14="http://schemas.microsoft.com/office/powerpoint/2010/main" val="3225922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chemeClr val="accent6"/>
                </a:solidFill>
              </a:rPr>
              <a:t>Key Take Away</a:t>
            </a:r>
            <a:endParaRPr lang="en-US" b="1" dirty="0">
              <a:solidFill>
                <a:schemeClr val="accent6"/>
              </a:solidFill>
            </a:endParaRPr>
          </a:p>
        </p:txBody>
      </p:sp>
      <p:sp>
        <p:nvSpPr>
          <p:cNvPr id="4" name="Content Placeholder 3"/>
          <p:cNvSpPr>
            <a:spLocks noGrp="1"/>
          </p:cNvSpPr>
          <p:nvPr>
            <p:ph idx="1"/>
          </p:nvPr>
        </p:nvSpPr>
        <p:spPr>
          <a:xfrm>
            <a:off x="1956225" y="1186545"/>
            <a:ext cx="8334405" cy="4940320"/>
          </a:xfrm>
        </p:spPr>
        <p:txBody>
          <a:bodyPr/>
          <a:lstStyle/>
          <a:p>
            <a:r>
              <a:rPr lang="en-ZA" dirty="0"/>
              <a:t>Galvus give up to 3.44% reduction in HbA1c from a baseline of 10%.</a:t>
            </a:r>
          </a:p>
          <a:p>
            <a:r>
              <a:rPr lang="en-ZA" dirty="0"/>
              <a:t>Galvus’ offers efficacy you can see.</a:t>
            </a:r>
          </a:p>
          <a:p>
            <a:r>
              <a:rPr lang="en-ZA" dirty="0"/>
              <a:t>Galvus is not associated with the traditional efficacy barriers, such as hypoglycaemia and weight gain.</a:t>
            </a:r>
          </a:p>
          <a:p>
            <a:r>
              <a:rPr lang="en-ZA" dirty="0"/>
              <a:t>Galvus acts to preserve the beta cell function.</a:t>
            </a:r>
          </a:p>
          <a:p>
            <a:r>
              <a:rPr lang="en-ZA" dirty="0"/>
              <a:t>Inertia to Early intensification is much more reduced with </a:t>
            </a:r>
            <a:r>
              <a:rPr lang="en-ZA" dirty="0" err="1"/>
              <a:t>GalvusMet</a:t>
            </a:r>
            <a:r>
              <a:rPr lang="en-ZA" dirty="0"/>
              <a:t>, the starting dose is the final dose </a:t>
            </a:r>
            <a:endParaRPr lang="en-US" dirty="0"/>
          </a:p>
        </p:txBody>
      </p:sp>
      <p:sp>
        <p:nvSpPr>
          <p:cNvPr id="5" name="TextBox 4"/>
          <p:cNvSpPr txBox="1"/>
          <p:nvPr/>
        </p:nvSpPr>
        <p:spPr>
          <a:xfrm>
            <a:off x="1607128" y="6522312"/>
            <a:ext cx="6302559" cy="215444"/>
          </a:xfrm>
          <a:prstGeom prst="rect">
            <a:avLst/>
          </a:prstGeom>
          <a:noFill/>
        </p:spPr>
        <p:txBody>
          <a:bodyPr wrap="square" rtlCol="0">
            <a:spAutoFit/>
          </a:bodyPr>
          <a:lstStyle/>
          <a:p>
            <a:pPr fontAlgn="base">
              <a:spcBef>
                <a:spcPct val="0"/>
              </a:spcBef>
              <a:spcAft>
                <a:spcPct val="0"/>
              </a:spcAft>
            </a:pPr>
            <a:r>
              <a:rPr lang="en-US" sz="800" dirty="0">
                <a:solidFill>
                  <a:prstClr val="white"/>
                </a:solidFill>
                <a:latin typeface="Arial" charset="0"/>
              </a:rPr>
              <a:t>C. Mathieu, </a:t>
            </a:r>
            <a:r>
              <a:rPr lang="fr-FR" sz="800" dirty="0">
                <a:solidFill>
                  <a:prstClr val="white"/>
                </a:solidFill>
                <a:latin typeface="Arial" charset="0"/>
              </a:rPr>
              <a:t>Int J Clin </a:t>
            </a:r>
            <a:r>
              <a:rPr lang="fr-FR" sz="800" dirty="0" err="1">
                <a:solidFill>
                  <a:prstClr val="white"/>
                </a:solidFill>
                <a:latin typeface="Arial" charset="0"/>
              </a:rPr>
              <a:t>Pract</a:t>
            </a:r>
            <a:r>
              <a:rPr lang="fr-FR" sz="800" dirty="0">
                <a:solidFill>
                  <a:prstClr val="white"/>
                </a:solidFill>
                <a:latin typeface="Arial" charset="0"/>
              </a:rPr>
              <a:t> </a:t>
            </a:r>
            <a:r>
              <a:rPr lang="fr-FR" sz="800" dirty="0" err="1">
                <a:solidFill>
                  <a:prstClr val="white"/>
                </a:solidFill>
                <a:latin typeface="Arial" charset="0"/>
              </a:rPr>
              <a:t>doi</a:t>
            </a:r>
            <a:r>
              <a:rPr lang="fr-FR" sz="800" dirty="0">
                <a:solidFill>
                  <a:prstClr val="white"/>
                </a:solidFill>
                <a:latin typeface="Arial" charset="0"/>
              </a:rPr>
              <a:t>: 10.1111/ijcp.12252; </a:t>
            </a:r>
            <a:r>
              <a:rPr lang="en-US" sz="800" dirty="0">
                <a:solidFill>
                  <a:prstClr val="white"/>
                </a:solidFill>
                <a:latin typeface="Arial" charset="0"/>
              </a:rPr>
              <a:t>W. A. </a:t>
            </a:r>
            <a:r>
              <a:rPr lang="en-US" sz="800" dirty="0" err="1">
                <a:solidFill>
                  <a:prstClr val="white"/>
                </a:solidFill>
                <a:latin typeface="Arial" charset="0"/>
              </a:rPr>
              <a:t>Scherbaum</a:t>
            </a:r>
            <a:r>
              <a:rPr lang="en-US" sz="800" dirty="0">
                <a:solidFill>
                  <a:prstClr val="white"/>
                </a:solidFill>
                <a:latin typeface="Arial" charset="0"/>
              </a:rPr>
              <a:t> et  al, </a:t>
            </a:r>
            <a:r>
              <a:rPr lang="en-ZA" sz="800" dirty="0">
                <a:solidFill>
                  <a:prstClr val="white"/>
                </a:solidFill>
                <a:latin typeface="Arial" charset="0"/>
              </a:rPr>
              <a:t>Diabetes, Obesity and Metabolism, 10, 2008, 1114–1124</a:t>
            </a:r>
            <a:endParaRPr lang="en-US" sz="800" dirty="0">
              <a:solidFill>
                <a:prstClr val="white"/>
              </a:solidFill>
              <a:latin typeface="Arial" charset="0"/>
            </a:endParaRPr>
          </a:p>
        </p:txBody>
      </p:sp>
      <p:pic>
        <p:nvPicPr>
          <p:cNvPr id="3" name="Picture 2">
            <a:extLst>
              <a:ext uri="{FF2B5EF4-FFF2-40B4-BE49-F238E27FC236}">
                <a16:creationId xmlns:a16="http://schemas.microsoft.com/office/drawing/2014/main" id="{89321920-A935-853D-8FAC-1CD1CA6DF6E0}"/>
              </a:ext>
            </a:extLst>
          </p:cNvPr>
          <p:cNvPicPr>
            <a:picLocks noChangeAspect="1"/>
          </p:cNvPicPr>
          <p:nvPr/>
        </p:nvPicPr>
        <p:blipFill>
          <a:blip r:embed="rId2"/>
          <a:stretch>
            <a:fillRect/>
          </a:stretch>
        </p:blipFill>
        <p:spPr>
          <a:xfrm>
            <a:off x="10584872" y="6067138"/>
            <a:ext cx="1396105" cy="670618"/>
          </a:xfrm>
          <a:prstGeom prst="rect">
            <a:avLst/>
          </a:prstGeom>
        </p:spPr>
      </p:pic>
    </p:spTree>
    <p:extLst>
      <p:ext uri="{BB962C8B-B14F-4D97-AF65-F5344CB8AC3E}">
        <p14:creationId xmlns:p14="http://schemas.microsoft.com/office/powerpoint/2010/main" val="255906030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59123" y="1494249"/>
          <a:ext cx="9811950" cy="4271717"/>
        </p:xfrm>
        <a:graphic>
          <a:graphicData uri="http://schemas.openxmlformats.org/drawingml/2006/table">
            <a:tbl>
              <a:tblPr firstRow="1" bandRow="1">
                <a:tableStyleId>{93296810-A885-4BE3-A3E7-6D5BEEA58F35}</a:tableStyleId>
              </a:tblPr>
              <a:tblGrid>
                <a:gridCol w="2349340">
                  <a:extLst>
                    <a:ext uri="{9D8B030D-6E8A-4147-A177-3AD203B41FA5}">
                      <a16:colId xmlns:a16="http://schemas.microsoft.com/office/drawing/2014/main" val="1986024449"/>
                    </a:ext>
                  </a:extLst>
                </a:gridCol>
                <a:gridCol w="1934751">
                  <a:extLst>
                    <a:ext uri="{9D8B030D-6E8A-4147-A177-3AD203B41FA5}">
                      <a16:colId xmlns:a16="http://schemas.microsoft.com/office/drawing/2014/main" val="2650264515"/>
                    </a:ext>
                  </a:extLst>
                </a:gridCol>
                <a:gridCol w="4284091">
                  <a:extLst>
                    <a:ext uri="{9D8B030D-6E8A-4147-A177-3AD203B41FA5}">
                      <a16:colId xmlns:a16="http://schemas.microsoft.com/office/drawing/2014/main" val="3877857081"/>
                    </a:ext>
                  </a:extLst>
                </a:gridCol>
                <a:gridCol w="1243768">
                  <a:extLst>
                    <a:ext uri="{9D8B030D-6E8A-4147-A177-3AD203B41FA5}">
                      <a16:colId xmlns:a16="http://schemas.microsoft.com/office/drawing/2014/main" val="1098328241"/>
                    </a:ext>
                  </a:extLst>
                </a:gridCol>
              </a:tblGrid>
              <a:tr h="331672">
                <a:tc>
                  <a:txBody>
                    <a:bodyPr/>
                    <a:lstStyle/>
                    <a:p>
                      <a:r>
                        <a:rPr lang="en-US" sz="1600" dirty="0"/>
                        <a:t>Patient Group</a:t>
                      </a:r>
                    </a:p>
                  </a:txBody>
                  <a:tcPr marL="82918" marR="82918" marT="41459" marB="41459"/>
                </a:tc>
                <a:tc>
                  <a:txBody>
                    <a:bodyPr/>
                    <a:lstStyle/>
                    <a:p>
                      <a:r>
                        <a:rPr lang="en-US" sz="1600" dirty="0"/>
                        <a:t>Action</a:t>
                      </a:r>
                    </a:p>
                  </a:txBody>
                  <a:tcPr marL="82918" marR="82918" marT="41459" marB="41459"/>
                </a:tc>
                <a:tc>
                  <a:txBody>
                    <a:bodyPr/>
                    <a:lstStyle/>
                    <a:p>
                      <a:r>
                        <a:rPr lang="en-US" sz="1600" dirty="0"/>
                        <a:t>Benefits</a:t>
                      </a:r>
                    </a:p>
                  </a:txBody>
                  <a:tcPr marL="82918" marR="82918" marT="41459" marB="41459"/>
                </a:tc>
                <a:tc>
                  <a:txBody>
                    <a:bodyPr/>
                    <a:lstStyle/>
                    <a:p>
                      <a:r>
                        <a:rPr lang="en-US" sz="1600" dirty="0"/>
                        <a:t>Reference</a:t>
                      </a:r>
                    </a:p>
                  </a:txBody>
                  <a:tcPr marL="82918" marR="82918" marT="41459" marB="41459"/>
                </a:tc>
                <a:extLst>
                  <a:ext uri="{0D108BD9-81ED-4DB2-BD59-A6C34878D82A}">
                    <a16:rowId xmlns:a16="http://schemas.microsoft.com/office/drawing/2014/main" val="329947880"/>
                  </a:ext>
                </a:extLst>
              </a:tr>
              <a:tr h="580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Newly diagnosed &gt;7.5% </a:t>
                      </a:r>
                    </a:p>
                    <a:p>
                      <a:endParaRPr lang="en-US" sz="1600" dirty="0">
                        <a:solidFill>
                          <a:schemeClr val="tx1"/>
                        </a:solidFill>
                      </a:endParaRPr>
                    </a:p>
                  </a:txBody>
                  <a:tcPr marL="82918" marR="82918" marT="41459" marB="41459"/>
                </a:tc>
                <a:tc>
                  <a:txBody>
                    <a:bodyPr/>
                    <a:lstStyle/>
                    <a:p>
                      <a:r>
                        <a:rPr lang="en-US" sz="1600" dirty="0"/>
                        <a:t>Start</a:t>
                      </a:r>
                      <a:r>
                        <a:rPr lang="en-US" sz="1600" baseline="0" dirty="0"/>
                        <a:t> Galvusmet BID</a:t>
                      </a:r>
                      <a:endParaRPr lang="en-US" sz="1600" dirty="0">
                        <a:solidFill>
                          <a:schemeClr val="tx1"/>
                        </a:solidFill>
                      </a:endParaRPr>
                    </a:p>
                  </a:txBody>
                  <a:tcPr marL="82918" marR="82918" marT="41459" marB="41459"/>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cap="none" normalizeH="0" baseline="0" dirty="0">
                          <a:ln>
                            <a:noFill/>
                          </a:ln>
                          <a:effectLst/>
                        </a:rPr>
                        <a:t>Up to 3.2% A1C reduction with &gt;10% baseline</a:t>
                      </a:r>
                      <a:endParaRPr kumimoji="0" lang="en-US" sz="1600" b="0" i="0" u="none" strike="noStrike" cap="none" normalizeH="0" baseline="0" dirty="0">
                        <a:ln>
                          <a:noFill/>
                        </a:ln>
                        <a:solidFill>
                          <a:schemeClr val="tx1"/>
                        </a:solidFill>
                        <a:effectLst/>
                        <a:latin typeface="+mn-lt"/>
                        <a:cs typeface="Times New Roman" pitchFamily="18" charset="0"/>
                      </a:endParaRPr>
                    </a:p>
                  </a:txBody>
                  <a:tcPr marL="82918" marR="82918" marT="41459" marB="41459"/>
                </a:tc>
                <a:tc>
                  <a:txBody>
                    <a:bodyPr/>
                    <a:lstStyle/>
                    <a:p>
                      <a:r>
                        <a:rPr lang="en-US" altLang="en-US" sz="1100" dirty="0" err="1"/>
                        <a:t>Bosi</a:t>
                      </a:r>
                      <a:r>
                        <a:rPr lang="en-US" altLang="en-US" sz="1100" dirty="0"/>
                        <a:t> E, et al. Diabetes Care. 2009</a:t>
                      </a:r>
                      <a:endParaRPr lang="en-US" sz="1100" dirty="0">
                        <a:solidFill>
                          <a:schemeClr val="tx1"/>
                        </a:solidFill>
                      </a:endParaRPr>
                    </a:p>
                  </a:txBody>
                  <a:tcPr marL="82918" marR="82918" marT="41459" marB="41459"/>
                </a:tc>
                <a:extLst>
                  <a:ext uri="{0D108BD9-81ED-4DB2-BD59-A6C34878D82A}">
                    <a16:rowId xmlns:a16="http://schemas.microsoft.com/office/drawing/2014/main" val="2738076513"/>
                  </a:ext>
                </a:extLst>
              </a:tr>
              <a:tr h="580425">
                <a:tc>
                  <a:txBody>
                    <a:bodyPr/>
                    <a:lstStyle/>
                    <a:p>
                      <a:pPr marL="115887" marR="0" lvl="0" indent="0" algn="l" defTabSz="914400" rtl="0" eaLnBrk="1" fontAlgn="base" latinLnBrk="0" hangingPunct="1">
                        <a:lnSpc>
                          <a:spcPct val="90000"/>
                        </a:lnSpc>
                        <a:spcBef>
                          <a:spcPct val="0"/>
                        </a:spcBef>
                        <a:spcAft>
                          <a:spcPct val="0"/>
                        </a:spcAft>
                        <a:buClr>
                          <a:schemeClr val="accent1"/>
                        </a:buClr>
                        <a:buSzPct val="110000"/>
                        <a:buFont typeface="Arial" pitchFamily="34" charset="0"/>
                        <a:buNone/>
                        <a:tabLst/>
                      </a:pPr>
                      <a:r>
                        <a:rPr kumimoji="0" lang="en-US" sz="1600" u="none" strike="noStrike" cap="none" normalizeH="0" baseline="0" dirty="0">
                          <a:ln>
                            <a:noFill/>
                          </a:ln>
                          <a:effectLst/>
                        </a:rPr>
                        <a:t>Uncontrolled on Met</a:t>
                      </a:r>
                      <a:endParaRPr kumimoji="0" lang="en-US" sz="1600" b="0" i="0" u="none" strike="noStrike" cap="none" normalizeH="0" baseline="0" dirty="0">
                        <a:ln>
                          <a:noFill/>
                        </a:ln>
                        <a:solidFill>
                          <a:schemeClr val="tx1"/>
                        </a:solidFill>
                        <a:effectLst/>
                        <a:latin typeface="+mn-lt"/>
                        <a:cs typeface="Times New Roman" pitchFamily="18" charset="0"/>
                      </a:endParaRPr>
                    </a:p>
                  </a:txBody>
                  <a:tcPr marL="82918" marR="82918" marT="41459" marB="41459"/>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aseline="0" dirty="0"/>
                        <a:t>Switch Met to Galvusmet BID</a:t>
                      </a:r>
                      <a:endParaRPr lang="en-US" sz="1600" b="0" dirty="0">
                        <a:solidFill>
                          <a:schemeClr val="tx1"/>
                        </a:solidFill>
                      </a:endParaRPr>
                    </a:p>
                  </a:txBody>
                  <a:tcPr marL="82918" marR="82918" marT="41459" marB="41459"/>
                </a:tc>
                <a:tc>
                  <a:txBody>
                    <a:bodyPr/>
                    <a:lstStyle/>
                    <a:p>
                      <a:pPr marL="401637" marR="0" lvl="0" indent="-285750" algn="l" defTabSz="914400" rtl="0" eaLnBrk="1" fontAlgn="base" latinLnBrk="0" hangingPunct="1">
                        <a:lnSpc>
                          <a:spcPct val="90000"/>
                        </a:lnSpc>
                        <a:spcBef>
                          <a:spcPct val="0"/>
                        </a:spcBef>
                        <a:spcAft>
                          <a:spcPct val="0"/>
                        </a:spcAft>
                        <a:buClr>
                          <a:schemeClr val="accent1"/>
                        </a:buClr>
                        <a:buSzPct val="110000"/>
                        <a:buFont typeface="Arial" pitchFamily="34" charset="0"/>
                        <a:buChar char="•"/>
                        <a:tabLst/>
                      </a:pPr>
                      <a:r>
                        <a:rPr kumimoji="0" lang="en-US" sz="1600" u="none" strike="noStrike" cap="none" normalizeH="0" baseline="0" dirty="0">
                          <a:ln>
                            <a:noFill/>
                          </a:ln>
                          <a:effectLst/>
                        </a:rPr>
                        <a:t>1.1% A1C reduction</a:t>
                      </a:r>
                    </a:p>
                    <a:p>
                      <a:pPr marL="401637" marR="0" lvl="0" indent="-285750" algn="l" defTabSz="914400" rtl="0" eaLnBrk="1" fontAlgn="base" latinLnBrk="0" hangingPunct="1">
                        <a:lnSpc>
                          <a:spcPct val="90000"/>
                        </a:lnSpc>
                        <a:spcBef>
                          <a:spcPct val="0"/>
                        </a:spcBef>
                        <a:spcAft>
                          <a:spcPct val="0"/>
                        </a:spcAft>
                        <a:buClr>
                          <a:schemeClr val="accent1"/>
                        </a:buClr>
                        <a:buSzPct val="110000"/>
                        <a:buFont typeface="Arial" pitchFamily="34" charset="0"/>
                        <a:buChar char="•"/>
                        <a:tabLst/>
                      </a:pPr>
                      <a:r>
                        <a:rPr kumimoji="0" lang="en-US" sz="1600" u="none" strike="noStrike" cap="none" normalizeH="0" baseline="0" dirty="0">
                          <a:ln>
                            <a:noFill/>
                          </a:ln>
                          <a:effectLst/>
                        </a:rPr>
                        <a:t>Up to 3.44% A1c reduction at base line&gt;10%</a:t>
                      </a:r>
                      <a:endParaRPr kumimoji="0" lang="en-US" sz="1600" b="0" i="0" u="none" strike="noStrike" cap="none" normalizeH="0" baseline="0" dirty="0">
                        <a:ln>
                          <a:noFill/>
                        </a:ln>
                        <a:solidFill>
                          <a:schemeClr val="tx1"/>
                        </a:solidFill>
                        <a:effectLst/>
                        <a:latin typeface="+mn-lt"/>
                        <a:cs typeface="Times New Roman" pitchFamily="18" charset="0"/>
                      </a:endParaRPr>
                    </a:p>
                  </a:txBody>
                  <a:tcPr marL="82918" marR="82918" marT="41459" marB="41459"/>
                </a:tc>
                <a:tc>
                  <a:txBody>
                    <a:bodyPr/>
                    <a:lstStyle/>
                    <a:p>
                      <a:r>
                        <a:rPr lang="en-US" altLang="en-US" sz="1100" dirty="0" err="1"/>
                        <a:t>Bosi</a:t>
                      </a:r>
                      <a:r>
                        <a:rPr lang="en-US" altLang="en-US" sz="1100" dirty="0"/>
                        <a:t> E, et al. Diabetes Care. 2007</a:t>
                      </a:r>
                      <a:endParaRPr lang="en-US" sz="1100" dirty="0">
                        <a:solidFill>
                          <a:schemeClr val="tx1"/>
                        </a:solidFill>
                      </a:endParaRPr>
                    </a:p>
                  </a:txBody>
                  <a:tcPr marL="82918" marR="82918" marT="41459" marB="41459"/>
                </a:tc>
                <a:extLst>
                  <a:ext uri="{0D108BD9-81ED-4DB2-BD59-A6C34878D82A}">
                    <a16:rowId xmlns:a16="http://schemas.microsoft.com/office/drawing/2014/main" val="2543581953"/>
                  </a:ext>
                </a:extLst>
              </a:tr>
              <a:tr h="829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Uncontrolled  on Met+SU</a:t>
                      </a:r>
                    </a:p>
                    <a:p>
                      <a:endParaRPr lang="en-US" sz="1600" dirty="0">
                        <a:solidFill>
                          <a:schemeClr val="tx1"/>
                        </a:solidFill>
                      </a:endParaRPr>
                    </a:p>
                  </a:txBody>
                  <a:tcPr marL="82918" marR="82918" marT="41459" marB="41459"/>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aseline="0" dirty="0"/>
                        <a:t>Switch Met to Galvusmet BID</a:t>
                      </a:r>
                      <a:endParaRPr lang="en-US" sz="1600" dirty="0"/>
                    </a:p>
                    <a:p>
                      <a:endParaRPr lang="en-US" sz="1600" dirty="0">
                        <a:solidFill>
                          <a:schemeClr val="tx1"/>
                        </a:solidFill>
                      </a:endParaRPr>
                    </a:p>
                  </a:txBody>
                  <a:tcPr marL="82918" marR="82918" marT="41459" marB="41459"/>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1.01% A1C reduction without relevant increase in weight and with a low incidence of hypoglycemia</a:t>
                      </a:r>
                      <a:endParaRPr kumimoji="0" lang="en-US" sz="1600" b="0" i="0" u="none" strike="noStrike" cap="none" normalizeH="0" baseline="0" dirty="0">
                        <a:ln>
                          <a:noFill/>
                        </a:ln>
                        <a:solidFill>
                          <a:schemeClr val="tx1"/>
                        </a:solidFill>
                        <a:effectLst/>
                        <a:latin typeface="+mn-lt"/>
                        <a:cs typeface="Times New Roman" pitchFamily="18" charset="0"/>
                      </a:endParaRPr>
                    </a:p>
                  </a:txBody>
                  <a:tcPr marL="82918" marR="82918" marT="41459" marB="41459"/>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1100" dirty="0" err="1"/>
                        <a:t>Lukashevich</a:t>
                      </a:r>
                      <a:r>
                        <a:rPr lang="en-US" altLang="en-US" sz="1100" dirty="0"/>
                        <a:t> V et al. Diabetes </a:t>
                      </a:r>
                      <a:r>
                        <a:rPr lang="en-US" altLang="en-US" sz="1100" dirty="0" err="1"/>
                        <a:t>Obes</a:t>
                      </a:r>
                      <a:r>
                        <a:rPr lang="en-US" altLang="en-US" sz="1100" dirty="0"/>
                        <a:t> </a:t>
                      </a:r>
                      <a:r>
                        <a:rPr lang="en-US" altLang="en-US" sz="1100" dirty="0" err="1"/>
                        <a:t>Metab</a:t>
                      </a:r>
                      <a:r>
                        <a:rPr lang="en-US" altLang="en-US" sz="1100" dirty="0"/>
                        <a:t> 2013</a:t>
                      </a:r>
                      <a:endParaRPr lang="en-US" sz="1100" dirty="0"/>
                    </a:p>
                    <a:p>
                      <a:endParaRPr lang="en-US" sz="1100" dirty="0">
                        <a:solidFill>
                          <a:schemeClr val="tx1"/>
                        </a:solidFill>
                      </a:endParaRPr>
                    </a:p>
                  </a:txBody>
                  <a:tcPr marL="82918" marR="82918" marT="41459" marB="41459"/>
                </a:tc>
                <a:extLst>
                  <a:ext uri="{0D108BD9-81ED-4DB2-BD59-A6C34878D82A}">
                    <a16:rowId xmlns:a16="http://schemas.microsoft.com/office/drawing/2014/main" val="1841513734"/>
                  </a:ext>
                </a:extLst>
              </a:tr>
              <a:tr h="978431">
                <a:tc>
                  <a:txBody>
                    <a:bodyPr/>
                    <a:lstStyle/>
                    <a:p>
                      <a:pPr marL="115887" marR="0" lvl="0" indent="0" algn="l" defTabSz="914400" rtl="0" eaLnBrk="1" fontAlgn="base" latinLnBrk="0" hangingPunct="1">
                        <a:lnSpc>
                          <a:spcPct val="90000"/>
                        </a:lnSpc>
                        <a:spcBef>
                          <a:spcPct val="0"/>
                        </a:spcBef>
                        <a:spcAft>
                          <a:spcPct val="0"/>
                        </a:spcAft>
                        <a:buClr>
                          <a:schemeClr val="accent1"/>
                        </a:buClr>
                        <a:buSzPct val="110000"/>
                        <a:buFont typeface="Arial" pitchFamily="34" charset="0"/>
                        <a:buNone/>
                        <a:tabLst/>
                      </a:pPr>
                      <a:r>
                        <a:rPr kumimoji="0" lang="en-US" sz="1600" u="none" strike="noStrike" cap="none" normalizeH="0" baseline="0" dirty="0">
                          <a:ln>
                            <a:noFill/>
                          </a:ln>
                          <a:effectLst/>
                        </a:rPr>
                        <a:t>Uncontrolled on Insulin </a:t>
                      </a:r>
                    </a:p>
                    <a:p>
                      <a:pPr marL="115887" marR="0" lvl="0" indent="0" algn="l" defTabSz="914400" rtl="0" eaLnBrk="1" fontAlgn="base" latinLnBrk="0" hangingPunct="1">
                        <a:lnSpc>
                          <a:spcPct val="90000"/>
                        </a:lnSpc>
                        <a:spcBef>
                          <a:spcPct val="0"/>
                        </a:spcBef>
                        <a:spcAft>
                          <a:spcPct val="0"/>
                        </a:spcAft>
                        <a:buClr>
                          <a:schemeClr val="accent1"/>
                        </a:buClr>
                        <a:buSzPct val="110000"/>
                        <a:buFont typeface="Arial" pitchFamily="34" charset="0"/>
                        <a:buNone/>
                        <a:tabLst/>
                      </a:pPr>
                      <a:r>
                        <a:rPr kumimoji="0" lang="en-US" sz="1600" u="none" strike="noStrike" cap="none" normalizeH="0" baseline="0" dirty="0">
                          <a:ln>
                            <a:noFill/>
                          </a:ln>
                          <a:effectLst/>
                        </a:rPr>
                        <a:t>and or Insulin+ Met</a:t>
                      </a:r>
                    </a:p>
                    <a:p>
                      <a:endParaRPr lang="en-US" sz="1600" dirty="0">
                        <a:solidFill>
                          <a:schemeClr val="tx1"/>
                        </a:solidFill>
                      </a:endParaRPr>
                    </a:p>
                  </a:txBody>
                  <a:tcPr marL="82918" marR="82918" marT="41459" marB="41459"/>
                </a:tc>
                <a:tc>
                  <a:txBody>
                    <a:bodyPr/>
                    <a:lstStyle/>
                    <a:p>
                      <a:pPr marL="174625" marR="0" lvl="0" indent="-58738" algn="l" defTabSz="914400" rtl="0" eaLnBrk="1" fontAlgn="base" latinLnBrk="0" hangingPunct="1">
                        <a:lnSpc>
                          <a:spcPct val="90000"/>
                        </a:lnSpc>
                        <a:spcBef>
                          <a:spcPct val="0"/>
                        </a:spcBef>
                        <a:spcAft>
                          <a:spcPct val="0"/>
                        </a:spcAft>
                        <a:buClr>
                          <a:schemeClr val="accent1"/>
                        </a:buClr>
                        <a:buSzPct val="110000"/>
                        <a:buFont typeface="Arial" pitchFamily="34" charset="0"/>
                        <a:buNone/>
                        <a:tabLst/>
                      </a:pPr>
                      <a:r>
                        <a:rPr lang="en-US" sz="1600" dirty="0"/>
                        <a:t>Add Galvus/Switch</a:t>
                      </a:r>
                      <a:r>
                        <a:rPr lang="en-US" sz="1600" baseline="0" dirty="0"/>
                        <a:t> </a:t>
                      </a:r>
                      <a:r>
                        <a:rPr kumimoji="0" lang="en-US" sz="1600" u="none" strike="noStrike" cap="none" normalizeH="0" baseline="0" dirty="0">
                          <a:ln>
                            <a:noFill/>
                          </a:ln>
                          <a:effectLst/>
                        </a:rPr>
                        <a:t>Met to GalvusMet BID</a:t>
                      </a:r>
                      <a:endParaRPr kumimoji="0" lang="en-US" sz="1600" b="0" i="0" u="none" strike="noStrike" cap="none" normalizeH="0" baseline="0" dirty="0">
                        <a:ln>
                          <a:noFill/>
                        </a:ln>
                        <a:solidFill>
                          <a:schemeClr val="tx1"/>
                        </a:solidFill>
                        <a:effectLst/>
                        <a:latin typeface="+mn-lt"/>
                        <a:cs typeface="Times New Roman" pitchFamily="18" charset="0"/>
                      </a:endParaRPr>
                    </a:p>
                  </a:txBody>
                  <a:tcPr marL="82918" marR="82918" marT="41459" marB="41459"/>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0.8% A1C reduction without relevant increases in hypoglycemia or weight</a:t>
                      </a:r>
                      <a:endParaRPr kumimoji="0" lang="en-US" sz="1600" b="0" i="0" u="none" strike="noStrike" cap="none" normalizeH="0" baseline="0" dirty="0">
                        <a:ln>
                          <a:noFill/>
                        </a:ln>
                        <a:solidFill>
                          <a:schemeClr val="tx1"/>
                        </a:solidFill>
                        <a:effectLst/>
                        <a:latin typeface="+mn-lt"/>
                        <a:cs typeface="Times New Roman" pitchFamily="18" charset="0"/>
                      </a:endParaRPr>
                    </a:p>
                  </a:txBody>
                  <a:tcPr marL="82918" marR="82918" marT="41459" marB="41459"/>
                </a:tc>
                <a:tc>
                  <a:txBody>
                    <a:bodyPr/>
                    <a:lstStyle/>
                    <a:p>
                      <a:r>
                        <a:rPr lang="en-US" altLang="en-US" sz="1100" dirty="0" err="1"/>
                        <a:t>Kothny</a:t>
                      </a:r>
                      <a:r>
                        <a:rPr lang="en-US" altLang="en-US" sz="1100" dirty="0"/>
                        <a:t> W et al, Diabetes </a:t>
                      </a:r>
                      <a:r>
                        <a:rPr lang="en-US" altLang="en-US" sz="1100" dirty="0" err="1"/>
                        <a:t>Obes</a:t>
                      </a:r>
                      <a:r>
                        <a:rPr lang="en-US" altLang="en-US" sz="1100" dirty="0"/>
                        <a:t> </a:t>
                      </a:r>
                      <a:r>
                        <a:rPr lang="en-US" altLang="en-US" sz="1100" dirty="0" err="1"/>
                        <a:t>Metab</a:t>
                      </a:r>
                      <a:r>
                        <a:rPr lang="en-US" altLang="en-US" sz="1100" dirty="0"/>
                        <a:t> 2012 </a:t>
                      </a:r>
                      <a:endParaRPr lang="en-US" sz="1100" b="0" dirty="0">
                        <a:solidFill>
                          <a:schemeClr val="tx1"/>
                        </a:solidFill>
                      </a:endParaRPr>
                    </a:p>
                  </a:txBody>
                  <a:tcPr marL="82918" marR="82918" marT="41459" marB="41459"/>
                </a:tc>
                <a:extLst>
                  <a:ext uri="{0D108BD9-81ED-4DB2-BD59-A6C34878D82A}">
                    <a16:rowId xmlns:a16="http://schemas.microsoft.com/office/drawing/2014/main" val="1693562772"/>
                  </a:ext>
                </a:extLst>
              </a:tr>
              <a:tr h="960759">
                <a:tc>
                  <a:txBody>
                    <a:bodyPr/>
                    <a:lstStyle/>
                    <a:p>
                      <a:pPr marL="109537" marR="0" lvl="0" indent="0" algn="l" defTabSz="914400" rtl="0" eaLnBrk="1" fontAlgn="base" latinLnBrk="0" hangingPunct="1">
                        <a:lnSpc>
                          <a:spcPct val="90000"/>
                        </a:lnSpc>
                        <a:spcBef>
                          <a:spcPct val="0"/>
                        </a:spcBef>
                        <a:spcAft>
                          <a:spcPct val="0"/>
                        </a:spcAft>
                        <a:buClr>
                          <a:schemeClr val="accent1"/>
                        </a:buClr>
                        <a:buSzPct val="110000"/>
                        <a:buFont typeface="Arial" pitchFamily="34" charset="0"/>
                        <a:buNone/>
                        <a:tabLst/>
                      </a:pPr>
                      <a:r>
                        <a:rPr kumimoji="0" lang="en-US" sz="1600" u="none" strike="noStrike" cap="none" normalizeH="0" baseline="0" dirty="0">
                          <a:ln>
                            <a:noFill/>
                          </a:ln>
                          <a:effectLst/>
                        </a:rPr>
                        <a:t>Moderate, severe &amp; ESRD T2D patient</a:t>
                      </a:r>
                      <a:endParaRPr kumimoji="0" lang="en-US" sz="1600" b="0" i="0" u="none" strike="noStrike" cap="none" normalizeH="0" baseline="0" dirty="0">
                        <a:ln>
                          <a:noFill/>
                        </a:ln>
                        <a:solidFill>
                          <a:schemeClr val="tx1"/>
                        </a:solidFill>
                        <a:effectLst/>
                        <a:latin typeface="+mn-lt"/>
                        <a:cs typeface="Times New Roman" pitchFamily="18" charset="0"/>
                      </a:endParaRPr>
                    </a:p>
                  </a:txBody>
                  <a:tcPr marL="82918" marR="82918" marT="41459" marB="41459"/>
                </a:tc>
                <a:tc>
                  <a:txBody>
                    <a:bodyPr/>
                    <a:lstStyle/>
                    <a:p>
                      <a:r>
                        <a:rPr lang="en-US" sz="1600" dirty="0"/>
                        <a:t>Add on Galvus OD</a:t>
                      </a:r>
                      <a:endParaRPr lang="en-US" sz="1600" dirty="0">
                        <a:solidFill>
                          <a:schemeClr val="tx1"/>
                        </a:solidFill>
                      </a:endParaRPr>
                    </a:p>
                  </a:txBody>
                  <a:tcPr marL="82918" marR="82918" marT="41459" marB="41459"/>
                </a:tc>
                <a:tc>
                  <a:txBody>
                    <a:bodyPr/>
                    <a:lstStyle/>
                    <a:p>
                      <a:pPr marL="395287" marR="0" lvl="0" indent="-285750" algn="l" defTabSz="914400" rtl="0" eaLnBrk="1" fontAlgn="base" latinLnBrk="0" hangingPunct="1">
                        <a:lnSpc>
                          <a:spcPct val="90000"/>
                        </a:lnSpc>
                        <a:spcBef>
                          <a:spcPct val="0"/>
                        </a:spcBef>
                        <a:spcAft>
                          <a:spcPct val="0"/>
                        </a:spcAft>
                        <a:buClr>
                          <a:schemeClr val="accent1"/>
                        </a:buClr>
                        <a:buSzPct val="110000"/>
                        <a:buFont typeface="Arial" pitchFamily="34" charset="0"/>
                        <a:buChar char="•"/>
                        <a:tabLst/>
                      </a:pPr>
                      <a:r>
                        <a:rPr lang="en-US" sz="1600" dirty="0"/>
                        <a:t>0.92% A1C reduction in severe</a:t>
                      </a:r>
                    </a:p>
                    <a:p>
                      <a:pPr marL="395287" marR="0" lvl="0" indent="-285750" algn="l" defTabSz="914400" rtl="0" eaLnBrk="1" fontAlgn="base" latinLnBrk="0" hangingPunct="1">
                        <a:lnSpc>
                          <a:spcPct val="90000"/>
                        </a:lnSpc>
                        <a:spcBef>
                          <a:spcPct val="0"/>
                        </a:spcBef>
                        <a:spcAft>
                          <a:spcPct val="0"/>
                        </a:spcAft>
                        <a:buClr>
                          <a:schemeClr val="accent1"/>
                        </a:buClr>
                        <a:buSzPct val="110000"/>
                        <a:buFont typeface="Arial" pitchFamily="34" charset="0"/>
                        <a:buChar char="•"/>
                        <a:tabLst/>
                      </a:pPr>
                      <a:r>
                        <a:rPr kumimoji="0" lang="en-US" sz="1600" u="none" strike="noStrike" cap="none" normalizeH="0" baseline="0" dirty="0">
                          <a:ln>
                            <a:noFill/>
                          </a:ln>
                          <a:effectLst/>
                        </a:rPr>
                        <a:t>50% Cost saving vs other branded DPP4s</a:t>
                      </a:r>
                      <a:endParaRPr kumimoji="0" lang="en-US" sz="1600" b="0" i="0" u="none" strike="noStrike" cap="none" normalizeH="0" baseline="0" dirty="0">
                        <a:ln>
                          <a:noFill/>
                        </a:ln>
                        <a:solidFill>
                          <a:schemeClr val="tx1"/>
                        </a:solidFill>
                        <a:effectLst/>
                        <a:latin typeface="+mn-lt"/>
                        <a:cs typeface="Times New Roman" pitchFamily="18" charset="0"/>
                      </a:endParaRPr>
                    </a:p>
                  </a:txBody>
                  <a:tcPr marL="82918" marR="82918" marT="41459" marB="41459"/>
                </a:tc>
                <a:tc>
                  <a:txBody>
                    <a:bodyPr/>
                    <a:lstStyle/>
                    <a:p>
                      <a:r>
                        <a:rPr lang="en-US" altLang="en-US" sz="1100" dirty="0" err="1"/>
                        <a:t>Lukashevich</a:t>
                      </a:r>
                      <a:r>
                        <a:rPr lang="en-US" altLang="en-US" sz="1100" dirty="0"/>
                        <a:t> V et al. Diabetes </a:t>
                      </a:r>
                      <a:r>
                        <a:rPr lang="en-US" altLang="en-US" sz="1100" dirty="0" err="1"/>
                        <a:t>Obes</a:t>
                      </a:r>
                      <a:r>
                        <a:rPr lang="en-US" altLang="en-US" sz="1100" dirty="0"/>
                        <a:t> </a:t>
                      </a:r>
                      <a:r>
                        <a:rPr lang="en-US" altLang="en-US" sz="1100" dirty="0" err="1"/>
                        <a:t>Metab</a:t>
                      </a:r>
                      <a:r>
                        <a:rPr lang="en-US" altLang="en-US" sz="1100" dirty="0"/>
                        <a:t> 2011</a:t>
                      </a:r>
                      <a:endParaRPr lang="en-US" sz="1100" dirty="0">
                        <a:solidFill>
                          <a:schemeClr val="tx1"/>
                        </a:solidFill>
                      </a:endParaRPr>
                    </a:p>
                  </a:txBody>
                  <a:tcPr marL="82918" marR="82918" marT="41459" marB="41459"/>
                </a:tc>
                <a:extLst>
                  <a:ext uri="{0D108BD9-81ED-4DB2-BD59-A6C34878D82A}">
                    <a16:rowId xmlns:a16="http://schemas.microsoft.com/office/drawing/2014/main" val="2747851813"/>
                  </a:ext>
                </a:extLst>
              </a:tr>
            </a:tbl>
          </a:graphicData>
        </a:graphic>
      </p:graphicFrame>
      <p:sp>
        <p:nvSpPr>
          <p:cNvPr id="3" name="TextBox 2"/>
          <p:cNvSpPr txBox="1"/>
          <p:nvPr/>
        </p:nvSpPr>
        <p:spPr>
          <a:xfrm>
            <a:off x="1466418" y="388677"/>
            <a:ext cx="8637280" cy="790088"/>
          </a:xfrm>
          <a:prstGeom prst="rect">
            <a:avLst/>
          </a:prstGeom>
          <a:noFill/>
        </p:spPr>
        <p:txBody>
          <a:bodyPr wrap="square" rtlCol="0">
            <a:spAutoFit/>
          </a:bodyPr>
          <a:lstStyle/>
          <a:p>
            <a:pPr marL="0" marR="0" lvl="0" indent="0" algn="l" defTabSz="829178" rtl="0" eaLnBrk="1" fontAlgn="auto" latinLnBrk="0" hangingPunct="1">
              <a:lnSpc>
                <a:spcPct val="100000"/>
              </a:lnSpc>
              <a:spcBef>
                <a:spcPts val="0"/>
              </a:spcBef>
              <a:spcAft>
                <a:spcPts val="0"/>
              </a:spcAft>
              <a:buClrTx/>
              <a:buSzTx/>
              <a:buFontTx/>
              <a:buNone/>
              <a:tabLst/>
              <a:defRPr/>
            </a:pPr>
            <a:r>
              <a:rPr kumimoji="0" lang="en-US" sz="2902" b="1" i="0" u="none" strike="noStrike" kern="0" cap="none" spc="0" normalizeH="0" baseline="0" noProof="0" dirty="0">
                <a:ln>
                  <a:noFill/>
                </a:ln>
                <a:solidFill>
                  <a:sysClr val="windowText" lastClr="000000"/>
                </a:solidFill>
                <a:effectLst/>
                <a:uLnTx/>
                <a:uFillTx/>
                <a:latin typeface="Arial Black" panose="020B0A04020102020204" pitchFamily="34" charset="0"/>
                <a:ea typeface="+mn-ea"/>
                <a:cs typeface="Arial" panose="020B0604020202020204" pitchFamily="34" charset="0"/>
              </a:rPr>
              <a:t>Galvus/Galvusmet has shown benefits in;</a:t>
            </a:r>
          </a:p>
          <a:p>
            <a:pPr marL="0" marR="0" lvl="0" indent="0" algn="l" defTabSz="829178"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39768" y="6243996"/>
            <a:ext cx="1918494" cy="614004"/>
          </a:xfrm>
          <a:prstGeom prst="rect">
            <a:avLst/>
          </a:prstGeom>
        </p:spPr>
      </p:pic>
    </p:spTree>
    <p:extLst>
      <p:ext uri="{BB962C8B-B14F-4D97-AF65-F5344CB8AC3E}">
        <p14:creationId xmlns:p14="http://schemas.microsoft.com/office/powerpoint/2010/main" val="2217704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09800" y="476672"/>
            <a:ext cx="7772400" cy="960120"/>
          </a:xfrm>
          <a:prstGeom prst="rect">
            <a:avLst/>
          </a:prstGeom>
        </p:spPr>
        <p:txBody>
          <a:bodyPr>
            <a:normAutofit/>
          </a:bodyPr>
          <a:lstStyle>
            <a:lvl1pPr>
              <a:defRPr>
                <a:latin typeface="+mj-lt"/>
                <a:ea typeface="+mj-ea"/>
                <a:cs typeface="+mj-cs"/>
              </a:defRPr>
            </a:lvl1pPr>
          </a:lstStyle>
          <a:p>
            <a:pPr marL="0" marR="0" lvl="0" indent="0" algn="l" defTabSz="829178"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ysClr val="windowText" lastClr="000000"/>
                </a:solidFill>
                <a:effectLst/>
                <a:uLnTx/>
                <a:uFillTx/>
                <a:latin typeface="Arial Black" panose="020B0A04020102020204" pitchFamily="34" charset="0"/>
                <a:ea typeface="+mj-ea"/>
                <a:cs typeface="Arial" panose="020B0604020202020204" pitchFamily="34" charset="0"/>
              </a:rPr>
              <a:t>Galvus, Galvus Met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621279"/>
            <a:ext cx="3095088" cy="30398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476672"/>
            <a:ext cx="3718257" cy="5290422"/>
          </a:xfrm>
          <a:prstGeom prst="rect">
            <a:avLst/>
          </a:prstGeom>
        </p:spPr>
      </p:pic>
      <p:sp>
        <p:nvSpPr>
          <p:cNvPr id="10" name="TextBox 9"/>
          <p:cNvSpPr txBox="1"/>
          <p:nvPr/>
        </p:nvSpPr>
        <p:spPr>
          <a:xfrm>
            <a:off x="3839817" y="4412974"/>
            <a:ext cx="4482548" cy="1754326"/>
          </a:xfrm>
          <a:prstGeom prst="rect">
            <a:avLst/>
          </a:prstGeom>
          <a:noFill/>
        </p:spPr>
        <p:txBody>
          <a:bodyPr wrap="square" rtlCol="0">
            <a:spAutoFit/>
          </a:bodyPr>
          <a:lstStyle/>
          <a:p>
            <a:pPr marL="0" marR="0" lvl="0" indent="0" algn="l" defTabSz="82917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a:ea typeface="+mn-ea"/>
                <a:cs typeface="+mn-cs"/>
              </a:rPr>
              <a:t>Available SKUs</a:t>
            </a:r>
          </a:p>
          <a:p>
            <a:pPr marL="285755" marR="0" lvl="0" indent="-285755" algn="l" defTabSz="8291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C00000"/>
                </a:solidFill>
                <a:effectLst/>
                <a:uLnTx/>
                <a:uFillTx/>
                <a:latin typeface="Arial"/>
                <a:ea typeface="+mn-ea"/>
                <a:cs typeface="+mn-cs"/>
              </a:rPr>
              <a:t>Galvus 50mg</a:t>
            </a:r>
          </a:p>
          <a:p>
            <a:pPr marL="285755" marR="0" lvl="0" indent="-285755" algn="l" defTabSz="8291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C00000"/>
                </a:solidFill>
                <a:effectLst/>
                <a:uLnTx/>
                <a:uFillTx/>
                <a:latin typeface="Arial"/>
                <a:ea typeface="+mn-ea"/>
                <a:cs typeface="+mn-cs"/>
              </a:rPr>
              <a:t>Galvus Met 50mg/500mg</a:t>
            </a:r>
          </a:p>
          <a:p>
            <a:pPr marL="285755" marR="0" lvl="0" indent="-285755" algn="l" defTabSz="8291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C00000"/>
                </a:solidFill>
                <a:effectLst/>
                <a:uLnTx/>
                <a:uFillTx/>
                <a:latin typeface="Arial"/>
                <a:ea typeface="+mn-ea"/>
                <a:cs typeface="+mn-cs"/>
              </a:rPr>
              <a:t>Galvus Met 50mg/850mg</a:t>
            </a:r>
          </a:p>
          <a:p>
            <a:pPr marL="285755" marR="0" lvl="0" indent="-285755" algn="l" defTabSz="8291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C00000"/>
                </a:solidFill>
                <a:effectLst/>
                <a:uLnTx/>
                <a:uFillTx/>
                <a:latin typeface="Arial"/>
                <a:ea typeface="+mn-ea"/>
                <a:cs typeface="+mn-cs"/>
              </a:rPr>
              <a:t>Galvus Met 50mg/1000mg</a:t>
            </a:r>
          </a:p>
          <a:p>
            <a:pPr marL="0" marR="0" lvl="0" indent="0" algn="l" defTabSz="829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39768" y="6243996"/>
            <a:ext cx="1918494" cy="614004"/>
          </a:xfrm>
          <a:prstGeom prst="rect">
            <a:avLst/>
          </a:prstGeom>
        </p:spPr>
      </p:pic>
    </p:spTree>
    <p:extLst>
      <p:ext uri="{BB962C8B-B14F-4D97-AF65-F5344CB8AC3E}">
        <p14:creationId xmlns:p14="http://schemas.microsoft.com/office/powerpoint/2010/main" val="1273727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men looking at a paper&#10;&#10;Description automatically generated with low confidence">
            <a:extLst>
              <a:ext uri="{FF2B5EF4-FFF2-40B4-BE49-F238E27FC236}">
                <a16:creationId xmlns:a16="http://schemas.microsoft.com/office/drawing/2014/main" id="{840BEA00-E459-1DEE-380B-ACF9ABD3669F}"/>
              </a:ext>
            </a:extLst>
          </p:cNvPr>
          <p:cNvPicPr>
            <a:picLocks noChangeAspect="1"/>
          </p:cNvPicPr>
          <p:nvPr/>
        </p:nvPicPr>
        <p:blipFill rotWithShape="1">
          <a:blip r:embed="rId2">
            <a:extLst>
              <a:ext uri="{28A0092B-C50C-407E-A947-70E740481C1C}">
                <a14:useLocalDpi xmlns:a14="http://schemas.microsoft.com/office/drawing/2010/main" val="0"/>
              </a:ext>
            </a:extLst>
          </a:blip>
          <a:srcRect l="15798" r="43338" b="1"/>
          <a:stretch/>
        </p:blipFill>
        <p:spPr>
          <a:xfrm>
            <a:off x="8443719" y="132101"/>
            <a:ext cx="3387669" cy="3865257"/>
          </a:xfrm>
          <a:prstGeom prst="rect">
            <a:avLst/>
          </a:prstGeom>
          <a:noFill/>
        </p:spPr>
      </p:pic>
      <p:sp>
        <p:nvSpPr>
          <p:cNvPr id="7" name="Slide Number Placeholder 3">
            <a:extLst>
              <a:ext uri="{FF2B5EF4-FFF2-40B4-BE49-F238E27FC236}">
                <a16:creationId xmlns:a16="http://schemas.microsoft.com/office/drawing/2014/main" id="{1C3EA825-272D-4178-9888-DF1DF3B220AB}"/>
              </a:ext>
            </a:extLst>
          </p:cNvPr>
          <p:cNvSpPr>
            <a:spLocks noGrp="1"/>
          </p:cNvSpPr>
          <p:nvPr>
            <p:ph type="sldNum" sz="quarter" idx="11"/>
          </p:nvPr>
        </p:nvSpPr>
        <p:spPr>
          <a:xfrm>
            <a:off x="612563" y="6375400"/>
            <a:ext cx="304800" cy="304800"/>
          </a:xfrm>
        </p:spPr>
        <p:txBody>
          <a:bodyPr anchor="t">
            <a:normAutofit/>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47547CF9-5B10-D24F-A8D7-45A9778164F7}" type="slidenum">
              <a:rPr kumimoji="0" lang="uk-UA" sz="1200" b="0" i="0" u="none" strike="noStrike" kern="1200" cap="none" spc="0" normalizeH="0" baseline="0" noProof="0" dirty="0">
                <a:ln>
                  <a:noFill/>
                </a:ln>
                <a:solidFill>
                  <a:srgbClr val="7F7F7F"/>
                </a:solidFill>
                <a:effectLst/>
                <a:uLnTx/>
                <a:uFillTx/>
                <a:latin typeface="Arial" panose="020B0604020202020204"/>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33</a:t>
            </a:fld>
            <a:endParaRPr kumimoji="0" lang="uk-UA" sz="12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68BF90A-5DAD-417C-9AF3-8B35C0F36E27}"/>
              </a:ext>
            </a:extLst>
          </p:cNvPr>
          <p:cNvSpPr>
            <a:spLocks noGrp="1"/>
          </p:cNvSpPr>
          <p:nvPr>
            <p:ph type="title"/>
          </p:nvPr>
        </p:nvSpPr>
        <p:spPr>
          <a:xfrm>
            <a:off x="764963" y="509213"/>
            <a:ext cx="7320222" cy="1280160"/>
          </a:xfrm>
        </p:spPr>
        <p:txBody>
          <a:bodyPr anchor="t">
            <a:noAutofit/>
          </a:bodyPr>
          <a:lstStyle/>
          <a:p>
            <a:r>
              <a:rPr lang="en-US" sz="3000" dirty="0"/>
              <a:t>We all work together in order to ensure that our patients remain safe</a:t>
            </a:r>
            <a:endParaRPr lang="en-GB" sz="3000" dirty="0"/>
          </a:p>
        </p:txBody>
      </p:sp>
      <p:sp>
        <p:nvSpPr>
          <p:cNvPr id="8" name="Footer Placeholder 4">
            <a:extLst>
              <a:ext uri="{FF2B5EF4-FFF2-40B4-BE49-F238E27FC236}">
                <a16:creationId xmlns:a16="http://schemas.microsoft.com/office/drawing/2014/main" id="{E1278AE2-4196-4D7F-830C-B79136BEAF7D}"/>
              </a:ext>
            </a:extLst>
          </p:cNvPr>
          <p:cNvSpPr>
            <a:spLocks noGrp="1"/>
          </p:cNvSpPr>
          <p:nvPr>
            <p:ph type="ftr" sz="quarter" idx="10"/>
          </p:nvPr>
        </p:nvSpPr>
        <p:spPr>
          <a:xfrm>
            <a:off x="917363" y="6375400"/>
            <a:ext cx="5056717" cy="304800"/>
          </a:xfrm>
        </p:spPr>
        <p:txBody>
          <a:bodyPr wrap="square" anchor="t">
            <a:normAutofit/>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panose="020B0604020202020204"/>
                <a:ea typeface="+mn-ea"/>
                <a:cs typeface="+mn-cs"/>
              </a:rPr>
              <a:t>Business Use Only</a:t>
            </a:r>
          </a:p>
        </p:txBody>
      </p:sp>
      <p:sp>
        <p:nvSpPr>
          <p:cNvPr id="11" name="TextBox 10">
            <a:extLst>
              <a:ext uri="{FF2B5EF4-FFF2-40B4-BE49-F238E27FC236}">
                <a16:creationId xmlns:a16="http://schemas.microsoft.com/office/drawing/2014/main" id="{F673034C-6B5C-E6A5-C9F7-CDED010AA52F}"/>
              </a:ext>
            </a:extLst>
          </p:cNvPr>
          <p:cNvSpPr txBox="1"/>
          <p:nvPr/>
        </p:nvSpPr>
        <p:spPr>
          <a:xfrm>
            <a:off x="668089" y="3997358"/>
            <a:ext cx="741709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00" normalizeH="0" baseline="0" noProof="0" dirty="0">
                <a:ln>
                  <a:noFill/>
                </a:ln>
                <a:solidFill>
                  <a:srgbClr val="000000"/>
                </a:solidFill>
                <a:effectLst/>
                <a:uLnTx/>
                <a:uFillTx/>
                <a:latin typeface="Arial Black" panose="020B0A04020102020204"/>
                <a:ea typeface="+mn-ea"/>
                <a:cs typeface="+mn-cs"/>
              </a:rPr>
              <a:t>How do I report an Adverse Event?</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12" name="Table 4">
            <a:extLst>
              <a:ext uri="{FF2B5EF4-FFF2-40B4-BE49-F238E27FC236}">
                <a16:creationId xmlns:a16="http://schemas.microsoft.com/office/drawing/2014/main" id="{142B3094-E26D-756D-3361-FB7460E74733}"/>
              </a:ext>
            </a:extLst>
          </p:cNvPr>
          <p:cNvGraphicFramePr>
            <a:graphicFrameLocks noGrp="1"/>
          </p:cNvGraphicFramePr>
          <p:nvPr/>
        </p:nvGraphicFramePr>
        <p:xfrm>
          <a:off x="766397" y="4487948"/>
          <a:ext cx="9556411" cy="866140"/>
        </p:xfrm>
        <a:graphic>
          <a:graphicData uri="http://schemas.openxmlformats.org/drawingml/2006/table">
            <a:tbl>
              <a:tblPr firstRow="1" bandRow="1">
                <a:tableStyleId>{69012ECD-51FC-41F1-AA8D-1B2483CD663E}</a:tableStyleId>
              </a:tblPr>
              <a:tblGrid>
                <a:gridCol w="2814088">
                  <a:extLst>
                    <a:ext uri="{9D8B030D-6E8A-4147-A177-3AD203B41FA5}">
                      <a16:colId xmlns:a16="http://schemas.microsoft.com/office/drawing/2014/main" val="3918176092"/>
                    </a:ext>
                  </a:extLst>
                </a:gridCol>
                <a:gridCol w="4252511">
                  <a:extLst>
                    <a:ext uri="{9D8B030D-6E8A-4147-A177-3AD203B41FA5}">
                      <a16:colId xmlns:a16="http://schemas.microsoft.com/office/drawing/2014/main" val="3271221574"/>
                    </a:ext>
                  </a:extLst>
                </a:gridCol>
                <a:gridCol w="2489812">
                  <a:extLst>
                    <a:ext uri="{9D8B030D-6E8A-4147-A177-3AD203B41FA5}">
                      <a16:colId xmlns:a16="http://schemas.microsoft.com/office/drawing/2014/main" val="326001161"/>
                    </a:ext>
                  </a:extLst>
                </a:gridCol>
              </a:tblGrid>
              <a:tr h="370840">
                <a:tc>
                  <a:txBody>
                    <a:bodyPr/>
                    <a:lstStyle/>
                    <a:p>
                      <a:r>
                        <a:rPr lang="fr-FR" dirty="0" err="1"/>
                        <a:t>Website</a:t>
                      </a:r>
                      <a:endParaRPr lang="fr-FR" dirty="0"/>
                    </a:p>
                  </a:txBody>
                  <a:tcPr/>
                </a:tc>
                <a:tc>
                  <a:txBody>
                    <a:bodyPr/>
                    <a:lstStyle/>
                    <a:p>
                      <a:r>
                        <a:rPr lang="fr-FR" dirty="0"/>
                        <a:t>Email</a:t>
                      </a:r>
                    </a:p>
                  </a:txBody>
                  <a:tcPr/>
                </a:tc>
                <a:tc>
                  <a:txBody>
                    <a:bodyPr/>
                    <a:lstStyle/>
                    <a:p>
                      <a:r>
                        <a:rPr lang="fr-FR" dirty="0"/>
                        <a:t>Fax</a:t>
                      </a:r>
                    </a:p>
                  </a:txBody>
                  <a:tcPr/>
                </a:tc>
                <a:extLst>
                  <a:ext uri="{0D108BD9-81ED-4DB2-BD59-A6C34878D82A}">
                    <a16:rowId xmlns:a16="http://schemas.microsoft.com/office/drawing/2014/main" val="1965934681"/>
                  </a:ext>
                </a:extLst>
              </a:tr>
              <a:tr h="370840">
                <a:tc>
                  <a:txBody>
                    <a:bodyPr/>
                    <a:lstStyle/>
                    <a:p>
                      <a:r>
                        <a:rPr lang="en-US" b="1" dirty="0"/>
                        <a:t>www.novartis.com/report</a:t>
                      </a:r>
                      <a:endParaRPr lang="fr-FR" dirty="0"/>
                    </a:p>
                  </a:txBody>
                  <a:tcPr/>
                </a:tc>
                <a:tc>
                  <a:txBody>
                    <a:bodyPr/>
                    <a:lstStyle/>
                    <a:p>
                      <a:r>
                        <a:rPr lang="fr-FR" b="1" dirty="0"/>
                        <a:t>patientsafety.westafrica@novartis.com</a:t>
                      </a:r>
                    </a:p>
                  </a:txBody>
                  <a:tcPr/>
                </a:tc>
                <a:tc>
                  <a:txBody>
                    <a:bodyPr/>
                    <a:lstStyle/>
                    <a:p>
                      <a:r>
                        <a:rPr lang="fr-FR" b="1" dirty="0"/>
                        <a:t>+221 33 859 45 15 </a:t>
                      </a:r>
                    </a:p>
                    <a:p>
                      <a:r>
                        <a:rPr lang="fr-FR" sz="1050" b="1" dirty="0"/>
                        <a:t>(as back up </a:t>
                      </a:r>
                      <a:r>
                        <a:rPr lang="fr-FR" sz="1050" b="1" dirty="0" err="1"/>
                        <a:t>only</a:t>
                      </a:r>
                      <a:r>
                        <a:rPr lang="fr-FR" sz="1050" b="1" dirty="0"/>
                        <a:t>)</a:t>
                      </a:r>
                    </a:p>
                  </a:txBody>
                  <a:tcPr/>
                </a:tc>
                <a:extLst>
                  <a:ext uri="{0D108BD9-81ED-4DB2-BD59-A6C34878D82A}">
                    <a16:rowId xmlns:a16="http://schemas.microsoft.com/office/drawing/2014/main" val="1162653572"/>
                  </a:ext>
                </a:extLst>
              </a:tr>
            </a:tbl>
          </a:graphicData>
        </a:graphic>
      </p:graphicFrame>
      <p:pic>
        <p:nvPicPr>
          <p:cNvPr id="14" name="Picture 13">
            <a:extLst>
              <a:ext uri="{FF2B5EF4-FFF2-40B4-BE49-F238E27FC236}">
                <a16:creationId xmlns:a16="http://schemas.microsoft.com/office/drawing/2014/main" id="{7B6AAAB6-D21E-FDA7-0689-DB23361074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87" y="5351045"/>
            <a:ext cx="761582" cy="987265"/>
          </a:xfrm>
          <a:prstGeom prst="rect">
            <a:avLst/>
          </a:prstGeom>
        </p:spPr>
      </p:pic>
      <p:sp>
        <p:nvSpPr>
          <p:cNvPr id="4" name="TextBox 3">
            <a:extLst>
              <a:ext uri="{FF2B5EF4-FFF2-40B4-BE49-F238E27FC236}">
                <a16:creationId xmlns:a16="http://schemas.microsoft.com/office/drawing/2014/main" id="{CCF61D2B-F856-9AF3-1B84-2F079A4AAEDE}"/>
              </a:ext>
            </a:extLst>
          </p:cNvPr>
          <p:cNvSpPr txBox="1"/>
          <p:nvPr/>
        </p:nvSpPr>
        <p:spPr>
          <a:xfrm>
            <a:off x="764963" y="1878495"/>
            <a:ext cx="6296140" cy="1754326"/>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100000" t="100000"/>
            </a:path>
            <a:tileRect r="-100000" b="-100000"/>
          </a:gradFill>
          <a:effectLst>
            <a:outerShdw blurRad="50800" dist="38100" dir="18900000" algn="bl" rotWithShape="0">
              <a:prstClr val="black">
                <a:alpha val="40000"/>
              </a:prstClr>
            </a:outerShdw>
          </a:effectLst>
          <a:scene3d>
            <a:camera prst="orthographicFront"/>
            <a:lightRig rig="threePt" dir="t"/>
          </a:scene3d>
          <a:sp3d>
            <a:bevelT prst="slope"/>
          </a:sp3d>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Arial" panose="020B0604020202020204"/>
                <a:ea typeface="+mn-ea"/>
                <a:cs typeface="+mn-cs"/>
              </a:rPr>
              <a:t>Reasons to report Adverse Events</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Adverse Event reports are important source for post-marketing data for ongoing evaluation of the safety of our products.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Collection of Adverse Event related information can help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prevent and secure the safety of your patients.</a:t>
            </a:r>
          </a:p>
        </p:txBody>
      </p:sp>
    </p:spTree>
    <p:extLst>
      <p:ext uri="{BB962C8B-B14F-4D97-AF65-F5344CB8AC3E}">
        <p14:creationId xmlns:p14="http://schemas.microsoft.com/office/powerpoint/2010/main" val="4036361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569581" y="321019"/>
          <a:ext cx="1440" cy="1440"/>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4" name="Object 3" hidden="1"/>
                      <p:cNvPicPr/>
                      <p:nvPr/>
                    </p:nvPicPr>
                    <p:blipFill>
                      <a:blip r:embed="rId4"/>
                      <a:stretch>
                        <a:fillRect/>
                      </a:stretch>
                    </p:blipFill>
                    <p:spPr>
                      <a:xfrm>
                        <a:off x="569581" y="321019"/>
                        <a:ext cx="1440" cy="1440"/>
                      </a:xfrm>
                      <a:prstGeom prst="rect">
                        <a:avLst/>
                      </a:prstGeom>
                    </p:spPr>
                  </p:pic>
                </p:oleObj>
              </mc:Fallback>
            </mc:AlternateContent>
          </a:graphicData>
        </a:graphic>
      </p:graphicFrame>
      <p:sp>
        <p:nvSpPr>
          <p:cNvPr id="2" name="Title 1"/>
          <p:cNvSpPr>
            <a:spLocks noGrp="1"/>
          </p:cNvSpPr>
          <p:nvPr>
            <p:ph type="title"/>
          </p:nvPr>
        </p:nvSpPr>
        <p:spPr>
          <a:xfrm>
            <a:off x="1328222" y="650677"/>
            <a:ext cx="9535557" cy="611549"/>
          </a:xfrm>
        </p:spPr>
        <p:txBody>
          <a:bodyPr vert="horz">
            <a:normAutofit fontScale="90000"/>
          </a:bodyPr>
          <a:lstStyle/>
          <a:p>
            <a:pPr algn="ctr"/>
            <a:r>
              <a:rPr lang="en-US" b="1" dirty="0" err="1"/>
              <a:t>Galvus|Galvusmet</a:t>
            </a:r>
            <a:r>
              <a:rPr lang="en-US" b="1" dirty="0"/>
              <a:t> - Verify Campaign: Feedback. </a:t>
            </a:r>
          </a:p>
        </p:txBody>
      </p:sp>
      <p:pic>
        <p:nvPicPr>
          <p:cNvPr id="10" name="Content Placeholder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766814" y="1262483"/>
            <a:ext cx="3663873" cy="3663873"/>
          </a:xfrm>
        </p:spPr>
      </p:pic>
      <p:pic>
        <p:nvPicPr>
          <p:cNvPr id="5" name="Picture 4">
            <a:extLst>
              <a:ext uri="{FF2B5EF4-FFF2-40B4-BE49-F238E27FC236}">
                <a16:creationId xmlns:a16="http://schemas.microsoft.com/office/drawing/2014/main" id="{CCD4B99B-9F35-C79B-B513-69802A6802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4382" y="4150761"/>
            <a:ext cx="3081004" cy="2048988"/>
          </a:xfrm>
          <a:prstGeom prst="rect">
            <a:avLst/>
          </a:prstGeom>
        </p:spPr>
      </p:pic>
      <p:pic>
        <p:nvPicPr>
          <p:cNvPr id="6" name="Picture 5">
            <a:extLst>
              <a:ext uri="{FF2B5EF4-FFF2-40B4-BE49-F238E27FC236}">
                <a16:creationId xmlns:a16="http://schemas.microsoft.com/office/drawing/2014/main" id="{A2A75DE4-01BA-6979-DEA2-AED0AA6EDE9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60002" y="6199748"/>
            <a:ext cx="1918494" cy="614004"/>
          </a:xfrm>
          <a:prstGeom prst="rect">
            <a:avLst/>
          </a:prstGeom>
        </p:spPr>
      </p:pic>
    </p:spTree>
    <p:extLst>
      <p:ext uri="{BB962C8B-B14F-4D97-AF65-F5344CB8AC3E}">
        <p14:creationId xmlns:p14="http://schemas.microsoft.com/office/powerpoint/2010/main" val="595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48"/>
          <p:cNvSpPr>
            <a:spLocks noChangeArrowheads="1"/>
          </p:cNvSpPr>
          <p:nvPr/>
        </p:nvSpPr>
        <p:spPr bwMode="auto">
          <a:xfrm>
            <a:off x="1524003" y="6088331"/>
            <a:ext cx="8836025" cy="55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3" tIns="45618" rIns="91243" bIns="45618" anchor="b">
            <a:spAutoFit/>
          </a:bodyPr>
          <a:lstStyle/>
          <a:p>
            <a:pPr defTabSz="914417" eaLnBrk="0" fontAlgn="base" hangingPunct="0">
              <a:spcBef>
                <a:spcPct val="0"/>
              </a:spcBef>
              <a:spcAft>
                <a:spcPct val="0"/>
              </a:spcAft>
            </a:pPr>
            <a:r>
              <a:rPr lang="en-GB" sz="1000" baseline="30000">
                <a:solidFill>
                  <a:prstClr val="black"/>
                </a:solidFill>
                <a:latin typeface="Calibri" pitchFamily="34" charset="0"/>
                <a:cs typeface="Arial" pitchFamily="34" charset="0"/>
              </a:rPr>
              <a:t>1</a:t>
            </a:r>
            <a:r>
              <a:rPr lang="en-GB" sz="1000">
                <a:solidFill>
                  <a:prstClr val="black"/>
                </a:solidFill>
                <a:latin typeface="Calibri" pitchFamily="34" charset="0"/>
                <a:cs typeface="Arial" pitchFamily="34" charset="0"/>
              </a:rPr>
              <a:t>Begg IS et al. Can J Diabetes 2003;27:128–40 </a:t>
            </a:r>
            <a:r>
              <a:rPr lang="en-GB" sz="1000" baseline="30000">
                <a:solidFill>
                  <a:prstClr val="black"/>
                </a:solidFill>
                <a:latin typeface="Calibri" pitchFamily="34" charset="0"/>
                <a:cs typeface="Arial" pitchFamily="34" charset="0"/>
              </a:rPr>
              <a:t>2</a:t>
            </a:r>
            <a:r>
              <a:rPr lang="en-GB" sz="1000">
                <a:solidFill>
                  <a:prstClr val="black"/>
                </a:solidFill>
                <a:latin typeface="Calibri" pitchFamily="34" charset="0"/>
                <a:cs typeface="Arial" pitchFamily="34" charset="0"/>
              </a:rPr>
              <a:t>Bonds DE et al. BMJ 2010;340:b4909; </a:t>
            </a:r>
            <a:r>
              <a:rPr lang="en-GB" sz="1000" baseline="30000">
                <a:solidFill>
                  <a:prstClr val="black"/>
                </a:solidFill>
                <a:latin typeface="Calibri" pitchFamily="34" charset="0"/>
                <a:cs typeface="Arial" pitchFamily="34" charset="0"/>
              </a:rPr>
              <a:t>3</a:t>
            </a:r>
            <a:r>
              <a:rPr lang="en-GB" sz="1000">
                <a:solidFill>
                  <a:prstClr val="black"/>
                </a:solidFill>
                <a:latin typeface="Calibri" pitchFamily="34" charset="0"/>
                <a:cs typeface="Arial" pitchFamily="34" charset="0"/>
              </a:rPr>
              <a:t>Barnett AH. Curr Med Res Opin 2010;26:1333–42;</a:t>
            </a:r>
            <a:br>
              <a:rPr lang="en-GB" sz="1000">
                <a:solidFill>
                  <a:prstClr val="black"/>
                </a:solidFill>
                <a:latin typeface="Calibri" pitchFamily="34" charset="0"/>
                <a:cs typeface="Arial" pitchFamily="34" charset="0"/>
              </a:rPr>
            </a:br>
            <a:r>
              <a:rPr lang="en-GB" sz="1000" baseline="30000">
                <a:solidFill>
                  <a:prstClr val="black"/>
                </a:solidFill>
                <a:latin typeface="Calibri" pitchFamily="34" charset="0"/>
                <a:cs typeface="Arial" pitchFamily="34" charset="0"/>
              </a:rPr>
              <a:t>4</a:t>
            </a:r>
            <a:r>
              <a:rPr lang="en-GB" sz="1000">
                <a:solidFill>
                  <a:prstClr val="black"/>
                </a:solidFill>
                <a:latin typeface="Calibri" pitchFamily="34" charset="0"/>
                <a:cs typeface="Arial" pitchFamily="34" charset="0"/>
              </a:rPr>
              <a:t>Jönsson L et al. Value Health 2006;9:193–8; </a:t>
            </a:r>
            <a:r>
              <a:rPr lang="en-GB" sz="1000" baseline="30000">
                <a:solidFill>
                  <a:prstClr val="black"/>
                </a:solidFill>
                <a:latin typeface="Calibri" pitchFamily="34" charset="0"/>
                <a:cs typeface="Arial" pitchFamily="34" charset="0"/>
              </a:rPr>
              <a:t>5</a:t>
            </a:r>
            <a:r>
              <a:rPr lang="en-GB" sz="1000">
                <a:solidFill>
                  <a:prstClr val="black"/>
                </a:solidFill>
                <a:latin typeface="Calibri" pitchFamily="34" charset="0"/>
                <a:cs typeface="Arial" pitchFamily="34" charset="0"/>
              </a:rPr>
              <a:t>Foley JE et al. Vasc Health Risk Manag 2010;6:541–8; </a:t>
            </a:r>
            <a:r>
              <a:rPr lang="en-GB" sz="1000" baseline="30000">
                <a:solidFill>
                  <a:prstClr val="black"/>
                </a:solidFill>
                <a:latin typeface="Calibri" pitchFamily="34" charset="0"/>
                <a:cs typeface="Arial" pitchFamily="34" charset="0"/>
              </a:rPr>
              <a:t>6</a:t>
            </a:r>
            <a:r>
              <a:rPr lang="en-GB" sz="1000">
                <a:solidFill>
                  <a:prstClr val="black"/>
                </a:solidFill>
                <a:latin typeface="Calibri" pitchFamily="34" charset="0"/>
                <a:cs typeface="Arial" pitchFamily="34" charset="0"/>
              </a:rPr>
              <a:t>Whitmer RA et al. JAMA 2009;301:1565–72;</a:t>
            </a:r>
            <a:br>
              <a:rPr lang="en-GB" sz="1000">
                <a:solidFill>
                  <a:prstClr val="black"/>
                </a:solidFill>
                <a:latin typeface="Calibri" pitchFamily="34" charset="0"/>
                <a:cs typeface="Arial" pitchFamily="34" charset="0"/>
              </a:rPr>
            </a:br>
            <a:r>
              <a:rPr lang="en-GB" sz="1000" baseline="30000">
                <a:solidFill>
                  <a:prstClr val="black"/>
                </a:solidFill>
                <a:latin typeface="Calibri" pitchFamily="34" charset="0"/>
                <a:cs typeface="Arial" pitchFamily="34" charset="0"/>
              </a:rPr>
              <a:t>7</a:t>
            </a:r>
            <a:r>
              <a:rPr lang="en-GB" sz="1000">
                <a:solidFill>
                  <a:prstClr val="black"/>
                </a:solidFill>
                <a:latin typeface="Calibri" pitchFamily="34" charset="0"/>
                <a:cs typeface="Arial" pitchFamily="34" charset="0"/>
              </a:rPr>
              <a:t>McEwan P et al. Diabetes Obes Metab 2010;12:431–6</a:t>
            </a:r>
          </a:p>
        </p:txBody>
      </p:sp>
      <p:sp>
        <p:nvSpPr>
          <p:cNvPr id="18435" name="Title 1"/>
          <p:cNvSpPr>
            <a:spLocks noGrp="1"/>
          </p:cNvSpPr>
          <p:nvPr>
            <p:ph type="title"/>
          </p:nvPr>
        </p:nvSpPr>
        <p:spPr>
          <a:xfrm>
            <a:off x="1637356" y="289698"/>
            <a:ext cx="7330314" cy="524137"/>
          </a:xfrm>
        </p:spPr>
        <p:txBody>
          <a:bodyPr>
            <a:noAutofit/>
          </a:bodyPr>
          <a:lstStyle/>
          <a:p>
            <a:pPr eaLnBrk="1" hangingPunct="1"/>
            <a:r>
              <a:rPr lang="en-GB" sz="3200" b="1">
                <a:solidFill>
                  <a:schemeClr val="accent2">
                    <a:lumMod val="75000"/>
                  </a:schemeClr>
                </a:solidFill>
              </a:rPr>
              <a:t>The consequences of hypoglycaemia</a:t>
            </a:r>
          </a:p>
        </p:txBody>
      </p:sp>
      <p:grpSp>
        <p:nvGrpSpPr>
          <p:cNvPr id="18436" name="Group 25"/>
          <p:cNvGrpSpPr>
            <a:grpSpLocks/>
          </p:cNvGrpSpPr>
          <p:nvPr/>
        </p:nvGrpSpPr>
        <p:grpSpPr bwMode="auto">
          <a:xfrm>
            <a:off x="2391281" y="1371603"/>
            <a:ext cx="7466308" cy="4441902"/>
            <a:chOff x="798450" y="1371600"/>
            <a:chExt cx="7465755" cy="4442476"/>
          </a:xfrm>
        </p:grpSpPr>
        <p:sp>
          <p:nvSpPr>
            <p:cNvPr id="43" name="Rounded Rectangle 28"/>
            <p:cNvSpPr>
              <a:spLocks noChangeArrowheads="1"/>
            </p:cNvSpPr>
            <p:nvPr/>
          </p:nvSpPr>
          <p:spPr bwMode="auto">
            <a:xfrm>
              <a:off x="3382092" y="3260539"/>
              <a:ext cx="1812925" cy="738717"/>
            </a:xfrm>
            <a:prstGeom prst="roundRect">
              <a:avLst>
                <a:gd name="adj" fmla="val 16667"/>
              </a:avLst>
            </a:prstGeom>
            <a:solidFill>
              <a:srgbClr val="FF0000"/>
            </a:solidFill>
            <a:ln w="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14300" h="25400"/>
            </a:sp3d>
          </p:spPr>
          <p:txBody>
            <a:bodyPr wrap="none" lIns="89850" tIns="46720" rIns="89850" bIns="46720" anchor="ctr"/>
            <a:lstStyle/>
            <a:p>
              <a:pPr algn="ctr" defTabSz="914417">
                <a:defRPr/>
              </a:pPr>
              <a:r>
                <a:rPr lang="en-US" b="1" err="1">
                  <a:solidFill>
                    <a:prstClr val="black"/>
                  </a:solidFill>
                  <a:latin typeface="Calibri"/>
                  <a:cs typeface="Arial" pitchFamily="34" charset="0"/>
                </a:rPr>
                <a:t>Hypoglycaemia</a:t>
              </a:r>
              <a:endParaRPr lang="en-US" b="1">
                <a:solidFill>
                  <a:prstClr val="black"/>
                </a:solidFill>
                <a:latin typeface="Calibri"/>
                <a:cs typeface="Arial" pitchFamily="34" charset="0"/>
              </a:endParaRPr>
            </a:p>
          </p:txBody>
        </p:sp>
        <p:sp>
          <p:nvSpPr>
            <p:cNvPr id="18441" name="TextBox 4"/>
            <p:cNvSpPr txBox="1">
              <a:spLocks noChangeArrowheads="1"/>
            </p:cNvSpPr>
            <p:nvPr/>
          </p:nvSpPr>
          <p:spPr bwMode="auto">
            <a:xfrm>
              <a:off x="5786374" y="1808163"/>
              <a:ext cx="1435223" cy="5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17" eaLnBrk="1" fontAlgn="base" hangingPunct="1">
                <a:spcBef>
                  <a:spcPct val="0"/>
                </a:spcBef>
                <a:spcAft>
                  <a:spcPct val="0"/>
                </a:spcAft>
              </a:pPr>
              <a:r>
                <a:rPr lang="en-US" sz="1600" b="1">
                  <a:solidFill>
                    <a:prstClr val="black"/>
                  </a:solidFill>
                  <a:latin typeface="Calibri" pitchFamily="34" charset="0"/>
                </a:rPr>
                <a:t>Cardiovascular</a:t>
              </a:r>
              <a:br>
                <a:rPr lang="en-US" sz="1600" b="1">
                  <a:solidFill>
                    <a:prstClr val="black"/>
                  </a:solidFill>
                  <a:latin typeface="Calibri" pitchFamily="34" charset="0"/>
                </a:rPr>
              </a:br>
              <a:r>
                <a:rPr lang="en-US" sz="1600" b="1">
                  <a:solidFill>
                    <a:prstClr val="black"/>
                  </a:solidFill>
                  <a:latin typeface="Calibri" pitchFamily="34" charset="0"/>
                </a:rPr>
                <a:t>complications</a:t>
              </a:r>
              <a:r>
                <a:rPr lang="en-US" sz="1600" b="1" baseline="30000">
                  <a:solidFill>
                    <a:prstClr val="black"/>
                  </a:solidFill>
                  <a:latin typeface="Calibri" pitchFamily="34" charset="0"/>
                </a:rPr>
                <a:t>3</a:t>
              </a:r>
              <a:endParaRPr lang="en-US" sz="1600" b="1">
                <a:solidFill>
                  <a:prstClr val="black"/>
                </a:solidFill>
                <a:latin typeface="Calibri" pitchFamily="34" charset="0"/>
              </a:endParaRPr>
            </a:p>
          </p:txBody>
        </p:sp>
        <p:sp>
          <p:nvSpPr>
            <p:cNvPr id="18442" name="TextBox 5"/>
            <p:cNvSpPr txBox="1">
              <a:spLocks noChangeArrowheads="1"/>
            </p:cNvSpPr>
            <p:nvPr/>
          </p:nvSpPr>
          <p:spPr bwMode="auto">
            <a:xfrm>
              <a:off x="6617017" y="2981325"/>
              <a:ext cx="1647188" cy="5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17" eaLnBrk="1" fontAlgn="base" hangingPunct="1">
                <a:spcBef>
                  <a:spcPct val="0"/>
                </a:spcBef>
                <a:spcAft>
                  <a:spcPct val="0"/>
                </a:spcAft>
              </a:pPr>
              <a:r>
                <a:rPr lang="en-US" sz="1600" b="1">
                  <a:solidFill>
                    <a:prstClr val="black"/>
                  </a:solidFill>
                  <a:latin typeface="Calibri" pitchFamily="34" charset="0"/>
                </a:rPr>
                <a:t>Weight gain by </a:t>
              </a:r>
              <a:br>
                <a:rPr lang="en-US" sz="1600" b="1">
                  <a:solidFill>
                    <a:prstClr val="black"/>
                  </a:solidFill>
                  <a:latin typeface="Calibri" pitchFamily="34" charset="0"/>
                </a:rPr>
              </a:br>
              <a:r>
                <a:rPr lang="en-US" sz="1600" b="1">
                  <a:solidFill>
                    <a:prstClr val="black"/>
                  </a:solidFill>
                  <a:latin typeface="Calibri" pitchFamily="34" charset="0"/>
                </a:rPr>
                <a:t>defensive eating</a:t>
              </a:r>
              <a:r>
                <a:rPr lang="en-US" sz="1600" b="1" baseline="30000">
                  <a:solidFill>
                    <a:prstClr val="black"/>
                  </a:solidFill>
                  <a:latin typeface="Calibri" pitchFamily="34" charset="0"/>
                </a:rPr>
                <a:t>5</a:t>
              </a:r>
            </a:p>
          </p:txBody>
        </p:sp>
        <p:sp>
          <p:nvSpPr>
            <p:cNvPr id="18443" name="TextBox 6"/>
            <p:cNvSpPr txBox="1">
              <a:spLocks noChangeArrowheads="1"/>
            </p:cNvSpPr>
            <p:nvPr/>
          </p:nvSpPr>
          <p:spPr bwMode="auto">
            <a:xfrm>
              <a:off x="3198813" y="1565275"/>
              <a:ext cx="740853" cy="33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17" eaLnBrk="1" fontAlgn="base" hangingPunct="1">
                <a:spcBef>
                  <a:spcPct val="0"/>
                </a:spcBef>
                <a:spcAft>
                  <a:spcPct val="0"/>
                </a:spcAft>
              </a:pPr>
              <a:r>
                <a:rPr lang="en-US" sz="1600" b="1">
                  <a:solidFill>
                    <a:prstClr val="black"/>
                  </a:solidFill>
                  <a:latin typeface="Calibri" pitchFamily="34" charset="0"/>
                </a:rPr>
                <a:t>Coma</a:t>
              </a:r>
              <a:r>
                <a:rPr lang="en-US" sz="1600" b="1" baseline="30000">
                  <a:solidFill>
                    <a:prstClr val="black"/>
                  </a:solidFill>
                  <a:latin typeface="Calibri" pitchFamily="34" charset="0"/>
                </a:rPr>
                <a:t>3</a:t>
              </a:r>
              <a:endParaRPr lang="en-US" sz="1600" b="1">
                <a:solidFill>
                  <a:prstClr val="black"/>
                </a:solidFill>
                <a:latin typeface="Calibri" pitchFamily="34" charset="0"/>
              </a:endParaRPr>
            </a:p>
          </p:txBody>
        </p:sp>
        <p:sp>
          <p:nvSpPr>
            <p:cNvPr id="18444" name="TextBox 7"/>
            <p:cNvSpPr txBox="1">
              <a:spLocks noChangeArrowheads="1"/>
            </p:cNvSpPr>
            <p:nvPr/>
          </p:nvSpPr>
          <p:spPr bwMode="auto">
            <a:xfrm>
              <a:off x="3005366" y="5229225"/>
              <a:ext cx="1402139" cy="5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17" eaLnBrk="1" fontAlgn="base" hangingPunct="1">
                <a:spcBef>
                  <a:spcPct val="0"/>
                </a:spcBef>
                <a:spcAft>
                  <a:spcPct val="0"/>
                </a:spcAft>
              </a:pPr>
              <a:r>
                <a:rPr lang="en-US" sz="1600" b="1">
                  <a:solidFill>
                    <a:prstClr val="black"/>
                  </a:solidFill>
                  <a:latin typeface="Calibri" pitchFamily="34" charset="0"/>
                </a:rPr>
                <a:t>Increased risk </a:t>
              </a:r>
            </a:p>
            <a:p>
              <a:pPr algn="ctr" defTabSz="914417" eaLnBrk="1" fontAlgn="base" hangingPunct="1">
                <a:spcBef>
                  <a:spcPct val="0"/>
                </a:spcBef>
                <a:spcAft>
                  <a:spcPct val="0"/>
                </a:spcAft>
              </a:pPr>
              <a:r>
                <a:rPr lang="en-US" sz="1600" b="1">
                  <a:solidFill>
                    <a:prstClr val="black"/>
                  </a:solidFill>
                  <a:latin typeface="Calibri" pitchFamily="34" charset="0"/>
                </a:rPr>
                <a:t>of dementia</a:t>
              </a:r>
              <a:r>
                <a:rPr lang="en-US" sz="1600" b="1" baseline="30000">
                  <a:solidFill>
                    <a:prstClr val="black"/>
                  </a:solidFill>
                  <a:latin typeface="Calibri" pitchFamily="34" charset="0"/>
                </a:rPr>
                <a:t>6</a:t>
              </a:r>
            </a:p>
          </p:txBody>
        </p:sp>
        <p:sp>
          <p:nvSpPr>
            <p:cNvPr id="18445" name="TextBox 8"/>
            <p:cNvSpPr txBox="1">
              <a:spLocks noChangeArrowheads="1"/>
            </p:cNvSpPr>
            <p:nvPr/>
          </p:nvSpPr>
          <p:spPr bwMode="auto">
            <a:xfrm>
              <a:off x="3905250" y="1371600"/>
              <a:ext cx="1958975" cy="5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17" eaLnBrk="1" fontAlgn="base" hangingPunct="1">
                <a:spcBef>
                  <a:spcPct val="0"/>
                </a:spcBef>
                <a:spcAft>
                  <a:spcPct val="0"/>
                </a:spcAft>
              </a:pPr>
              <a:r>
                <a:rPr lang="en-US" sz="1600" b="1">
                  <a:solidFill>
                    <a:prstClr val="black"/>
                  </a:solidFill>
                  <a:latin typeface="Calibri" pitchFamily="34" charset="0"/>
                </a:rPr>
                <a:t>Hospitalization </a:t>
              </a:r>
              <a:br>
                <a:rPr lang="en-US" sz="1600" b="1">
                  <a:solidFill>
                    <a:prstClr val="black"/>
                  </a:solidFill>
                  <a:latin typeface="Calibri" pitchFamily="34" charset="0"/>
                </a:rPr>
              </a:br>
              <a:r>
                <a:rPr lang="en-US" sz="1600" b="1">
                  <a:solidFill>
                    <a:prstClr val="black"/>
                  </a:solidFill>
                  <a:latin typeface="Calibri" pitchFamily="34" charset="0"/>
                </a:rPr>
                <a:t>costs</a:t>
              </a:r>
              <a:r>
                <a:rPr lang="en-US" sz="1600" b="1" baseline="30000">
                  <a:solidFill>
                    <a:prstClr val="black"/>
                  </a:solidFill>
                  <a:latin typeface="Calibri" pitchFamily="34" charset="0"/>
                </a:rPr>
                <a:t>4</a:t>
              </a:r>
              <a:endParaRPr lang="en-US" sz="1600" b="1">
                <a:solidFill>
                  <a:prstClr val="black"/>
                </a:solidFill>
                <a:latin typeface="Calibri" pitchFamily="34" charset="0"/>
              </a:endParaRPr>
            </a:p>
          </p:txBody>
        </p:sp>
        <p:sp>
          <p:nvSpPr>
            <p:cNvPr id="18446" name="TextBox 9"/>
            <p:cNvSpPr txBox="1">
              <a:spLocks noChangeArrowheads="1"/>
            </p:cNvSpPr>
            <p:nvPr/>
          </p:nvSpPr>
          <p:spPr bwMode="auto">
            <a:xfrm>
              <a:off x="6104436" y="4464050"/>
              <a:ext cx="1457920" cy="5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17" eaLnBrk="1" fontAlgn="base" hangingPunct="1">
                <a:spcBef>
                  <a:spcPct val="0"/>
                </a:spcBef>
                <a:spcAft>
                  <a:spcPct val="0"/>
                </a:spcAft>
              </a:pPr>
              <a:r>
                <a:rPr lang="en-US" sz="1600" b="1">
                  <a:solidFill>
                    <a:prstClr val="black"/>
                  </a:solidFill>
                  <a:latin typeface="Calibri" pitchFamily="34" charset="0"/>
                </a:rPr>
                <a:t>Loss of </a:t>
              </a:r>
              <a:br>
                <a:rPr lang="en-US" sz="1600" b="1">
                  <a:solidFill>
                    <a:prstClr val="black"/>
                  </a:solidFill>
                  <a:latin typeface="Calibri" pitchFamily="34" charset="0"/>
                </a:rPr>
              </a:br>
              <a:r>
                <a:rPr lang="en-US" sz="1600" b="1">
                  <a:solidFill>
                    <a:prstClr val="black"/>
                  </a:solidFill>
                  <a:latin typeface="Calibri" pitchFamily="34" charset="0"/>
                </a:rPr>
                <a:t>consciousness</a:t>
              </a:r>
              <a:r>
                <a:rPr lang="en-US" sz="1600" b="1" baseline="30000">
                  <a:solidFill>
                    <a:prstClr val="black"/>
                  </a:solidFill>
                  <a:latin typeface="Calibri" pitchFamily="34" charset="0"/>
                </a:rPr>
                <a:t>3</a:t>
              </a:r>
              <a:endParaRPr lang="en-US" sz="1600" b="1">
                <a:solidFill>
                  <a:prstClr val="black"/>
                </a:solidFill>
                <a:latin typeface="Calibri" pitchFamily="34" charset="0"/>
              </a:endParaRPr>
            </a:p>
          </p:txBody>
        </p:sp>
        <p:sp>
          <p:nvSpPr>
            <p:cNvPr id="18447" name="TextBox 32"/>
            <p:cNvSpPr txBox="1">
              <a:spLocks noChangeArrowheads="1"/>
            </p:cNvSpPr>
            <p:nvPr/>
          </p:nvSpPr>
          <p:spPr bwMode="auto">
            <a:xfrm>
              <a:off x="4628169" y="5218113"/>
              <a:ext cx="1402139" cy="5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17" eaLnBrk="1" fontAlgn="base" hangingPunct="1">
                <a:spcBef>
                  <a:spcPct val="0"/>
                </a:spcBef>
                <a:spcAft>
                  <a:spcPct val="0"/>
                </a:spcAft>
              </a:pPr>
              <a:r>
                <a:rPr lang="en-US" sz="1600" b="1">
                  <a:solidFill>
                    <a:prstClr val="black"/>
                  </a:solidFill>
                  <a:latin typeface="Calibri" pitchFamily="34" charset="0"/>
                </a:rPr>
                <a:t>Increased risk </a:t>
              </a:r>
              <a:br>
                <a:rPr lang="en-US" sz="1600" b="1">
                  <a:solidFill>
                    <a:prstClr val="black"/>
                  </a:solidFill>
                  <a:latin typeface="Calibri" pitchFamily="34" charset="0"/>
                </a:rPr>
              </a:br>
              <a:r>
                <a:rPr lang="en-US" sz="1600" b="1">
                  <a:solidFill>
                    <a:prstClr val="black"/>
                  </a:solidFill>
                  <a:latin typeface="Calibri" pitchFamily="34" charset="0"/>
                </a:rPr>
                <a:t>of seizures</a:t>
              </a:r>
              <a:r>
                <a:rPr lang="en-US" sz="1600" b="1" baseline="30000">
                  <a:solidFill>
                    <a:prstClr val="black"/>
                  </a:solidFill>
                  <a:latin typeface="Calibri" pitchFamily="34" charset="0"/>
                </a:rPr>
                <a:t>3</a:t>
              </a:r>
            </a:p>
          </p:txBody>
        </p:sp>
        <p:sp>
          <p:nvSpPr>
            <p:cNvPr id="18448" name="TextBox 33"/>
            <p:cNvSpPr txBox="1">
              <a:spLocks noChangeArrowheads="1"/>
            </p:cNvSpPr>
            <p:nvPr/>
          </p:nvSpPr>
          <p:spPr bwMode="auto">
            <a:xfrm>
              <a:off x="1868488" y="2100263"/>
              <a:ext cx="870366" cy="33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17" eaLnBrk="1" fontAlgn="base" hangingPunct="1">
                <a:spcBef>
                  <a:spcPct val="0"/>
                </a:spcBef>
                <a:spcAft>
                  <a:spcPct val="0"/>
                </a:spcAft>
              </a:pPr>
              <a:r>
                <a:rPr lang="en-US" sz="1600" b="1">
                  <a:solidFill>
                    <a:prstClr val="black"/>
                  </a:solidFill>
                  <a:latin typeface="Calibri" pitchFamily="34" charset="0"/>
                </a:rPr>
                <a:t>Death</a:t>
              </a:r>
              <a:r>
                <a:rPr lang="en-US" sz="1600" b="1" baseline="30000">
                  <a:solidFill>
                    <a:prstClr val="black"/>
                  </a:solidFill>
                  <a:latin typeface="Calibri" pitchFamily="34" charset="0"/>
                </a:rPr>
                <a:t>2,3</a:t>
              </a:r>
              <a:endParaRPr lang="en-US" sz="1600" b="1">
                <a:solidFill>
                  <a:prstClr val="black"/>
                </a:solidFill>
                <a:latin typeface="Calibri" pitchFamily="34" charset="0"/>
              </a:endParaRPr>
            </a:p>
          </p:txBody>
        </p:sp>
        <p:sp>
          <p:nvSpPr>
            <p:cNvPr id="18449" name="TextBox 42"/>
            <p:cNvSpPr txBox="1">
              <a:spLocks noChangeArrowheads="1"/>
            </p:cNvSpPr>
            <p:nvPr/>
          </p:nvSpPr>
          <p:spPr bwMode="auto">
            <a:xfrm>
              <a:off x="798450" y="3316288"/>
              <a:ext cx="1499082" cy="5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17" eaLnBrk="1" fontAlgn="base" hangingPunct="1">
                <a:spcBef>
                  <a:spcPct val="0"/>
                </a:spcBef>
                <a:spcAft>
                  <a:spcPct val="0"/>
                </a:spcAft>
              </a:pPr>
              <a:r>
                <a:rPr lang="en-US" sz="1600" b="1">
                  <a:solidFill>
                    <a:prstClr val="black"/>
                  </a:solidFill>
                  <a:latin typeface="Calibri" pitchFamily="34" charset="0"/>
                </a:rPr>
                <a:t>Increased risk </a:t>
              </a:r>
              <a:br>
                <a:rPr lang="en-US" sz="1600" b="1">
                  <a:solidFill>
                    <a:prstClr val="black"/>
                  </a:solidFill>
                  <a:latin typeface="Calibri" pitchFamily="34" charset="0"/>
                </a:rPr>
              </a:br>
              <a:r>
                <a:rPr lang="en-US" sz="1600" b="1">
                  <a:solidFill>
                    <a:prstClr val="black"/>
                  </a:solidFill>
                  <a:latin typeface="Calibri" pitchFamily="34" charset="0"/>
                </a:rPr>
                <a:t>of car accident</a:t>
              </a:r>
              <a:r>
                <a:rPr lang="en-US" sz="1600" b="1" baseline="30000">
                  <a:solidFill>
                    <a:prstClr val="black"/>
                  </a:solidFill>
                  <a:latin typeface="Calibri" pitchFamily="34" charset="0"/>
                </a:rPr>
                <a:t>1</a:t>
              </a:r>
            </a:p>
          </p:txBody>
        </p:sp>
        <p:cxnSp>
          <p:nvCxnSpPr>
            <p:cNvPr id="18450" name="Straight Arrow Connector 16"/>
            <p:cNvCxnSpPr>
              <a:cxnSpLocks noChangeShapeType="1"/>
            </p:cNvCxnSpPr>
            <p:nvPr/>
          </p:nvCxnSpPr>
          <p:spPr bwMode="auto">
            <a:xfrm>
              <a:off x="2625725" y="4846638"/>
              <a:ext cx="0" cy="0"/>
            </a:xfrm>
            <a:prstGeom prst="straightConnector1">
              <a:avLst/>
            </a:prstGeom>
            <a:noFill/>
            <a:ln w="762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54" name="Down Arrow 53"/>
            <p:cNvSpPr/>
            <p:nvPr/>
          </p:nvSpPr>
          <p:spPr bwMode="auto">
            <a:xfrm rot="189816" flipH="1">
              <a:off x="3472984" y="4265420"/>
              <a:ext cx="630238" cy="982133"/>
            </a:xfrm>
            <a:prstGeom prst="downArrow">
              <a:avLst/>
            </a:prstGeom>
            <a:solidFill>
              <a:srgbClr val="FF66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14300" h="25400"/>
            </a:sp3d>
          </p:spPr>
          <p:txBody>
            <a:bodyPr lIns="90000" tIns="46800" rIns="90000" bIns="46800" anchor="ctr"/>
            <a:lstStyle/>
            <a:p>
              <a:pPr defTabSz="914417">
                <a:defRPr/>
              </a:pPr>
              <a:endParaRPr lang="en-US" sz="1400">
                <a:solidFill>
                  <a:prstClr val="black"/>
                </a:solidFill>
                <a:latin typeface="Arial" pitchFamily="34" charset="0"/>
                <a:cs typeface="Arial" pitchFamily="34" charset="0"/>
              </a:endParaRPr>
            </a:p>
          </p:txBody>
        </p:sp>
        <p:sp>
          <p:nvSpPr>
            <p:cNvPr id="55" name="Down Arrow 54"/>
            <p:cNvSpPr/>
            <p:nvPr/>
          </p:nvSpPr>
          <p:spPr bwMode="auto">
            <a:xfrm rot="20910508">
              <a:off x="4642132" y="4206121"/>
              <a:ext cx="630238" cy="980017"/>
            </a:xfrm>
            <a:prstGeom prst="downArrow">
              <a:avLst/>
            </a:prstGeom>
            <a:solidFill>
              <a:srgbClr val="FF66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14300" h="25400"/>
            </a:sp3d>
          </p:spPr>
          <p:txBody>
            <a:bodyPr lIns="90000" tIns="46800" rIns="90000" bIns="46800" anchor="ctr"/>
            <a:lstStyle/>
            <a:p>
              <a:pPr defTabSz="914417">
                <a:defRPr/>
              </a:pPr>
              <a:endParaRPr lang="en-US" sz="1400">
                <a:solidFill>
                  <a:prstClr val="black"/>
                </a:solidFill>
                <a:latin typeface="Arial" pitchFamily="34" charset="0"/>
                <a:cs typeface="Arial" pitchFamily="34" charset="0"/>
              </a:endParaRPr>
            </a:p>
          </p:txBody>
        </p:sp>
        <p:sp>
          <p:nvSpPr>
            <p:cNvPr id="57" name="Down Arrow 56"/>
            <p:cNvSpPr/>
            <p:nvPr/>
          </p:nvSpPr>
          <p:spPr bwMode="auto">
            <a:xfrm rot="2966632" flipH="1">
              <a:off x="2659515" y="3881204"/>
              <a:ext cx="630238" cy="982133"/>
            </a:xfrm>
            <a:prstGeom prst="downArrow">
              <a:avLst/>
            </a:prstGeom>
            <a:solidFill>
              <a:srgbClr val="FF66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14300" h="25400"/>
            </a:sp3d>
          </p:spPr>
          <p:txBody>
            <a:bodyPr lIns="90000" tIns="46800" rIns="90000" bIns="46800" anchor="ctr"/>
            <a:lstStyle/>
            <a:p>
              <a:pPr defTabSz="914417">
                <a:defRPr/>
              </a:pPr>
              <a:endParaRPr lang="en-US" sz="1400">
                <a:solidFill>
                  <a:prstClr val="black"/>
                </a:solidFill>
                <a:latin typeface="Arial" pitchFamily="34" charset="0"/>
                <a:cs typeface="Arial" pitchFamily="34" charset="0"/>
              </a:endParaRPr>
            </a:p>
          </p:txBody>
        </p:sp>
        <p:sp>
          <p:nvSpPr>
            <p:cNvPr id="58" name="Down Arrow 57"/>
            <p:cNvSpPr/>
            <p:nvPr/>
          </p:nvSpPr>
          <p:spPr bwMode="auto">
            <a:xfrm rot="5400000" flipH="1">
              <a:off x="2392367" y="3118180"/>
              <a:ext cx="630238" cy="982133"/>
            </a:xfrm>
            <a:prstGeom prst="downArrow">
              <a:avLst/>
            </a:prstGeom>
            <a:solidFill>
              <a:srgbClr val="FF66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14300" h="25400"/>
            </a:sp3d>
          </p:spPr>
          <p:txBody>
            <a:bodyPr lIns="90000" tIns="46800" rIns="90000" bIns="46800" anchor="ctr"/>
            <a:lstStyle/>
            <a:p>
              <a:pPr defTabSz="914417">
                <a:defRPr/>
              </a:pPr>
              <a:endParaRPr lang="en-US" sz="1400">
                <a:solidFill>
                  <a:prstClr val="black"/>
                </a:solidFill>
                <a:latin typeface="Arial" pitchFamily="34" charset="0"/>
                <a:cs typeface="Arial" pitchFamily="34" charset="0"/>
              </a:endParaRPr>
            </a:p>
          </p:txBody>
        </p:sp>
        <p:sp>
          <p:nvSpPr>
            <p:cNvPr id="59" name="Down Arrow 58"/>
            <p:cNvSpPr/>
            <p:nvPr/>
          </p:nvSpPr>
          <p:spPr bwMode="auto">
            <a:xfrm rot="8100000" flipH="1">
              <a:off x="2742805" y="2289163"/>
              <a:ext cx="630238" cy="982133"/>
            </a:xfrm>
            <a:prstGeom prst="downArrow">
              <a:avLst/>
            </a:prstGeom>
            <a:solidFill>
              <a:srgbClr val="FF66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14300" h="25400"/>
            </a:sp3d>
          </p:spPr>
          <p:txBody>
            <a:bodyPr lIns="90000" tIns="46800" rIns="90000" bIns="46800" anchor="ctr"/>
            <a:lstStyle/>
            <a:p>
              <a:pPr defTabSz="914417">
                <a:defRPr/>
              </a:pPr>
              <a:endParaRPr lang="en-US" sz="1400">
                <a:solidFill>
                  <a:prstClr val="black"/>
                </a:solidFill>
                <a:latin typeface="Arial" pitchFamily="34" charset="0"/>
                <a:cs typeface="Arial" pitchFamily="34" charset="0"/>
              </a:endParaRPr>
            </a:p>
          </p:txBody>
        </p:sp>
        <p:sp>
          <p:nvSpPr>
            <p:cNvPr id="60" name="Down Arrow 59"/>
            <p:cNvSpPr/>
            <p:nvPr/>
          </p:nvSpPr>
          <p:spPr bwMode="auto">
            <a:xfrm rot="10316907" flipH="1">
              <a:off x="3494765" y="1972960"/>
              <a:ext cx="630238" cy="982133"/>
            </a:xfrm>
            <a:prstGeom prst="downArrow">
              <a:avLst/>
            </a:prstGeom>
            <a:solidFill>
              <a:srgbClr val="FF66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14300" h="25400"/>
            </a:sp3d>
          </p:spPr>
          <p:txBody>
            <a:bodyPr lIns="90000" tIns="46800" rIns="90000" bIns="46800" anchor="ctr"/>
            <a:lstStyle/>
            <a:p>
              <a:pPr defTabSz="914417">
                <a:defRPr/>
              </a:pPr>
              <a:endParaRPr lang="en-US" sz="1400">
                <a:solidFill>
                  <a:prstClr val="black"/>
                </a:solidFill>
                <a:latin typeface="Arial" pitchFamily="34" charset="0"/>
                <a:cs typeface="Arial" pitchFamily="34" charset="0"/>
              </a:endParaRPr>
            </a:p>
          </p:txBody>
        </p:sp>
        <p:sp>
          <p:nvSpPr>
            <p:cNvPr id="61" name="Down Arrow 60"/>
            <p:cNvSpPr/>
            <p:nvPr/>
          </p:nvSpPr>
          <p:spPr bwMode="auto">
            <a:xfrm rot="18518405">
              <a:off x="5420884" y="3836214"/>
              <a:ext cx="630238" cy="980017"/>
            </a:xfrm>
            <a:prstGeom prst="downArrow">
              <a:avLst/>
            </a:prstGeom>
            <a:solidFill>
              <a:srgbClr val="FF66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14300" h="25400"/>
            </a:sp3d>
          </p:spPr>
          <p:txBody>
            <a:bodyPr lIns="90000" tIns="46800" rIns="90000" bIns="46800" anchor="ctr"/>
            <a:lstStyle/>
            <a:p>
              <a:pPr defTabSz="914417">
                <a:defRPr/>
              </a:pPr>
              <a:endParaRPr lang="en-US" sz="1400">
                <a:solidFill>
                  <a:prstClr val="black"/>
                </a:solidFill>
                <a:latin typeface="Arial" pitchFamily="34" charset="0"/>
                <a:cs typeface="Arial" pitchFamily="34" charset="0"/>
              </a:endParaRPr>
            </a:p>
          </p:txBody>
        </p:sp>
        <p:sp>
          <p:nvSpPr>
            <p:cNvPr id="62" name="Down Arrow 61"/>
            <p:cNvSpPr/>
            <p:nvPr/>
          </p:nvSpPr>
          <p:spPr bwMode="auto">
            <a:xfrm rot="15548658">
              <a:off x="5648542" y="2957796"/>
              <a:ext cx="630238" cy="980017"/>
            </a:xfrm>
            <a:prstGeom prst="downArrow">
              <a:avLst/>
            </a:prstGeom>
            <a:solidFill>
              <a:srgbClr val="FF66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14300" h="25400"/>
            </a:sp3d>
          </p:spPr>
          <p:txBody>
            <a:bodyPr lIns="90000" tIns="46800" rIns="90000" bIns="46800" anchor="ctr"/>
            <a:lstStyle/>
            <a:p>
              <a:pPr defTabSz="914417">
                <a:defRPr/>
              </a:pPr>
              <a:endParaRPr lang="en-US" sz="1400">
                <a:solidFill>
                  <a:prstClr val="black"/>
                </a:solidFill>
                <a:latin typeface="Arial" pitchFamily="34" charset="0"/>
                <a:cs typeface="Arial" pitchFamily="34" charset="0"/>
              </a:endParaRPr>
            </a:p>
          </p:txBody>
        </p:sp>
        <p:sp>
          <p:nvSpPr>
            <p:cNvPr id="63" name="Down Arrow 62"/>
            <p:cNvSpPr/>
            <p:nvPr/>
          </p:nvSpPr>
          <p:spPr bwMode="auto">
            <a:xfrm rot="11220728" flipH="1">
              <a:off x="4404350" y="1977459"/>
              <a:ext cx="630238" cy="982133"/>
            </a:xfrm>
            <a:prstGeom prst="downArrow">
              <a:avLst/>
            </a:prstGeom>
            <a:solidFill>
              <a:srgbClr val="FF66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14300" h="25400"/>
            </a:sp3d>
          </p:spPr>
          <p:txBody>
            <a:bodyPr lIns="90000" tIns="46800" rIns="90000" bIns="46800" anchor="ctr"/>
            <a:lstStyle/>
            <a:p>
              <a:pPr defTabSz="914417">
                <a:defRPr/>
              </a:pPr>
              <a:endParaRPr lang="en-US" sz="1400">
                <a:solidFill>
                  <a:prstClr val="black"/>
                </a:solidFill>
                <a:latin typeface="Arial" pitchFamily="34" charset="0"/>
                <a:cs typeface="Arial" pitchFamily="34" charset="0"/>
              </a:endParaRPr>
            </a:p>
          </p:txBody>
        </p:sp>
        <p:sp>
          <p:nvSpPr>
            <p:cNvPr id="64" name="Down Arrow 63"/>
            <p:cNvSpPr/>
            <p:nvPr/>
          </p:nvSpPr>
          <p:spPr bwMode="auto">
            <a:xfrm rot="12891194" flipH="1">
              <a:off x="5164021" y="2241485"/>
              <a:ext cx="630238" cy="982133"/>
            </a:xfrm>
            <a:prstGeom prst="downArrow">
              <a:avLst/>
            </a:prstGeom>
            <a:solidFill>
              <a:srgbClr val="FF6600"/>
            </a:soli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14300" h="25400"/>
            </a:sp3d>
          </p:spPr>
          <p:txBody>
            <a:bodyPr lIns="90000" tIns="46800" rIns="90000" bIns="46800" anchor="ctr"/>
            <a:lstStyle/>
            <a:p>
              <a:pPr defTabSz="914417">
                <a:defRPr/>
              </a:pPr>
              <a:endParaRPr lang="en-US" sz="1400">
                <a:solidFill>
                  <a:prstClr val="black"/>
                </a:solidFill>
                <a:latin typeface="Arial" pitchFamily="34" charset="0"/>
                <a:cs typeface="Arial" pitchFamily="34" charset="0"/>
              </a:endParaRPr>
            </a:p>
          </p:txBody>
        </p:sp>
        <p:sp>
          <p:nvSpPr>
            <p:cNvPr id="18457" name="TextBox 6"/>
            <p:cNvSpPr txBox="1">
              <a:spLocks noChangeArrowheads="1"/>
            </p:cNvSpPr>
            <p:nvPr/>
          </p:nvSpPr>
          <p:spPr bwMode="auto">
            <a:xfrm>
              <a:off x="1030288" y="4616450"/>
              <a:ext cx="1825625" cy="5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17" eaLnBrk="1" fontAlgn="base" hangingPunct="1">
                <a:spcBef>
                  <a:spcPct val="0"/>
                </a:spcBef>
                <a:spcAft>
                  <a:spcPct val="0"/>
                </a:spcAft>
              </a:pPr>
              <a:r>
                <a:rPr lang="en-US" sz="1600" b="1">
                  <a:solidFill>
                    <a:prstClr val="black"/>
                  </a:solidFill>
                  <a:latin typeface="Calibri" pitchFamily="34" charset="0"/>
                </a:rPr>
                <a:t>Reduced </a:t>
              </a:r>
              <a:br>
                <a:rPr lang="en-US" sz="1600" b="1">
                  <a:solidFill>
                    <a:prstClr val="black"/>
                  </a:solidFill>
                  <a:latin typeface="Calibri" pitchFamily="34" charset="0"/>
                </a:rPr>
              </a:br>
              <a:r>
                <a:rPr lang="en-US" sz="1600" b="1">
                  <a:solidFill>
                    <a:prstClr val="black"/>
                  </a:solidFill>
                  <a:latin typeface="Calibri" pitchFamily="34" charset="0"/>
                </a:rPr>
                <a:t>quality of life</a:t>
              </a:r>
              <a:r>
                <a:rPr lang="en-US" sz="1600" b="1" baseline="30000">
                  <a:solidFill>
                    <a:prstClr val="black"/>
                  </a:solidFill>
                  <a:latin typeface="Calibri" pitchFamily="34" charset="0"/>
                </a:rPr>
                <a:t>7</a:t>
              </a:r>
              <a:endParaRPr lang="en-US" sz="1600" b="1">
                <a:solidFill>
                  <a:prstClr val="black"/>
                </a:solidFill>
                <a:latin typeface="Calibri" pitchFamily="34" charset="0"/>
              </a:endParaRPr>
            </a:p>
          </p:txBody>
        </p:sp>
      </p:grpSp>
      <p:sp>
        <p:nvSpPr>
          <p:cNvPr id="28" name="Slide Number Placeholder 27"/>
          <p:cNvSpPr>
            <a:spLocks noGrp="1"/>
          </p:cNvSpPr>
          <p:nvPr>
            <p:ph type="sldNum" sz="quarter" idx="12"/>
          </p:nvPr>
        </p:nvSpPr>
        <p:spPr>
          <a:xfrm>
            <a:off x="1981202" y="6356351"/>
            <a:ext cx="2133600" cy="365125"/>
          </a:xfrm>
        </p:spPr>
        <p:txBody>
          <a:bodyPr/>
          <a:lstStyle/>
          <a:p>
            <a:pPr algn="l" defTabSz="914417" fontAlgn="base">
              <a:spcBef>
                <a:spcPct val="0"/>
              </a:spcBef>
              <a:spcAft>
                <a:spcPct val="0"/>
              </a:spcAft>
              <a:defRPr/>
            </a:pPr>
            <a:fld id="{50442EFD-AD03-464D-8B0F-816691834343}" type="slidenum">
              <a:rPr lang="en-US">
                <a:solidFill>
                  <a:prstClr val="black"/>
                </a:solidFill>
                <a:latin typeface="Arial" charset="0"/>
              </a:rPr>
              <a:pPr algn="l" defTabSz="914417" fontAlgn="base">
                <a:spcBef>
                  <a:spcPct val="0"/>
                </a:spcBef>
                <a:spcAft>
                  <a:spcPct val="0"/>
                </a:spcAft>
                <a:defRPr/>
              </a:pPr>
              <a:t>35</a:t>
            </a:fld>
            <a:endParaRPr lang="en-US">
              <a:solidFill>
                <a:prstClr val="black"/>
              </a:solidFill>
              <a:latin typeface="Arial" charset="0"/>
            </a:endParaRPr>
          </a:p>
        </p:txBody>
      </p:sp>
      <p:sp>
        <p:nvSpPr>
          <p:cNvPr id="2" name="Rectangle 1"/>
          <p:cNvSpPr/>
          <p:nvPr/>
        </p:nvSpPr>
        <p:spPr>
          <a:xfrm>
            <a:off x="3809354" y="4420119"/>
            <a:ext cx="367162" cy="457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7" fontAlgn="base">
              <a:spcBef>
                <a:spcPct val="0"/>
              </a:spcBef>
              <a:spcAft>
                <a:spcPct val="0"/>
              </a:spcAft>
            </a:pPr>
            <a:endParaRPr lang="en-US" sz="2400">
              <a:solidFill>
                <a:prstClr val="white"/>
              </a:solidFill>
              <a:latin typeface="Trebuchet MS" panose="020B0603020202020204"/>
            </a:endParaRPr>
          </a:p>
        </p:txBody>
      </p:sp>
      <p:sp>
        <p:nvSpPr>
          <p:cNvPr id="4" name="Oval 3"/>
          <p:cNvSpPr/>
          <p:nvPr/>
        </p:nvSpPr>
        <p:spPr>
          <a:xfrm>
            <a:off x="4114802" y="4740927"/>
            <a:ext cx="185656" cy="231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7" fontAlgn="base">
              <a:spcBef>
                <a:spcPct val="0"/>
              </a:spcBef>
              <a:spcAft>
                <a:spcPct val="0"/>
              </a:spcAft>
            </a:pPr>
            <a:endParaRPr lang="en-US" sz="2400">
              <a:solidFill>
                <a:prstClr val="white"/>
              </a:solidFill>
              <a:latin typeface="Trebuchet MS" panose="020B0603020202020204"/>
            </a:endParaRPr>
          </a:p>
        </p:txBody>
      </p:sp>
      <p:pic>
        <p:nvPicPr>
          <p:cNvPr id="31" name="Picture 3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24287" y="6243996"/>
            <a:ext cx="1918494" cy="614004"/>
          </a:xfrm>
          <a:prstGeom prst="rect">
            <a:avLst/>
          </a:prstGeom>
        </p:spPr>
      </p:pic>
    </p:spTree>
    <p:extLst>
      <p:ext uri="{BB962C8B-B14F-4D97-AF65-F5344CB8AC3E}">
        <p14:creationId xmlns:p14="http://schemas.microsoft.com/office/powerpoint/2010/main" val="177387988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Rectangle 3"/>
          <p:cNvSpPr>
            <a:spLocks noChangeArrowheads="1"/>
          </p:cNvSpPr>
          <p:nvPr/>
        </p:nvSpPr>
        <p:spPr bwMode="auto">
          <a:xfrm>
            <a:off x="1524001" y="5941881"/>
            <a:ext cx="83127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29178" eaLnBrk="0" hangingPunct="0"/>
            <a:r>
              <a:rPr lang="en-GB" sz="1000">
                <a:solidFill>
                  <a:prstClr val="black"/>
                </a:solidFill>
                <a:latin typeface="Arial" pitchFamily="34" charset="0"/>
              </a:rPr>
              <a:t>AUC=area under the curve; DPP-4=dipeptidyl peptidase-4; GLP-1=glucagon-like peptide-1 *</a:t>
            </a:r>
            <a:r>
              <a:rPr lang="en-GB" sz="1000" i="1">
                <a:solidFill>
                  <a:prstClr val="black"/>
                </a:solidFill>
                <a:latin typeface="Arial" pitchFamily="34" charset="0"/>
              </a:rPr>
              <a:t>P</a:t>
            </a:r>
            <a:r>
              <a:rPr lang="en-GB" sz="1000">
                <a:solidFill>
                  <a:prstClr val="black"/>
                </a:solidFill>
                <a:latin typeface="Arial" pitchFamily="34" charset="0"/>
              </a:rPr>
              <a:t> &lt;0.05.</a:t>
            </a:r>
            <a:br>
              <a:rPr lang="en-GB" sz="1000">
                <a:solidFill>
                  <a:prstClr val="black"/>
                </a:solidFill>
                <a:latin typeface="Arial" pitchFamily="34" charset="0"/>
              </a:rPr>
            </a:br>
            <a:r>
              <a:rPr lang="en-GB" altLang="ko-KR" sz="1000" baseline="30000">
                <a:solidFill>
                  <a:prstClr val="black"/>
                </a:solidFill>
                <a:latin typeface="Arial" pitchFamily="34" charset="0"/>
                <a:ea typeface="Gulim" pitchFamily="34" charset="-127"/>
              </a:rPr>
              <a:t>1</a:t>
            </a:r>
            <a:r>
              <a:rPr lang="en-GB" altLang="ko-KR" sz="1000">
                <a:solidFill>
                  <a:prstClr val="black"/>
                </a:solidFill>
                <a:latin typeface="Arial" pitchFamily="34" charset="0"/>
                <a:ea typeface="Gulim" pitchFamily="34" charset="-127"/>
              </a:rPr>
              <a:t>Ahrén B, et al. </a:t>
            </a:r>
            <a:r>
              <a:rPr lang="en-GB" altLang="ko-KR" sz="1000" i="1">
                <a:solidFill>
                  <a:prstClr val="black"/>
                </a:solidFill>
                <a:latin typeface="Arial" pitchFamily="34" charset="0"/>
                <a:ea typeface="Gulim" pitchFamily="34" charset="-127"/>
              </a:rPr>
              <a:t>J </a:t>
            </a:r>
            <a:r>
              <a:rPr lang="en-GB" altLang="ko-KR" sz="1000" i="1" err="1">
                <a:solidFill>
                  <a:prstClr val="black"/>
                </a:solidFill>
                <a:latin typeface="Arial" pitchFamily="34" charset="0"/>
                <a:ea typeface="Gulim" pitchFamily="34" charset="-127"/>
              </a:rPr>
              <a:t>Clin</a:t>
            </a:r>
            <a:r>
              <a:rPr lang="en-GB" altLang="ko-KR" sz="1000" i="1">
                <a:solidFill>
                  <a:prstClr val="black"/>
                </a:solidFill>
                <a:latin typeface="Arial" pitchFamily="34" charset="0"/>
                <a:ea typeface="Gulim" pitchFamily="34" charset="-127"/>
              </a:rPr>
              <a:t> </a:t>
            </a:r>
            <a:r>
              <a:rPr lang="en-GB" altLang="ko-KR" sz="1000" i="1" err="1">
                <a:solidFill>
                  <a:prstClr val="black"/>
                </a:solidFill>
                <a:latin typeface="Arial" pitchFamily="34" charset="0"/>
                <a:ea typeface="Gulim" pitchFamily="34" charset="-127"/>
              </a:rPr>
              <a:t>Endocrinol</a:t>
            </a:r>
            <a:r>
              <a:rPr lang="en-GB" altLang="ko-KR" sz="1000" i="1">
                <a:solidFill>
                  <a:prstClr val="black"/>
                </a:solidFill>
                <a:latin typeface="Arial" pitchFamily="34" charset="0"/>
                <a:ea typeface="Gulim" pitchFamily="34" charset="-127"/>
              </a:rPr>
              <a:t> </a:t>
            </a:r>
            <a:r>
              <a:rPr lang="en-GB" altLang="ko-KR" sz="1000" i="1" err="1">
                <a:solidFill>
                  <a:prstClr val="black"/>
                </a:solidFill>
                <a:latin typeface="Arial" pitchFamily="34" charset="0"/>
                <a:ea typeface="Gulim" pitchFamily="34" charset="-127"/>
              </a:rPr>
              <a:t>Metab</a:t>
            </a:r>
            <a:r>
              <a:rPr lang="en-GB" altLang="ko-KR" sz="1000" i="1">
                <a:solidFill>
                  <a:prstClr val="black"/>
                </a:solidFill>
                <a:latin typeface="Arial" pitchFamily="34" charset="0"/>
                <a:ea typeface="Gulim" pitchFamily="34" charset="-127"/>
              </a:rPr>
              <a:t>.</a:t>
            </a:r>
            <a:r>
              <a:rPr lang="en-GB" altLang="ko-KR" sz="1000">
                <a:solidFill>
                  <a:prstClr val="black"/>
                </a:solidFill>
                <a:latin typeface="Arial" pitchFamily="34" charset="0"/>
                <a:ea typeface="Gulim" pitchFamily="34" charset="-127"/>
              </a:rPr>
              <a:t> 2004; 89: 2078–2084; </a:t>
            </a:r>
            <a:r>
              <a:rPr lang="en-GB" altLang="ko-KR" sz="1000" baseline="30000">
                <a:solidFill>
                  <a:prstClr val="black"/>
                </a:solidFill>
                <a:latin typeface="Arial" pitchFamily="34" charset="0"/>
                <a:ea typeface="Gulim" pitchFamily="34" charset="-127"/>
              </a:rPr>
              <a:t>2</a:t>
            </a:r>
            <a:r>
              <a:rPr lang="en-GB" altLang="ko-KR" sz="1000">
                <a:solidFill>
                  <a:prstClr val="black"/>
                </a:solidFill>
                <a:latin typeface="Arial" pitchFamily="34" charset="0"/>
                <a:ea typeface="Gulim" pitchFamily="34" charset="-127"/>
              </a:rPr>
              <a:t>Balas B, et al. </a:t>
            </a:r>
            <a:r>
              <a:rPr lang="en-GB" altLang="ko-KR" sz="1000" i="1">
                <a:solidFill>
                  <a:prstClr val="black"/>
                </a:solidFill>
                <a:latin typeface="Arial" pitchFamily="34" charset="0"/>
                <a:ea typeface="Gulim" pitchFamily="34" charset="-127"/>
              </a:rPr>
              <a:t>J </a:t>
            </a:r>
            <a:r>
              <a:rPr lang="en-GB" altLang="ko-KR" sz="1000" i="1" err="1">
                <a:solidFill>
                  <a:prstClr val="black"/>
                </a:solidFill>
                <a:latin typeface="Arial" pitchFamily="34" charset="0"/>
                <a:ea typeface="Gulim" pitchFamily="34" charset="-127"/>
              </a:rPr>
              <a:t>Clin</a:t>
            </a:r>
            <a:r>
              <a:rPr lang="en-GB" altLang="ko-KR" sz="1000" i="1">
                <a:solidFill>
                  <a:prstClr val="black"/>
                </a:solidFill>
                <a:latin typeface="Arial" pitchFamily="34" charset="0"/>
                <a:ea typeface="Gulim" pitchFamily="34" charset="-127"/>
              </a:rPr>
              <a:t> </a:t>
            </a:r>
            <a:r>
              <a:rPr lang="en-GB" altLang="ko-KR" sz="1000" i="1" err="1">
                <a:solidFill>
                  <a:prstClr val="black"/>
                </a:solidFill>
                <a:latin typeface="Arial" pitchFamily="34" charset="0"/>
                <a:ea typeface="Gulim" pitchFamily="34" charset="-127"/>
              </a:rPr>
              <a:t>Endocrinol</a:t>
            </a:r>
            <a:r>
              <a:rPr lang="en-GB" altLang="ko-KR" sz="1000" i="1">
                <a:solidFill>
                  <a:prstClr val="black"/>
                </a:solidFill>
                <a:latin typeface="Arial" pitchFamily="34" charset="0"/>
                <a:ea typeface="Gulim" pitchFamily="34" charset="-127"/>
              </a:rPr>
              <a:t> </a:t>
            </a:r>
            <a:r>
              <a:rPr lang="en-GB" altLang="ko-KR" sz="1000" i="1" err="1">
                <a:solidFill>
                  <a:prstClr val="black"/>
                </a:solidFill>
                <a:latin typeface="Arial" pitchFamily="34" charset="0"/>
                <a:ea typeface="Gulim" pitchFamily="34" charset="-127"/>
              </a:rPr>
              <a:t>Metab</a:t>
            </a:r>
            <a:r>
              <a:rPr lang="en-GB" altLang="ko-KR" sz="1000" i="1">
                <a:solidFill>
                  <a:prstClr val="black"/>
                </a:solidFill>
                <a:latin typeface="Arial" pitchFamily="34" charset="0"/>
                <a:ea typeface="Gulim" pitchFamily="34" charset="-127"/>
              </a:rPr>
              <a:t>.</a:t>
            </a:r>
            <a:r>
              <a:rPr lang="en-GB" altLang="ko-KR" sz="1000">
                <a:solidFill>
                  <a:prstClr val="black"/>
                </a:solidFill>
                <a:latin typeface="Arial" pitchFamily="34" charset="0"/>
                <a:ea typeface="Gulim" pitchFamily="34" charset="-127"/>
              </a:rPr>
              <a:t> 2007; 92: 1249–1255; </a:t>
            </a:r>
            <a:br>
              <a:rPr lang="en-GB" altLang="ko-KR" sz="1000">
                <a:solidFill>
                  <a:prstClr val="black"/>
                </a:solidFill>
                <a:latin typeface="Arial" pitchFamily="34" charset="0"/>
                <a:ea typeface="Gulim" pitchFamily="34" charset="-127"/>
              </a:rPr>
            </a:br>
            <a:r>
              <a:rPr lang="en-GB" altLang="ko-KR" sz="1000" baseline="30000">
                <a:solidFill>
                  <a:prstClr val="black"/>
                </a:solidFill>
                <a:latin typeface="Arial" pitchFamily="34" charset="0"/>
                <a:ea typeface="Gulim" pitchFamily="34" charset="-127"/>
              </a:rPr>
              <a:t>3</a:t>
            </a:r>
            <a:r>
              <a:rPr lang="en-GB" altLang="ko-KR" sz="1000">
                <a:solidFill>
                  <a:prstClr val="black"/>
                </a:solidFill>
                <a:latin typeface="Arial" pitchFamily="34" charset="0"/>
                <a:ea typeface="Gulim" pitchFamily="34" charset="-127"/>
              </a:rPr>
              <a:t>Matikainen N, et al. </a:t>
            </a:r>
            <a:r>
              <a:rPr lang="en-GB" altLang="ko-KR" sz="1000" i="1" err="1">
                <a:solidFill>
                  <a:prstClr val="black"/>
                </a:solidFill>
                <a:latin typeface="Arial" pitchFamily="34" charset="0"/>
                <a:ea typeface="Gulim" pitchFamily="34" charset="-127"/>
              </a:rPr>
              <a:t>Diabetologia</a:t>
            </a:r>
            <a:r>
              <a:rPr lang="en-GB" altLang="ko-KR" sz="1000" i="1">
                <a:solidFill>
                  <a:prstClr val="black"/>
                </a:solidFill>
                <a:latin typeface="Arial" pitchFamily="34" charset="0"/>
                <a:ea typeface="Gulim" pitchFamily="34" charset="-127"/>
              </a:rPr>
              <a:t>. </a:t>
            </a:r>
            <a:r>
              <a:rPr lang="en-GB" altLang="ko-KR" sz="1000">
                <a:solidFill>
                  <a:prstClr val="black"/>
                </a:solidFill>
                <a:latin typeface="Arial" pitchFamily="34" charset="0"/>
                <a:ea typeface="Gulim" pitchFamily="34" charset="-127"/>
              </a:rPr>
              <a:t>2006; 49: 2049–2057; </a:t>
            </a:r>
            <a:r>
              <a:rPr lang="en-GB" altLang="ko-KR" sz="1000" baseline="30000">
                <a:solidFill>
                  <a:prstClr val="black"/>
                </a:solidFill>
                <a:latin typeface="Arial" pitchFamily="34" charset="0"/>
                <a:ea typeface="Gulim" pitchFamily="34" charset="-127"/>
              </a:rPr>
              <a:t>4</a:t>
            </a:r>
            <a:r>
              <a:rPr lang="en-GB" altLang="ko-KR" sz="1000">
                <a:solidFill>
                  <a:prstClr val="black"/>
                </a:solidFill>
                <a:latin typeface="Arial" pitchFamily="34" charset="0"/>
                <a:ea typeface="Gulim" pitchFamily="34" charset="-127"/>
              </a:rPr>
              <a:t>Rosenstock J, et al. </a:t>
            </a:r>
            <a:r>
              <a:rPr lang="en-GB" altLang="ko-KR" sz="1000" i="1">
                <a:solidFill>
                  <a:prstClr val="black"/>
                </a:solidFill>
                <a:latin typeface="Arial" pitchFamily="34" charset="0"/>
                <a:ea typeface="Gulim" pitchFamily="34" charset="-127"/>
              </a:rPr>
              <a:t>Diabetes Care.</a:t>
            </a:r>
            <a:r>
              <a:rPr lang="en-GB" altLang="ko-KR" sz="1000">
                <a:solidFill>
                  <a:prstClr val="black"/>
                </a:solidFill>
                <a:latin typeface="Arial" pitchFamily="34" charset="0"/>
                <a:ea typeface="Gulim" pitchFamily="34" charset="-127"/>
              </a:rPr>
              <a:t> 2008; 31: 30–35;</a:t>
            </a:r>
            <a:br>
              <a:rPr lang="en-GB" altLang="ko-KR" sz="1000">
                <a:solidFill>
                  <a:prstClr val="black"/>
                </a:solidFill>
                <a:latin typeface="Arial" pitchFamily="34" charset="0"/>
                <a:ea typeface="Gulim" pitchFamily="34" charset="-127"/>
              </a:rPr>
            </a:br>
            <a:r>
              <a:rPr lang="en-GB" altLang="ko-KR" sz="1000" baseline="30000">
                <a:solidFill>
                  <a:prstClr val="black"/>
                </a:solidFill>
                <a:latin typeface="Arial" pitchFamily="34" charset="0"/>
                <a:ea typeface="Gulim" pitchFamily="34" charset="-127"/>
              </a:rPr>
              <a:t>5</a:t>
            </a:r>
            <a:r>
              <a:rPr lang="en-GB" altLang="ko-KR" sz="1000">
                <a:solidFill>
                  <a:prstClr val="black"/>
                </a:solidFill>
                <a:latin typeface="Arial" pitchFamily="34" charset="0"/>
                <a:ea typeface="Gulim" pitchFamily="34" charset="-127"/>
              </a:rPr>
              <a:t>Yasuda N, et al. </a:t>
            </a:r>
            <a:r>
              <a:rPr lang="en-GB" altLang="ko-KR" sz="1000" i="1" err="1">
                <a:solidFill>
                  <a:prstClr val="black"/>
                </a:solidFill>
                <a:latin typeface="Arial" pitchFamily="34" charset="0"/>
                <a:ea typeface="Gulim" pitchFamily="34" charset="-127"/>
              </a:rPr>
              <a:t>Biochem</a:t>
            </a:r>
            <a:r>
              <a:rPr lang="en-GB" altLang="ko-KR" sz="1000" i="1">
                <a:solidFill>
                  <a:prstClr val="black"/>
                </a:solidFill>
                <a:latin typeface="Arial" pitchFamily="34" charset="0"/>
                <a:ea typeface="Gulim" pitchFamily="34" charset="-127"/>
              </a:rPr>
              <a:t> </a:t>
            </a:r>
            <a:r>
              <a:rPr lang="en-GB" altLang="ko-KR" sz="1000" i="1" err="1">
                <a:solidFill>
                  <a:prstClr val="black"/>
                </a:solidFill>
                <a:latin typeface="Arial" pitchFamily="34" charset="0"/>
                <a:ea typeface="Gulim" pitchFamily="34" charset="-127"/>
              </a:rPr>
              <a:t>Biophys</a:t>
            </a:r>
            <a:r>
              <a:rPr lang="en-GB" altLang="ko-KR" sz="1000" i="1">
                <a:solidFill>
                  <a:prstClr val="black"/>
                </a:solidFill>
                <a:latin typeface="Arial" pitchFamily="34" charset="0"/>
                <a:ea typeface="Gulim" pitchFamily="34" charset="-127"/>
              </a:rPr>
              <a:t> Ref </a:t>
            </a:r>
            <a:r>
              <a:rPr lang="en-GB" altLang="ko-KR" sz="1000" i="1" err="1">
                <a:solidFill>
                  <a:prstClr val="black"/>
                </a:solidFill>
                <a:latin typeface="Arial" pitchFamily="34" charset="0"/>
                <a:ea typeface="Gulim" pitchFamily="34" charset="-127"/>
              </a:rPr>
              <a:t>Commun</a:t>
            </a:r>
            <a:r>
              <a:rPr lang="en-GB" altLang="ko-KR" sz="1000" i="1">
                <a:solidFill>
                  <a:prstClr val="black"/>
                </a:solidFill>
                <a:latin typeface="Arial" pitchFamily="34" charset="0"/>
                <a:ea typeface="Gulim" pitchFamily="34" charset="-127"/>
              </a:rPr>
              <a:t>.</a:t>
            </a:r>
            <a:r>
              <a:rPr lang="en-GB" altLang="ko-KR" sz="1000">
                <a:solidFill>
                  <a:prstClr val="black"/>
                </a:solidFill>
                <a:latin typeface="Arial" pitchFamily="34" charset="0"/>
                <a:ea typeface="Gulim" pitchFamily="34" charset="-127"/>
              </a:rPr>
              <a:t> 2002; 298: 779–784; </a:t>
            </a:r>
            <a:r>
              <a:rPr lang="en-GB" altLang="ko-KR" sz="1000" baseline="30000">
                <a:solidFill>
                  <a:prstClr val="black"/>
                </a:solidFill>
                <a:latin typeface="Arial" pitchFamily="34" charset="0"/>
                <a:ea typeface="Gulim" pitchFamily="34" charset="-127"/>
              </a:rPr>
              <a:t>6</a:t>
            </a:r>
            <a:r>
              <a:rPr lang="en-GB" altLang="ko-KR" sz="1000">
                <a:solidFill>
                  <a:prstClr val="black"/>
                </a:solidFill>
                <a:latin typeface="Arial" pitchFamily="34" charset="0"/>
                <a:ea typeface="Gulim" pitchFamily="34" charset="-127"/>
              </a:rPr>
              <a:t>Hinke S, et al. </a:t>
            </a:r>
            <a:r>
              <a:rPr lang="en-GB" altLang="ko-KR" sz="1000" i="1" err="1">
                <a:solidFill>
                  <a:prstClr val="black"/>
                </a:solidFill>
                <a:latin typeface="Arial" pitchFamily="34" charset="0"/>
                <a:ea typeface="Gulim" pitchFamily="34" charset="-127"/>
              </a:rPr>
              <a:t>Biochem</a:t>
            </a:r>
            <a:r>
              <a:rPr lang="en-GB" altLang="ko-KR" sz="1000" i="1">
                <a:solidFill>
                  <a:prstClr val="black"/>
                </a:solidFill>
                <a:latin typeface="Arial" pitchFamily="34" charset="0"/>
                <a:ea typeface="Gulim" pitchFamily="34" charset="-127"/>
              </a:rPr>
              <a:t> </a:t>
            </a:r>
            <a:r>
              <a:rPr lang="en-GB" altLang="ko-KR" sz="1000" i="1" err="1">
                <a:solidFill>
                  <a:prstClr val="black"/>
                </a:solidFill>
                <a:latin typeface="Arial" pitchFamily="34" charset="0"/>
                <a:ea typeface="Gulim" pitchFamily="34" charset="-127"/>
              </a:rPr>
              <a:t>Biophys</a:t>
            </a:r>
            <a:r>
              <a:rPr lang="en-GB" altLang="ko-KR" sz="1000" i="1">
                <a:solidFill>
                  <a:prstClr val="black"/>
                </a:solidFill>
                <a:latin typeface="Arial" pitchFamily="34" charset="0"/>
                <a:ea typeface="Gulim" pitchFamily="34" charset="-127"/>
              </a:rPr>
              <a:t> Ref </a:t>
            </a:r>
            <a:r>
              <a:rPr lang="en-GB" altLang="ko-KR" sz="1000" i="1" err="1">
                <a:solidFill>
                  <a:prstClr val="black"/>
                </a:solidFill>
                <a:latin typeface="Arial" pitchFamily="34" charset="0"/>
                <a:ea typeface="Gulim" pitchFamily="34" charset="-127"/>
              </a:rPr>
              <a:t>Commun</a:t>
            </a:r>
            <a:r>
              <a:rPr lang="en-GB" altLang="ko-KR" sz="1000" i="1">
                <a:solidFill>
                  <a:prstClr val="black"/>
                </a:solidFill>
                <a:latin typeface="Arial" pitchFamily="34" charset="0"/>
                <a:ea typeface="Gulim" pitchFamily="34" charset="-127"/>
              </a:rPr>
              <a:t>.</a:t>
            </a:r>
            <a:r>
              <a:rPr lang="en-GB" altLang="ko-KR" sz="1000">
                <a:solidFill>
                  <a:prstClr val="black"/>
                </a:solidFill>
                <a:latin typeface="Arial" pitchFamily="34" charset="0"/>
                <a:ea typeface="Gulim" pitchFamily="34" charset="-127"/>
              </a:rPr>
              <a:t> 2002; 291: 1302–1308;</a:t>
            </a:r>
            <a:br>
              <a:rPr lang="en-GB" altLang="ko-KR" sz="1000">
                <a:solidFill>
                  <a:prstClr val="black"/>
                </a:solidFill>
                <a:latin typeface="Arial" pitchFamily="34" charset="0"/>
                <a:ea typeface="Gulim" pitchFamily="34" charset="-127"/>
              </a:rPr>
            </a:br>
            <a:r>
              <a:rPr lang="en-GB" altLang="ko-KR" sz="1000" baseline="30000">
                <a:solidFill>
                  <a:prstClr val="black"/>
                </a:solidFill>
                <a:latin typeface="Arial" pitchFamily="34" charset="0"/>
                <a:ea typeface="Gulim" pitchFamily="34" charset="-127"/>
              </a:rPr>
              <a:t>7</a:t>
            </a:r>
            <a:r>
              <a:rPr lang="en-GB" altLang="ko-KR" sz="1000">
                <a:solidFill>
                  <a:prstClr val="black"/>
                </a:solidFill>
                <a:latin typeface="Arial" pitchFamily="34" charset="0"/>
                <a:ea typeface="Gulim" pitchFamily="34" charset="-127"/>
              </a:rPr>
              <a:t>Migoya E, et al. Presented at EASD 2007; abstract 0111; </a:t>
            </a:r>
            <a:r>
              <a:rPr lang="en-GB" altLang="ko-KR" sz="1000" baseline="30000">
                <a:solidFill>
                  <a:prstClr val="black"/>
                </a:solidFill>
                <a:latin typeface="Arial" pitchFamily="34" charset="0"/>
                <a:ea typeface="Gulim" pitchFamily="34" charset="-127"/>
              </a:rPr>
              <a:t>8</a:t>
            </a:r>
            <a:r>
              <a:rPr lang="en-GB" altLang="ko-KR" sz="1000">
                <a:solidFill>
                  <a:prstClr val="black"/>
                </a:solidFill>
                <a:latin typeface="Arial" pitchFamily="34" charset="0"/>
                <a:ea typeface="Gulim" pitchFamily="34" charset="-127"/>
              </a:rPr>
              <a:t>Dunning B, et al. Presented at EASD 2006; abstract 0174; </a:t>
            </a:r>
            <a:r>
              <a:rPr lang="en-GB" altLang="ko-KR" sz="1000" baseline="30000">
                <a:solidFill>
                  <a:prstClr val="black"/>
                </a:solidFill>
                <a:latin typeface="Arial" pitchFamily="34" charset="0"/>
                <a:ea typeface="Gulim" pitchFamily="34" charset="-127"/>
              </a:rPr>
              <a:t>9</a:t>
            </a:r>
            <a:r>
              <a:rPr lang="en-GB" altLang="ko-KR" sz="1000">
                <a:solidFill>
                  <a:prstClr val="black"/>
                </a:solidFill>
                <a:latin typeface="Arial" pitchFamily="34" charset="0"/>
                <a:ea typeface="Gulim" pitchFamily="34" charset="-127"/>
              </a:rPr>
              <a:t>D’Alessio DA, et al. </a:t>
            </a:r>
            <a:br>
              <a:rPr lang="en-GB" altLang="ko-KR" sz="1000">
                <a:solidFill>
                  <a:prstClr val="black"/>
                </a:solidFill>
                <a:latin typeface="Arial" pitchFamily="34" charset="0"/>
                <a:ea typeface="Gulim" pitchFamily="34" charset="-127"/>
              </a:rPr>
            </a:br>
            <a:r>
              <a:rPr lang="en-GB" altLang="ko-KR" sz="1000" i="1">
                <a:solidFill>
                  <a:prstClr val="black"/>
                </a:solidFill>
                <a:latin typeface="Arial" pitchFamily="34" charset="0"/>
                <a:ea typeface="Gulim" pitchFamily="34" charset="-127"/>
              </a:rPr>
              <a:t>J </a:t>
            </a:r>
            <a:r>
              <a:rPr lang="en-GB" altLang="ko-KR" sz="1000" i="1" err="1">
                <a:solidFill>
                  <a:prstClr val="black"/>
                </a:solidFill>
                <a:latin typeface="Arial" pitchFamily="34" charset="0"/>
                <a:ea typeface="Gulim" pitchFamily="34" charset="-127"/>
              </a:rPr>
              <a:t>Clin</a:t>
            </a:r>
            <a:r>
              <a:rPr lang="en-GB" altLang="ko-KR" sz="1000" i="1">
                <a:solidFill>
                  <a:prstClr val="black"/>
                </a:solidFill>
                <a:latin typeface="Arial" pitchFamily="34" charset="0"/>
                <a:ea typeface="Gulim" pitchFamily="34" charset="-127"/>
              </a:rPr>
              <a:t> </a:t>
            </a:r>
            <a:r>
              <a:rPr lang="en-GB" altLang="ko-KR" sz="1000" i="1" err="1">
                <a:solidFill>
                  <a:prstClr val="black"/>
                </a:solidFill>
                <a:latin typeface="Arial" pitchFamily="34" charset="0"/>
                <a:ea typeface="Gulim" pitchFamily="34" charset="-127"/>
              </a:rPr>
              <a:t>Endocrinol</a:t>
            </a:r>
            <a:r>
              <a:rPr lang="en-GB" altLang="ko-KR" sz="1000" i="1">
                <a:solidFill>
                  <a:prstClr val="black"/>
                </a:solidFill>
                <a:latin typeface="Arial" pitchFamily="34" charset="0"/>
                <a:ea typeface="Gulim" pitchFamily="34" charset="-127"/>
              </a:rPr>
              <a:t> </a:t>
            </a:r>
            <a:r>
              <a:rPr lang="en-GB" altLang="ko-KR" sz="1000" i="1" err="1">
                <a:solidFill>
                  <a:prstClr val="black"/>
                </a:solidFill>
                <a:latin typeface="Arial" pitchFamily="34" charset="0"/>
                <a:ea typeface="Gulim" pitchFamily="34" charset="-127"/>
              </a:rPr>
              <a:t>Metab</a:t>
            </a:r>
            <a:r>
              <a:rPr lang="en-GB" altLang="ko-KR" sz="1000" i="1">
                <a:solidFill>
                  <a:prstClr val="black"/>
                </a:solidFill>
                <a:latin typeface="Arial" pitchFamily="34" charset="0"/>
                <a:ea typeface="Gulim" pitchFamily="34" charset="-127"/>
              </a:rPr>
              <a:t>. </a:t>
            </a:r>
            <a:r>
              <a:rPr lang="en-GB" altLang="ko-KR" sz="1000">
                <a:solidFill>
                  <a:prstClr val="black"/>
                </a:solidFill>
                <a:latin typeface="Arial" pitchFamily="34" charset="0"/>
                <a:ea typeface="Gulim" pitchFamily="34" charset="-127"/>
              </a:rPr>
              <a:t>2009; 94: 81–88.</a:t>
            </a:r>
            <a:endParaRPr lang="en-GB" sz="1000">
              <a:solidFill>
                <a:prstClr val="black"/>
              </a:solidFill>
              <a:latin typeface="Arial" pitchFamily="34" charset="0"/>
            </a:endParaRPr>
          </a:p>
        </p:txBody>
      </p:sp>
      <p:sp>
        <p:nvSpPr>
          <p:cNvPr id="118787" name="Rectangle 4"/>
          <p:cNvSpPr>
            <a:spLocks noGrp="1" noChangeArrowheads="1"/>
          </p:cNvSpPr>
          <p:nvPr>
            <p:ph type="title"/>
          </p:nvPr>
        </p:nvSpPr>
        <p:spPr>
          <a:xfrm>
            <a:off x="1706564" y="39688"/>
            <a:ext cx="8764587" cy="1011237"/>
          </a:xfrm>
        </p:spPr>
        <p:txBody>
          <a:bodyPr>
            <a:normAutofit/>
          </a:bodyPr>
          <a:lstStyle/>
          <a:p>
            <a:pPr eaLnBrk="1" hangingPunct="1"/>
            <a:r>
              <a:rPr lang="en-GB" sz="2902" b="1">
                <a:solidFill>
                  <a:schemeClr val="tx1"/>
                </a:solidFill>
              </a:rPr>
              <a:t>Synergy between </a:t>
            </a:r>
            <a:r>
              <a:rPr lang="en-GB" sz="2902" b="1" err="1">
                <a:solidFill>
                  <a:schemeClr val="tx1"/>
                </a:solidFill>
              </a:rPr>
              <a:t>Galvus</a:t>
            </a:r>
            <a:r>
              <a:rPr lang="en-GB" sz="2902" b="1">
                <a:solidFill>
                  <a:schemeClr val="tx1"/>
                </a:solidFill>
              </a:rPr>
              <a:t> and Metformin on Prandial GLP-1</a:t>
            </a:r>
          </a:p>
        </p:txBody>
      </p:sp>
      <p:sp>
        <p:nvSpPr>
          <p:cNvPr id="5125" name="Rectangle 5"/>
          <p:cNvSpPr>
            <a:spLocks noGrp="1" noChangeArrowheads="1"/>
          </p:cNvSpPr>
          <p:nvPr>
            <p:ph type="body" idx="4294967295"/>
          </p:nvPr>
        </p:nvSpPr>
        <p:spPr>
          <a:xfrm>
            <a:off x="1701800" y="1485900"/>
            <a:ext cx="4413250" cy="4057650"/>
          </a:xfrm>
        </p:spPr>
        <p:txBody>
          <a:bodyPr/>
          <a:lstStyle/>
          <a:p>
            <a:pPr marL="357195" indent="-357195">
              <a:spcBef>
                <a:spcPts val="500"/>
              </a:spcBef>
              <a:spcAft>
                <a:spcPts val="500"/>
              </a:spcAft>
              <a:buFont typeface="Symbol" pitchFamily="18" charset="2"/>
              <a:buChar char="·"/>
            </a:pPr>
            <a:r>
              <a:rPr lang="en-GB" err="1">
                <a:solidFill>
                  <a:schemeClr val="tx1"/>
                </a:solidFill>
              </a:rPr>
              <a:t>Vildagliptin</a:t>
            </a:r>
            <a:r>
              <a:rPr lang="en-GB">
                <a:solidFill>
                  <a:schemeClr val="tx1"/>
                </a:solidFill>
              </a:rPr>
              <a:t> increases active GLP-1 levels by 2–4x through inhibition of the DPP-4 enzyme</a:t>
            </a:r>
            <a:r>
              <a:rPr lang="en-GB" baseline="30000">
                <a:solidFill>
                  <a:schemeClr val="tx1"/>
                </a:solidFill>
              </a:rPr>
              <a:t>1-4</a:t>
            </a:r>
          </a:p>
          <a:p>
            <a:pPr marL="357195" indent="-357195">
              <a:spcBef>
                <a:spcPts val="500"/>
              </a:spcBef>
              <a:spcAft>
                <a:spcPts val="500"/>
              </a:spcAft>
              <a:buFont typeface="Symbol" pitchFamily="18" charset="2"/>
              <a:buChar char="·"/>
            </a:pPr>
            <a:endParaRPr lang="en-GB" baseline="30000">
              <a:solidFill>
                <a:schemeClr val="tx1"/>
              </a:solidFill>
            </a:endParaRPr>
          </a:p>
          <a:p>
            <a:pPr marL="357195" indent="-357195">
              <a:spcBef>
                <a:spcPts val="500"/>
              </a:spcBef>
              <a:spcAft>
                <a:spcPts val="500"/>
              </a:spcAft>
              <a:buFont typeface="Symbol" pitchFamily="18" charset="2"/>
              <a:buChar char="·"/>
            </a:pPr>
            <a:r>
              <a:rPr lang="en-GB">
                <a:solidFill>
                  <a:schemeClr val="tx1"/>
                </a:solidFill>
              </a:rPr>
              <a:t>Metformin raises GLP-1 levels, presumably by increasing GLP-1 synthesis and not through DPP-4 inhibition</a:t>
            </a:r>
            <a:r>
              <a:rPr lang="en-GB" baseline="30000">
                <a:solidFill>
                  <a:schemeClr val="tx1"/>
                </a:solidFill>
              </a:rPr>
              <a:t>5-7</a:t>
            </a:r>
          </a:p>
          <a:p>
            <a:pPr marL="357195" indent="-357195">
              <a:spcBef>
                <a:spcPts val="500"/>
              </a:spcBef>
              <a:spcAft>
                <a:spcPts val="500"/>
              </a:spcAft>
              <a:buFont typeface="Symbol" pitchFamily="18" charset="2"/>
              <a:buChar char="·"/>
            </a:pPr>
            <a:endParaRPr lang="en-GB" baseline="30000">
              <a:solidFill>
                <a:schemeClr val="tx1"/>
              </a:solidFill>
            </a:endParaRPr>
          </a:p>
          <a:p>
            <a:pPr marL="357195" indent="-357195">
              <a:spcBef>
                <a:spcPts val="500"/>
              </a:spcBef>
              <a:spcAft>
                <a:spcPts val="500"/>
              </a:spcAft>
              <a:buFont typeface="Symbol" pitchFamily="18" charset="2"/>
              <a:buChar char="·"/>
            </a:pPr>
            <a:r>
              <a:rPr lang="en-GB" err="1">
                <a:solidFill>
                  <a:schemeClr val="tx1"/>
                </a:solidFill>
              </a:rPr>
              <a:t>Vildagliptin</a:t>
            </a:r>
            <a:r>
              <a:rPr lang="en-GB">
                <a:solidFill>
                  <a:schemeClr val="tx1"/>
                </a:solidFill>
              </a:rPr>
              <a:t> and metformin are known to have synergy to maximize levels of intact GLP-1</a:t>
            </a:r>
            <a:r>
              <a:rPr lang="en-GB" baseline="30000">
                <a:solidFill>
                  <a:schemeClr val="tx1"/>
                </a:solidFill>
              </a:rPr>
              <a:t>8,9</a:t>
            </a:r>
          </a:p>
          <a:p>
            <a:pPr marL="357195" indent="-357195">
              <a:spcBef>
                <a:spcPts val="500"/>
              </a:spcBef>
              <a:spcAft>
                <a:spcPts val="500"/>
              </a:spcAft>
              <a:buFont typeface="Symbol" pitchFamily="18" charset="2"/>
              <a:buChar char="·"/>
            </a:pPr>
            <a:endParaRPr lang="en-GB" baseline="30000">
              <a:solidFill>
                <a:schemeClr val="tx1"/>
              </a:solidFill>
            </a:endParaRPr>
          </a:p>
        </p:txBody>
      </p:sp>
      <p:grpSp>
        <p:nvGrpSpPr>
          <p:cNvPr id="2" name="Group 29"/>
          <p:cNvGrpSpPr>
            <a:grpSpLocks/>
          </p:cNvGrpSpPr>
          <p:nvPr/>
        </p:nvGrpSpPr>
        <p:grpSpPr bwMode="auto">
          <a:xfrm>
            <a:off x="6465340" y="995257"/>
            <a:ext cx="4218194" cy="4548178"/>
            <a:chOff x="4783249" y="1384300"/>
            <a:chExt cx="4217875" cy="4547936"/>
          </a:xfrm>
        </p:grpSpPr>
        <p:graphicFrame>
          <p:nvGraphicFramePr>
            <p:cNvPr id="3" name="Object 2"/>
            <p:cNvGraphicFramePr>
              <a:graphicFrameLocks noChangeAspect="1"/>
            </p:cNvGraphicFramePr>
            <p:nvPr/>
          </p:nvGraphicFramePr>
          <p:xfrm>
            <a:off x="5038386" y="2154100"/>
            <a:ext cx="3962707" cy="3100555"/>
          </p:xfrm>
          <a:graphic>
            <a:graphicData uri="http://schemas.openxmlformats.org/drawingml/2006/chart">
              <c:chart xmlns:c="http://schemas.openxmlformats.org/drawingml/2006/chart" xmlns:r="http://schemas.openxmlformats.org/officeDocument/2006/relationships" r:id="rId3"/>
            </a:graphicData>
          </a:graphic>
        </p:graphicFrame>
        <p:sp>
          <p:nvSpPr>
            <p:cNvPr id="118791" name="Rectangle 6"/>
            <p:cNvSpPr>
              <a:spLocks noChangeArrowheads="1"/>
            </p:cNvSpPr>
            <p:nvPr/>
          </p:nvSpPr>
          <p:spPr bwMode="auto">
            <a:xfrm>
              <a:off x="5730211" y="5285939"/>
              <a:ext cx="1201476" cy="6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29178" eaLnBrk="0" hangingPunct="0"/>
              <a:r>
                <a:rPr lang="en-GB" sz="1400" err="1">
                  <a:solidFill>
                    <a:prstClr val="black"/>
                  </a:solidFill>
                  <a:latin typeface="Arial" pitchFamily="34" charset="0"/>
                </a:rPr>
                <a:t>Vildagliptin</a:t>
              </a:r>
              <a:br>
                <a:rPr lang="en-GB" sz="1400">
                  <a:solidFill>
                    <a:prstClr val="black"/>
                  </a:solidFill>
                  <a:latin typeface="Arial" pitchFamily="34" charset="0"/>
                </a:rPr>
              </a:br>
              <a:r>
                <a:rPr lang="en-GB" sz="1400">
                  <a:solidFill>
                    <a:prstClr val="black"/>
                  </a:solidFill>
                  <a:latin typeface="Arial" pitchFamily="34" charset="0"/>
                </a:rPr>
                <a:t>in drug-naïve</a:t>
              </a:r>
              <a:br>
                <a:rPr lang="en-GB" sz="1400">
                  <a:solidFill>
                    <a:prstClr val="black"/>
                  </a:solidFill>
                  <a:latin typeface="Arial" pitchFamily="34" charset="0"/>
                </a:rPr>
              </a:br>
              <a:r>
                <a:rPr lang="en-GB" sz="1400">
                  <a:solidFill>
                    <a:prstClr val="black"/>
                  </a:solidFill>
                  <a:latin typeface="Arial" pitchFamily="34" charset="0"/>
                </a:rPr>
                <a:t>patients(n=5)</a:t>
              </a:r>
            </a:p>
          </p:txBody>
        </p:sp>
        <p:sp>
          <p:nvSpPr>
            <p:cNvPr id="118792" name="Rectangle 7"/>
            <p:cNvSpPr>
              <a:spLocks noChangeArrowheads="1"/>
            </p:cNvSpPr>
            <p:nvPr/>
          </p:nvSpPr>
          <p:spPr bwMode="auto">
            <a:xfrm>
              <a:off x="7326303" y="5254625"/>
              <a:ext cx="1463675" cy="6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29178" eaLnBrk="0" hangingPunct="0"/>
              <a:r>
                <a:rPr lang="en-GB" sz="1400" err="1">
                  <a:solidFill>
                    <a:prstClr val="black"/>
                  </a:solidFill>
                  <a:latin typeface="Arial" pitchFamily="34" charset="0"/>
                </a:rPr>
                <a:t>Vildagliptin</a:t>
              </a:r>
              <a:r>
                <a:rPr lang="en-GB" sz="1400">
                  <a:solidFill>
                    <a:prstClr val="black"/>
                  </a:solidFill>
                  <a:latin typeface="Arial" pitchFamily="34" charset="0"/>
                </a:rPr>
                <a:t> in</a:t>
              </a:r>
              <a:br>
                <a:rPr lang="en-GB" sz="1400">
                  <a:solidFill>
                    <a:prstClr val="black"/>
                  </a:solidFill>
                  <a:latin typeface="Arial" pitchFamily="34" charset="0"/>
                </a:rPr>
              </a:br>
              <a:r>
                <a:rPr lang="en-GB" sz="1400">
                  <a:solidFill>
                    <a:prstClr val="black"/>
                  </a:solidFill>
                  <a:latin typeface="Arial" pitchFamily="34" charset="0"/>
                </a:rPr>
                <a:t>patients on</a:t>
              </a:r>
              <a:br>
                <a:rPr lang="en-GB" sz="1400">
                  <a:solidFill>
                    <a:prstClr val="black"/>
                  </a:solidFill>
                  <a:latin typeface="Arial" pitchFamily="34" charset="0"/>
                </a:rPr>
              </a:br>
              <a:r>
                <a:rPr lang="en-GB" sz="1400">
                  <a:solidFill>
                    <a:prstClr val="black"/>
                  </a:solidFill>
                  <a:latin typeface="Arial" pitchFamily="34" charset="0"/>
                </a:rPr>
                <a:t>metformin (n=12)</a:t>
              </a:r>
            </a:p>
          </p:txBody>
        </p:sp>
        <p:sp>
          <p:nvSpPr>
            <p:cNvPr id="118793" name="Rectangle 8"/>
            <p:cNvSpPr>
              <a:spLocks noChangeArrowheads="1"/>
            </p:cNvSpPr>
            <p:nvPr/>
          </p:nvSpPr>
          <p:spPr bwMode="auto">
            <a:xfrm>
              <a:off x="7977188" y="2532063"/>
              <a:ext cx="89761" cy="27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29178" eaLnBrk="0" hangingPunct="0"/>
              <a:r>
                <a:rPr lang="en-GB">
                  <a:solidFill>
                    <a:prstClr val="black"/>
                  </a:solidFill>
                  <a:latin typeface="Arial" pitchFamily="34" charset="0"/>
                </a:rPr>
                <a:t>*</a:t>
              </a:r>
            </a:p>
          </p:txBody>
        </p:sp>
        <p:sp>
          <p:nvSpPr>
            <p:cNvPr id="118794" name="Rectangle 9"/>
            <p:cNvSpPr>
              <a:spLocks noChangeArrowheads="1"/>
            </p:cNvSpPr>
            <p:nvPr/>
          </p:nvSpPr>
          <p:spPr bwMode="auto">
            <a:xfrm>
              <a:off x="5038725" y="1384300"/>
              <a:ext cx="3962399" cy="7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29178" eaLnBrk="0" hangingPunct="0"/>
              <a:r>
                <a:rPr lang="en-GB" sz="1600">
                  <a:solidFill>
                    <a:prstClr val="black"/>
                  </a:solidFill>
                  <a:latin typeface="Arial" pitchFamily="34" charset="0"/>
                </a:rPr>
                <a:t>Effect of </a:t>
              </a:r>
              <a:r>
                <a:rPr lang="en-GB" sz="1600" err="1">
                  <a:solidFill>
                    <a:prstClr val="black"/>
                  </a:solidFill>
                  <a:latin typeface="Arial" pitchFamily="34" charset="0"/>
                </a:rPr>
                <a:t>vildagliptin</a:t>
              </a:r>
              <a:r>
                <a:rPr lang="en-GB" sz="1600">
                  <a:solidFill>
                    <a:prstClr val="black"/>
                  </a:solidFill>
                  <a:latin typeface="Arial" pitchFamily="34" charset="0"/>
                </a:rPr>
                <a:t> on prandial active GLP-1 levels in drug-naïve versus metformin-treated patients</a:t>
              </a:r>
            </a:p>
          </p:txBody>
        </p:sp>
        <p:sp>
          <p:nvSpPr>
            <p:cNvPr id="118795" name="Rectangle 10"/>
            <p:cNvSpPr>
              <a:spLocks noChangeArrowheads="1"/>
            </p:cNvSpPr>
            <p:nvPr/>
          </p:nvSpPr>
          <p:spPr bwMode="auto">
            <a:xfrm rot="16200000">
              <a:off x="3593307" y="3344180"/>
              <a:ext cx="2687637" cy="30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29178" eaLnBrk="0" hangingPunct="0"/>
              <a:r>
                <a:rPr lang="en-GB" sz="1400">
                  <a:solidFill>
                    <a:prstClr val="black"/>
                  </a:solidFill>
                  <a:latin typeface="Arial" pitchFamily="34" charset="0"/>
                </a:rPr>
                <a:t> Active GLP-1 AUC</a:t>
              </a:r>
              <a:r>
                <a:rPr lang="en-GB" sz="1400" baseline="-25000">
                  <a:solidFill>
                    <a:prstClr val="black"/>
                  </a:solidFill>
                  <a:latin typeface="Arial" pitchFamily="34" charset="0"/>
                </a:rPr>
                <a:t>0–2h</a:t>
              </a:r>
              <a:r>
                <a:rPr lang="en-GB" sz="1400">
                  <a:solidFill>
                    <a:prstClr val="black"/>
                  </a:solidFill>
                  <a:latin typeface="Arial" pitchFamily="34" charset="0"/>
                </a:rPr>
                <a:t> (</a:t>
              </a:r>
              <a:r>
                <a:rPr lang="en-GB" sz="1400" err="1">
                  <a:solidFill>
                    <a:prstClr val="black"/>
                  </a:solidFill>
                  <a:latin typeface="Arial" pitchFamily="34" charset="0"/>
                </a:rPr>
                <a:t>pmol</a:t>
              </a:r>
              <a:r>
                <a:rPr lang="en-GB" sz="1400">
                  <a:solidFill>
                    <a:prstClr val="black"/>
                  </a:solidFill>
                  <a:latin typeface="Arial" pitchFamily="34" charset="0"/>
                </a:rPr>
                <a:t>/L)</a:t>
              </a:r>
            </a:p>
          </p:txBody>
        </p:sp>
        <p:grpSp>
          <p:nvGrpSpPr>
            <p:cNvPr id="118796" name="Group 11"/>
            <p:cNvGrpSpPr>
              <a:grpSpLocks/>
            </p:cNvGrpSpPr>
            <p:nvPr/>
          </p:nvGrpSpPr>
          <p:grpSpPr bwMode="auto">
            <a:xfrm>
              <a:off x="7985125" y="2813050"/>
              <a:ext cx="111125" cy="244475"/>
              <a:chOff x="4971" y="1946"/>
              <a:chExt cx="70" cy="154"/>
            </a:xfrm>
          </p:grpSpPr>
          <p:sp>
            <p:nvSpPr>
              <p:cNvPr id="118800" name="Line 12"/>
              <p:cNvSpPr>
                <a:spLocks noChangeShapeType="1"/>
              </p:cNvSpPr>
              <p:nvPr/>
            </p:nvSpPr>
            <p:spPr bwMode="auto">
              <a:xfrm>
                <a:off x="5006" y="1947"/>
                <a:ext cx="0" cy="15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829178" eaLnBrk="0" hangingPunct="0"/>
                <a:endParaRPr lang="en-ZA" sz="1200">
                  <a:solidFill>
                    <a:prstClr val="black"/>
                  </a:solidFill>
                  <a:latin typeface="Arial" pitchFamily="34" charset="0"/>
                </a:endParaRPr>
              </a:p>
            </p:txBody>
          </p:sp>
          <p:sp>
            <p:nvSpPr>
              <p:cNvPr id="118801" name="Line 13"/>
              <p:cNvSpPr>
                <a:spLocks noChangeShapeType="1"/>
              </p:cNvSpPr>
              <p:nvPr/>
            </p:nvSpPr>
            <p:spPr bwMode="auto">
              <a:xfrm rot="5400000">
                <a:off x="5006" y="1911"/>
                <a:ext cx="0" cy="7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829178" eaLnBrk="0" hangingPunct="0"/>
                <a:endParaRPr lang="en-ZA" sz="1200">
                  <a:solidFill>
                    <a:prstClr val="black"/>
                  </a:solidFill>
                  <a:latin typeface="Arial" pitchFamily="34" charset="0"/>
                </a:endParaRPr>
              </a:p>
            </p:txBody>
          </p:sp>
        </p:grpSp>
        <p:grpSp>
          <p:nvGrpSpPr>
            <p:cNvPr id="118797" name="Group 14"/>
            <p:cNvGrpSpPr>
              <a:grpSpLocks/>
            </p:cNvGrpSpPr>
            <p:nvPr/>
          </p:nvGrpSpPr>
          <p:grpSpPr bwMode="auto">
            <a:xfrm>
              <a:off x="6330950" y="4019550"/>
              <a:ext cx="111125" cy="130175"/>
              <a:chOff x="4971" y="1946"/>
              <a:chExt cx="70" cy="154"/>
            </a:xfrm>
          </p:grpSpPr>
          <p:sp>
            <p:nvSpPr>
              <p:cNvPr id="118798" name="Line 15"/>
              <p:cNvSpPr>
                <a:spLocks noChangeShapeType="1"/>
              </p:cNvSpPr>
              <p:nvPr/>
            </p:nvSpPr>
            <p:spPr bwMode="auto">
              <a:xfrm>
                <a:off x="5006" y="1947"/>
                <a:ext cx="0" cy="15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829178" eaLnBrk="0" hangingPunct="0"/>
                <a:endParaRPr lang="en-ZA" sz="1200">
                  <a:solidFill>
                    <a:prstClr val="black"/>
                  </a:solidFill>
                  <a:latin typeface="Arial" pitchFamily="34" charset="0"/>
                </a:endParaRPr>
              </a:p>
            </p:txBody>
          </p:sp>
          <p:sp>
            <p:nvSpPr>
              <p:cNvPr id="118799" name="Line 16"/>
              <p:cNvSpPr>
                <a:spLocks noChangeShapeType="1"/>
              </p:cNvSpPr>
              <p:nvPr/>
            </p:nvSpPr>
            <p:spPr bwMode="auto">
              <a:xfrm rot="5400000">
                <a:off x="5006" y="1911"/>
                <a:ext cx="0" cy="7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829178" eaLnBrk="0" hangingPunct="0"/>
                <a:endParaRPr lang="en-ZA" sz="1200">
                  <a:solidFill>
                    <a:prstClr val="black"/>
                  </a:solidFill>
                  <a:latin typeface="Arial" pitchFamily="34" charset="0"/>
                </a:endParaRPr>
              </a:p>
            </p:txBody>
          </p:sp>
        </p:grpSp>
      </p:grpSp>
      <p:pic>
        <p:nvPicPr>
          <p:cNvPr id="19" name="Picture 1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24287" y="6243996"/>
            <a:ext cx="1918494" cy="614004"/>
          </a:xfrm>
          <a:prstGeom prst="rect">
            <a:avLst/>
          </a:prstGeom>
        </p:spPr>
      </p:pic>
    </p:spTree>
    <p:extLst>
      <p:ext uri="{BB962C8B-B14F-4D97-AF65-F5344CB8AC3E}">
        <p14:creationId xmlns:p14="http://schemas.microsoft.com/office/powerpoint/2010/main" val="3250628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95389" y="107311"/>
            <a:ext cx="7033639" cy="1077912"/>
          </a:xfrm>
        </p:spPr>
        <p:txBody>
          <a:bodyPr>
            <a:normAutofit fontScale="90000"/>
          </a:bodyPr>
          <a:lstStyle/>
          <a:p>
            <a:r>
              <a:rPr lang="en-US" b="1">
                <a:solidFill>
                  <a:schemeClr val="tx1"/>
                </a:solidFill>
              </a:rPr>
              <a:t>Defining simplicity in diabetes management</a:t>
            </a:r>
          </a:p>
        </p:txBody>
      </p:sp>
      <p:pic>
        <p:nvPicPr>
          <p:cNvPr id="124931"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77184" y="2917325"/>
            <a:ext cx="1743075" cy="22002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932"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96809" y="2968125"/>
            <a:ext cx="1839912" cy="22002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loud Callout 4"/>
          <p:cNvSpPr/>
          <p:nvPr/>
        </p:nvSpPr>
        <p:spPr bwMode="auto">
          <a:xfrm>
            <a:off x="3578920" y="1888624"/>
            <a:ext cx="1778000" cy="889000"/>
          </a:xfrm>
          <a:prstGeom prst="cloudCallout">
            <a:avLst/>
          </a:prstGeom>
          <a:solidFill>
            <a:srgbClr val="FFFF00"/>
          </a:solidFill>
          <a:ln w="0" cap="flat" cmpd="sng" algn="ctr">
            <a:noFill/>
            <a:prstDash val="solid"/>
            <a:round/>
            <a:headEnd type="none" w="med" len="med"/>
            <a:tailEnd type="none" w="med" len="med"/>
          </a:ln>
          <a:effectLst/>
        </p:spPr>
        <p:txBody>
          <a:bodyPr vert="horz" wrap="none" lIns="89850" tIns="46720" rIns="89850" bIns="46720" numCol="1" rtlCol="0" anchor="ctr" anchorCtr="0" compatLnSpc="1">
            <a:prstTxWarp prst="textNoShape">
              <a:avLst/>
            </a:prstTxWarp>
          </a:bodyPr>
          <a:lstStyle/>
          <a:p>
            <a:pPr algn="ctr" defTabSz="914417" eaLnBrk="0" fontAlgn="base" hangingPunct="0">
              <a:spcBef>
                <a:spcPct val="0"/>
              </a:spcBef>
              <a:spcAft>
                <a:spcPct val="0"/>
              </a:spcAft>
            </a:pPr>
            <a:r>
              <a:rPr lang="en-US" sz="1600" b="1">
                <a:solidFill>
                  <a:prstClr val="black"/>
                </a:solidFill>
                <a:latin typeface="Arial" charset="0"/>
              </a:rPr>
              <a:t>A1c lowering</a:t>
            </a:r>
          </a:p>
        </p:txBody>
      </p:sp>
      <p:sp>
        <p:nvSpPr>
          <p:cNvPr id="6" name="Cloud Callout 5"/>
          <p:cNvSpPr/>
          <p:nvPr/>
        </p:nvSpPr>
        <p:spPr bwMode="auto">
          <a:xfrm>
            <a:off x="4117876" y="3077661"/>
            <a:ext cx="1353344" cy="707231"/>
          </a:xfrm>
          <a:prstGeom prst="cloudCallout">
            <a:avLst>
              <a:gd name="adj1" fmla="val -54616"/>
              <a:gd name="adj2" fmla="val 57113"/>
            </a:avLst>
          </a:prstGeom>
          <a:solidFill>
            <a:srgbClr val="FFFF00"/>
          </a:solidFill>
          <a:ln w="0" cap="flat" cmpd="sng" algn="ctr">
            <a:noFill/>
            <a:prstDash val="solid"/>
            <a:round/>
            <a:headEnd type="none" w="med" len="med"/>
            <a:tailEnd type="none" w="med" len="med"/>
          </a:ln>
          <a:effectLst/>
        </p:spPr>
        <p:txBody>
          <a:bodyPr vert="horz" wrap="none" lIns="89850" tIns="46720" rIns="89850" bIns="46720" numCol="1" rtlCol="0" anchor="ctr" anchorCtr="0" compatLnSpc="1">
            <a:prstTxWarp prst="textNoShape">
              <a:avLst/>
            </a:prstTxWarp>
          </a:bodyPr>
          <a:lstStyle/>
          <a:p>
            <a:pPr algn="ctr" defTabSz="914417" eaLnBrk="0" fontAlgn="base" hangingPunct="0">
              <a:spcBef>
                <a:spcPct val="0"/>
              </a:spcBef>
              <a:spcAft>
                <a:spcPct val="0"/>
              </a:spcAft>
            </a:pPr>
            <a:r>
              <a:rPr lang="en-US" sz="1600" b="1">
                <a:solidFill>
                  <a:prstClr val="black"/>
                </a:solidFill>
                <a:latin typeface="Arial" charset="0"/>
              </a:rPr>
              <a:t>Safety</a:t>
            </a:r>
          </a:p>
        </p:txBody>
      </p:sp>
      <p:sp>
        <p:nvSpPr>
          <p:cNvPr id="7" name="Cloud Callout 6"/>
          <p:cNvSpPr/>
          <p:nvPr/>
        </p:nvSpPr>
        <p:spPr bwMode="auto">
          <a:xfrm flipH="1">
            <a:off x="1775520" y="1888623"/>
            <a:ext cx="1687388" cy="889001"/>
          </a:xfrm>
          <a:prstGeom prst="cloudCallout">
            <a:avLst/>
          </a:prstGeom>
          <a:solidFill>
            <a:srgbClr val="FFFF00"/>
          </a:solidFill>
          <a:ln w="0" cap="flat" cmpd="sng" algn="ctr">
            <a:noFill/>
            <a:prstDash val="solid"/>
            <a:round/>
            <a:headEnd type="none" w="med" len="med"/>
            <a:tailEnd type="none" w="med" len="med"/>
          </a:ln>
          <a:effectLst/>
        </p:spPr>
        <p:txBody>
          <a:bodyPr vert="horz" wrap="none" lIns="89850" tIns="46720" rIns="89850" bIns="46720" numCol="1" rtlCol="0" anchor="ctr" anchorCtr="0" compatLnSpc="1">
            <a:prstTxWarp prst="textNoShape">
              <a:avLst/>
            </a:prstTxWarp>
          </a:bodyPr>
          <a:lstStyle/>
          <a:p>
            <a:pPr algn="ctr" defTabSz="914417" eaLnBrk="0" fontAlgn="base" hangingPunct="0">
              <a:spcBef>
                <a:spcPct val="0"/>
              </a:spcBef>
              <a:spcAft>
                <a:spcPct val="0"/>
              </a:spcAft>
            </a:pPr>
            <a:r>
              <a:rPr lang="en-ZA" sz="1400" b="1">
                <a:solidFill>
                  <a:prstClr val="black"/>
                </a:solidFill>
                <a:latin typeface="Arial" charset="0"/>
              </a:rPr>
              <a:t>Addresses </a:t>
            </a:r>
          </a:p>
          <a:p>
            <a:pPr algn="ctr" defTabSz="914417" eaLnBrk="0" fontAlgn="base" hangingPunct="0">
              <a:spcBef>
                <a:spcPct val="0"/>
              </a:spcBef>
              <a:spcAft>
                <a:spcPct val="0"/>
              </a:spcAft>
            </a:pPr>
            <a:r>
              <a:rPr lang="en-ZA" sz="1400" b="1">
                <a:solidFill>
                  <a:prstClr val="black"/>
                </a:solidFill>
                <a:latin typeface="Arial" charset="0"/>
              </a:rPr>
              <a:t>pathophysiology</a:t>
            </a:r>
            <a:endParaRPr lang="en-US" sz="1400" b="1">
              <a:solidFill>
                <a:prstClr val="black"/>
              </a:solidFill>
              <a:latin typeface="Arial" charset="0"/>
            </a:endParaRPr>
          </a:p>
        </p:txBody>
      </p:sp>
      <p:sp>
        <p:nvSpPr>
          <p:cNvPr id="8" name="Cloud Callout 7"/>
          <p:cNvSpPr/>
          <p:nvPr/>
        </p:nvSpPr>
        <p:spPr bwMode="auto">
          <a:xfrm>
            <a:off x="4131449" y="3955945"/>
            <a:ext cx="1879600" cy="859632"/>
          </a:xfrm>
          <a:prstGeom prst="cloudCallout">
            <a:avLst>
              <a:gd name="adj1" fmla="val -53266"/>
              <a:gd name="adj2" fmla="val 31475"/>
            </a:avLst>
          </a:prstGeom>
          <a:solidFill>
            <a:srgbClr val="FFFF00"/>
          </a:solidFill>
          <a:ln w="0" cap="flat" cmpd="sng" algn="ctr">
            <a:noFill/>
            <a:prstDash val="solid"/>
            <a:round/>
            <a:headEnd type="none" w="med" len="med"/>
            <a:tailEnd type="none" w="med" len="med"/>
          </a:ln>
          <a:effectLst/>
        </p:spPr>
        <p:txBody>
          <a:bodyPr vert="horz" wrap="none" lIns="89850" tIns="46720" rIns="89850" bIns="46720" numCol="1" rtlCol="0" anchor="ctr" anchorCtr="0" compatLnSpc="1">
            <a:prstTxWarp prst="textNoShape">
              <a:avLst/>
            </a:prstTxWarp>
          </a:bodyPr>
          <a:lstStyle/>
          <a:p>
            <a:pPr algn="ctr" defTabSz="914417" eaLnBrk="0" fontAlgn="base" hangingPunct="0">
              <a:spcBef>
                <a:spcPct val="0"/>
              </a:spcBef>
              <a:spcAft>
                <a:spcPct val="0"/>
              </a:spcAft>
            </a:pPr>
            <a:r>
              <a:rPr lang="en-US" sz="1600" b="1">
                <a:solidFill>
                  <a:prstClr val="black"/>
                </a:solidFill>
                <a:latin typeface="Arial" charset="0"/>
              </a:rPr>
              <a:t>Hypos</a:t>
            </a:r>
          </a:p>
          <a:p>
            <a:pPr algn="ctr" defTabSz="914417" eaLnBrk="0" fontAlgn="base" hangingPunct="0">
              <a:spcBef>
                <a:spcPct val="0"/>
              </a:spcBef>
              <a:spcAft>
                <a:spcPct val="0"/>
              </a:spcAft>
            </a:pPr>
            <a:r>
              <a:rPr lang="en-US" sz="1600" b="1">
                <a:solidFill>
                  <a:prstClr val="black"/>
                </a:solidFill>
                <a:latin typeface="Arial" charset="0"/>
              </a:rPr>
              <a:t>Weight</a:t>
            </a:r>
          </a:p>
        </p:txBody>
      </p:sp>
      <p:sp>
        <p:nvSpPr>
          <p:cNvPr id="12" name="Cloud Callout 11"/>
          <p:cNvSpPr/>
          <p:nvPr/>
        </p:nvSpPr>
        <p:spPr bwMode="auto">
          <a:xfrm flipH="1" flipV="1">
            <a:off x="1932683" y="5292223"/>
            <a:ext cx="1574800" cy="744538"/>
          </a:xfrm>
          <a:prstGeom prst="cloudCallout">
            <a:avLst/>
          </a:prstGeom>
          <a:solidFill>
            <a:srgbClr val="FFFF8B"/>
          </a:solidFill>
          <a:ln w="0" cap="flat" cmpd="sng" algn="ctr">
            <a:noFill/>
            <a:prstDash val="solid"/>
            <a:round/>
            <a:headEnd type="none" w="med" len="med"/>
            <a:tailEnd type="none" w="med" len="med"/>
          </a:ln>
          <a:effectLst/>
        </p:spPr>
        <p:txBody>
          <a:bodyPr vert="horz" wrap="none" lIns="89850" tIns="46720" rIns="89850" bIns="46720" numCol="1" rtlCol="0" anchor="ctr" anchorCtr="0" compatLnSpc="1">
            <a:prstTxWarp prst="textNoShape">
              <a:avLst/>
            </a:prstTxWarp>
          </a:bodyPr>
          <a:lstStyle/>
          <a:p>
            <a:pPr algn="ctr" defTabSz="914417" eaLnBrk="0" fontAlgn="base" hangingPunct="0">
              <a:spcBef>
                <a:spcPct val="0"/>
              </a:spcBef>
              <a:spcAft>
                <a:spcPct val="0"/>
              </a:spcAft>
            </a:pPr>
            <a:endParaRPr lang="en-US" sz="1600" b="1">
              <a:solidFill>
                <a:prstClr val="black"/>
              </a:solidFill>
              <a:latin typeface="Arial" charset="0"/>
            </a:endParaRPr>
          </a:p>
        </p:txBody>
      </p:sp>
      <p:sp>
        <p:nvSpPr>
          <p:cNvPr id="9" name="TextBox 8"/>
          <p:cNvSpPr txBox="1"/>
          <p:nvPr/>
        </p:nvSpPr>
        <p:spPr>
          <a:xfrm>
            <a:off x="2116064" y="5377353"/>
            <a:ext cx="1346844" cy="584775"/>
          </a:xfrm>
          <a:prstGeom prst="rect">
            <a:avLst/>
          </a:prstGeom>
          <a:solidFill>
            <a:srgbClr val="FFFF00"/>
          </a:solidFill>
        </p:spPr>
        <p:txBody>
          <a:bodyPr wrap="none" rtlCol="0">
            <a:spAutoFit/>
          </a:bodyPr>
          <a:lstStyle/>
          <a:p>
            <a:pPr defTabSz="914417" fontAlgn="base">
              <a:spcBef>
                <a:spcPct val="0"/>
              </a:spcBef>
              <a:spcAft>
                <a:spcPct val="0"/>
              </a:spcAft>
            </a:pPr>
            <a:r>
              <a:rPr lang="en-US" sz="1600" b="1">
                <a:solidFill>
                  <a:prstClr val="black"/>
                </a:solidFill>
                <a:latin typeface="Arial" charset="0"/>
              </a:rPr>
              <a:t>Special </a:t>
            </a:r>
          </a:p>
          <a:p>
            <a:pPr defTabSz="914417" fontAlgn="base">
              <a:spcBef>
                <a:spcPct val="0"/>
              </a:spcBef>
              <a:spcAft>
                <a:spcPct val="0"/>
              </a:spcAft>
            </a:pPr>
            <a:r>
              <a:rPr lang="en-US" sz="1600" b="1">
                <a:solidFill>
                  <a:prstClr val="black"/>
                </a:solidFill>
                <a:latin typeface="Arial" charset="0"/>
              </a:rPr>
              <a:t>populations</a:t>
            </a:r>
          </a:p>
        </p:txBody>
      </p:sp>
      <p:sp>
        <p:nvSpPr>
          <p:cNvPr id="10" name="Cloud Callout 9"/>
          <p:cNvSpPr/>
          <p:nvPr/>
        </p:nvSpPr>
        <p:spPr bwMode="auto">
          <a:xfrm>
            <a:off x="7065069" y="1888624"/>
            <a:ext cx="1181101" cy="889000"/>
          </a:xfrm>
          <a:prstGeom prst="cloudCallout">
            <a:avLst/>
          </a:prstGeom>
          <a:solidFill>
            <a:srgbClr val="FFFF00"/>
          </a:solidFill>
          <a:ln w="0" cap="flat" cmpd="sng" algn="ctr">
            <a:noFill/>
            <a:prstDash val="solid"/>
            <a:round/>
            <a:headEnd type="none" w="med" len="med"/>
            <a:tailEnd type="none" w="med" len="med"/>
          </a:ln>
          <a:effectLst/>
        </p:spPr>
        <p:txBody>
          <a:bodyPr vert="horz" wrap="none" lIns="89850" tIns="46720" rIns="89850" bIns="46720" numCol="1" rtlCol="0" anchor="ctr" anchorCtr="0" compatLnSpc="1">
            <a:prstTxWarp prst="textNoShape">
              <a:avLst/>
            </a:prstTxWarp>
          </a:bodyPr>
          <a:lstStyle/>
          <a:p>
            <a:pPr algn="ctr" defTabSz="914417" eaLnBrk="0" fontAlgn="base" hangingPunct="0">
              <a:spcBef>
                <a:spcPct val="0"/>
              </a:spcBef>
              <a:spcAft>
                <a:spcPct val="0"/>
              </a:spcAft>
            </a:pPr>
            <a:r>
              <a:rPr lang="en-US" sz="1600" b="1">
                <a:solidFill>
                  <a:prstClr val="black"/>
                </a:solidFill>
                <a:latin typeface="Arial" charset="0"/>
              </a:rPr>
              <a:t>Sugar </a:t>
            </a:r>
          </a:p>
          <a:p>
            <a:pPr algn="ctr" defTabSz="914417" eaLnBrk="0" fontAlgn="base" hangingPunct="0">
              <a:spcBef>
                <a:spcPct val="0"/>
              </a:spcBef>
              <a:spcAft>
                <a:spcPct val="0"/>
              </a:spcAft>
            </a:pPr>
            <a:r>
              <a:rPr lang="en-US" sz="1600" b="1">
                <a:solidFill>
                  <a:prstClr val="black"/>
                </a:solidFill>
                <a:latin typeface="Arial" charset="0"/>
              </a:rPr>
              <a:t>control</a:t>
            </a:r>
          </a:p>
        </p:txBody>
      </p:sp>
      <p:sp>
        <p:nvSpPr>
          <p:cNvPr id="11" name="Cloud Callout 10"/>
          <p:cNvSpPr/>
          <p:nvPr/>
        </p:nvSpPr>
        <p:spPr bwMode="auto">
          <a:xfrm>
            <a:off x="8506521" y="2341061"/>
            <a:ext cx="1498600" cy="754062"/>
          </a:xfrm>
          <a:prstGeom prst="cloudCallout">
            <a:avLst/>
          </a:prstGeom>
          <a:solidFill>
            <a:srgbClr val="FFFF00"/>
          </a:solidFill>
          <a:ln w="0" cap="flat" cmpd="sng" algn="ctr">
            <a:noFill/>
            <a:prstDash val="solid"/>
            <a:round/>
            <a:headEnd type="none" w="med" len="med"/>
            <a:tailEnd type="none" w="med" len="med"/>
          </a:ln>
          <a:effectLst/>
        </p:spPr>
        <p:txBody>
          <a:bodyPr vert="horz" wrap="none" lIns="89850" tIns="46720" rIns="89850" bIns="46720" numCol="1" rtlCol="0" anchor="ctr" anchorCtr="0" compatLnSpc="1">
            <a:prstTxWarp prst="textNoShape">
              <a:avLst/>
            </a:prstTxWarp>
          </a:bodyPr>
          <a:lstStyle/>
          <a:p>
            <a:pPr algn="ctr" defTabSz="914417" eaLnBrk="0" fontAlgn="base" hangingPunct="0">
              <a:spcBef>
                <a:spcPct val="0"/>
              </a:spcBef>
              <a:spcAft>
                <a:spcPct val="0"/>
              </a:spcAft>
            </a:pPr>
            <a:r>
              <a:rPr lang="en-US" sz="1600" b="1">
                <a:solidFill>
                  <a:prstClr val="black"/>
                </a:solidFill>
                <a:latin typeface="Arial" charset="0"/>
              </a:rPr>
              <a:t>Easy to take</a:t>
            </a:r>
          </a:p>
        </p:txBody>
      </p:sp>
      <p:sp>
        <p:nvSpPr>
          <p:cNvPr id="16" name="Cloud Callout 15"/>
          <p:cNvSpPr/>
          <p:nvPr/>
        </p:nvSpPr>
        <p:spPr bwMode="auto">
          <a:xfrm flipH="1" flipV="1">
            <a:off x="7350901" y="5292223"/>
            <a:ext cx="1320720" cy="744538"/>
          </a:xfrm>
          <a:prstGeom prst="cloudCallout">
            <a:avLst/>
          </a:prstGeom>
          <a:solidFill>
            <a:srgbClr val="FFFF8B"/>
          </a:solidFill>
          <a:ln w="0" cap="flat" cmpd="sng" algn="ctr">
            <a:noFill/>
            <a:prstDash val="solid"/>
            <a:round/>
            <a:headEnd type="none" w="med" len="med"/>
            <a:tailEnd type="none" w="med" len="med"/>
          </a:ln>
          <a:effectLst/>
        </p:spPr>
        <p:txBody>
          <a:bodyPr vert="horz" wrap="none" lIns="89850" tIns="46720" rIns="89850" bIns="46720" numCol="1" rtlCol="0" anchor="ctr" anchorCtr="0" compatLnSpc="1">
            <a:prstTxWarp prst="textNoShape">
              <a:avLst/>
            </a:prstTxWarp>
          </a:bodyPr>
          <a:lstStyle/>
          <a:p>
            <a:pPr algn="ctr" defTabSz="914417" eaLnBrk="0" fontAlgn="base" hangingPunct="0">
              <a:spcBef>
                <a:spcPct val="0"/>
              </a:spcBef>
              <a:spcAft>
                <a:spcPct val="0"/>
              </a:spcAft>
            </a:pPr>
            <a:endParaRPr lang="en-US" sz="1600" b="1">
              <a:solidFill>
                <a:prstClr val="black"/>
              </a:solidFill>
              <a:latin typeface="Arial" charset="0"/>
            </a:endParaRPr>
          </a:p>
        </p:txBody>
      </p:sp>
      <p:sp>
        <p:nvSpPr>
          <p:cNvPr id="17" name="TextBox 16"/>
          <p:cNvSpPr txBox="1"/>
          <p:nvPr/>
        </p:nvSpPr>
        <p:spPr>
          <a:xfrm>
            <a:off x="7585671" y="5406315"/>
            <a:ext cx="923138" cy="830997"/>
          </a:xfrm>
          <a:prstGeom prst="rect">
            <a:avLst/>
          </a:prstGeom>
          <a:solidFill>
            <a:srgbClr val="FFFF00"/>
          </a:solidFill>
        </p:spPr>
        <p:txBody>
          <a:bodyPr wrap="none" rtlCol="0">
            <a:spAutoFit/>
          </a:bodyPr>
          <a:lstStyle/>
          <a:p>
            <a:pPr defTabSz="914417" fontAlgn="base">
              <a:spcBef>
                <a:spcPct val="0"/>
              </a:spcBef>
              <a:spcAft>
                <a:spcPct val="0"/>
              </a:spcAft>
            </a:pPr>
            <a:r>
              <a:rPr lang="en-US" sz="1600" b="1">
                <a:solidFill>
                  <a:prstClr val="black"/>
                </a:solidFill>
                <a:latin typeface="Arial" charset="0"/>
              </a:rPr>
              <a:t>Weight/</a:t>
            </a:r>
          </a:p>
          <a:p>
            <a:pPr defTabSz="914417" fontAlgn="base">
              <a:spcBef>
                <a:spcPct val="0"/>
              </a:spcBef>
              <a:spcAft>
                <a:spcPct val="0"/>
              </a:spcAft>
            </a:pPr>
            <a:r>
              <a:rPr lang="en-US" sz="1600" b="1">
                <a:solidFill>
                  <a:prstClr val="black"/>
                </a:solidFill>
                <a:latin typeface="Arial" charset="0"/>
              </a:rPr>
              <a:t>hypos</a:t>
            </a:r>
          </a:p>
          <a:p>
            <a:pPr defTabSz="914417" fontAlgn="base">
              <a:spcBef>
                <a:spcPct val="0"/>
              </a:spcBef>
              <a:spcAft>
                <a:spcPct val="0"/>
              </a:spcAft>
            </a:pPr>
            <a:endParaRPr lang="en-US" sz="1600" b="1">
              <a:solidFill>
                <a:prstClr val="black"/>
              </a:solidFill>
              <a:latin typeface="Arial" charset="0"/>
            </a:endParaRPr>
          </a:p>
        </p:txBody>
      </p:sp>
      <p:sp>
        <p:nvSpPr>
          <p:cNvPr id="13" name="Cloud Callout 12"/>
          <p:cNvSpPr/>
          <p:nvPr/>
        </p:nvSpPr>
        <p:spPr bwMode="auto">
          <a:xfrm>
            <a:off x="8836721" y="3784893"/>
            <a:ext cx="1435100" cy="1049338"/>
          </a:xfrm>
          <a:prstGeom prst="cloudCallout">
            <a:avLst>
              <a:gd name="adj1" fmla="val -44727"/>
              <a:gd name="adj2" fmla="val 44346"/>
            </a:avLst>
          </a:prstGeom>
          <a:solidFill>
            <a:srgbClr val="FFFF00"/>
          </a:solidFill>
          <a:ln w="0" cap="flat" cmpd="sng" algn="ctr">
            <a:noFill/>
            <a:prstDash val="solid"/>
            <a:round/>
            <a:headEnd type="none" w="med" len="med"/>
            <a:tailEnd type="none" w="med" len="med"/>
          </a:ln>
          <a:effectLst/>
        </p:spPr>
        <p:txBody>
          <a:bodyPr vert="horz" wrap="none" lIns="89850" tIns="46720" rIns="89850" bIns="46720" numCol="1" rtlCol="0" anchor="ctr" anchorCtr="0" compatLnSpc="1">
            <a:prstTxWarp prst="textNoShape">
              <a:avLst/>
            </a:prstTxWarp>
          </a:bodyPr>
          <a:lstStyle/>
          <a:p>
            <a:pPr algn="ctr" defTabSz="914417" eaLnBrk="0" fontAlgn="base" hangingPunct="0">
              <a:spcBef>
                <a:spcPct val="0"/>
              </a:spcBef>
              <a:spcAft>
                <a:spcPct val="0"/>
              </a:spcAft>
            </a:pPr>
            <a:r>
              <a:rPr lang="en-US" sz="1600" b="1">
                <a:solidFill>
                  <a:prstClr val="black"/>
                </a:solidFill>
                <a:latin typeface="Arial" charset="0"/>
              </a:rPr>
              <a:t>Side effects </a:t>
            </a:r>
          </a:p>
        </p:txBody>
      </p:sp>
      <p:sp>
        <p:nvSpPr>
          <p:cNvPr id="22" name="Cloud Callout 21"/>
          <p:cNvSpPr/>
          <p:nvPr/>
        </p:nvSpPr>
        <p:spPr bwMode="auto">
          <a:xfrm>
            <a:off x="3978177" y="5117599"/>
            <a:ext cx="1879600" cy="887016"/>
          </a:xfrm>
          <a:prstGeom prst="cloudCallout">
            <a:avLst>
              <a:gd name="adj1" fmla="val -51915"/>
              <a:gd name="adj2" fmla="val -39292"/>
            </a:avLst>
          </a:prstGeom>
          <a:solidFill>
            <a:srgbClr val="FFFF00"/>
          </a:solidFill>
          <a:ln w="0" cap="flat" cmpd="sng" algn="ctr">
            <a:noFill/>
            <a:prstDash val="solid"/>
            <a:round/>
            <a:headEnd type="none" w="med" len="med"/>
            <a:tailEnd type="none" w="med" len="med"/>
          </a:ln>
          <a:effectLst/>
        </p:spPr>
        <p:txBody>
          <a:bodyPr vert="horz" wrap="none" lIns="89850" tIns="46720" rIns="89850" bIns="46720" numCol="1" rtlCol="0" anchor="ctr" anchorCtr="0" compatLnSpc="1">
            <a:prstTxWarp prst="textNoShape">
              <a:avLst/>
            </a:prstTxWarp>
          </a:bodyPr>
          <a:lstStyle/>
          <a:p>
            <a:pPr algn="ctr" defTabSz="914417" eaLnBrk="0" fontAlgn="base" hangingPunct="0">
              <a:spcBef>
                <a:spcPct val="0"/>
              </a:spcBef>
              <a:spcAft>
                <a:spcPct val="0"/>
              </a:spcAft>
            </a:pPr>
            <a:r>
              <a:rPr lang="en-US" sz="1600" b="1">
                <a:solidFill>
                  <a:prstClr val="black"/>
                </a:solidFill>
                <a:latin typeface="Arial" charset="0"/>
              </a:rPr>
              <a:t>Ease of </a:t>
            </a:r>
          </a:p>
          <a:p>
            <a:pPr algn="ctr" defTabSz="914417" eaLnBrk="0" fontAlgn="base" hangingPunct="0">
              <a:spcBef>
                <a:spcPct val="0"/>
              </a:spcBef>
              <a:spcAft>
                <a:spcPct val="0"/>
              </a:spcAft>
            </a:pPr>
            <a:r>
              <a:rPr lang="en-US" sz="1600" b="1">
                <a:solidFill>
                  <a:prstClr val="black"/>
                </a:solidFill>
                <a:latin typeface="Arial" charset="0"/>
              </a:rPr>
              <a:t>administration</a:t>
            </a:r>
          </a:p>
        </p:txBody>
      </p:sp>
      <p:pic>
        <p:nvPicPr>
          <p:cNvPr id="18" name="Picture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24287" y="6243996"/>
            <a:ext cx="1918494" cy="614004"/>
          </a:xfrm>
          <a:prstGeom prst="rect">
            <a:avLst/>
          </a:prstGeom>
        </p:spPr>
      </p:pic>
    </p:spTree>
    <p:extLst>
      <p:ext uri="{BB962C8B-B14F-4D97-AF65-F5344CB8AC3E}">
        <p14:creationId xmlns:p14="http://schemas.microsoft.com/office/powerpoint/2010/main" val="109036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ounded Rectangle 16"/>
          <p:cNvSpPr/>
          <p:nvPr/>
        </p:nvSpPr>
        <p:spPr>
          <a:xfrm flipV="1">
            <a:off x="1039528" y="5039360"/>
            <a:ext cx="10542872" cy="1332564"/>
          </a:xfrm>
          <a:prstGeom prst="roundRect">
            <a:avLst/>
          </a:prstGeom>
          <a:solidFill>
            <a:schemeClr val="bg1">
              <a:lumMod val="95000"/>
            </a:schemeClr>
          </a:solidFill>
          <a:ln>
            <a:solidFill>
              <a:schemeClr val="bg1">
                <a:lumMod val="85000"/>
              </a:schemeClr>
            </a:solidFill>
          </a:ln>
        </p:spPr>
        <p:txBody>
          <a:bodyPr lIns="182880" rIns="91440" anchor="ctr">
            <a:noAutofit/>
          </a:bodyPr>
          <a:lstStyle/>
          <a:p>
            <a:pPr marL="0" marR="0" lvl="0" indent="0" algn="l" defTabSz="1219170" rtl="0" eaLnBrk="1" fontAlgn="auto" latinLnBrk="0" hangingPunct="1">
              <a:lnSpc>
                <a:spcPct val="100000"/>
              </a:lnSpc>
              <a:spcBef>
                <a:spcPts val="0"/>
              </a:spcBef>
              <a:spcAft>
                <a:spcPts val="0"/>
              </a:spcAft>
              <a:buClrTx/>
              <a:buSzPct val="100000"/>
              <a:buFont typeface="Arial" panose="020B0604020202020204" pitchFamily="34" charset="0"/>
              <a:buNone/>
              <a:tabLst>
                <a:tab pos="5331751" algn="r"/>
                <a:tab pos="10972526" algn="r"/>
              </a:tabLst>
              <a:defRPr/>
            </a:pPr>
            <a:endParaRPr kumimoji="0" lang="en-US" sz="900" b="0" i="0" u="none" strike="noStrike" kern="1200" cap="none" spc="0" normalizeH="0" baseline="0" noProof="0">
              <a:ln>
                <a:noFill/>
              </a:ln>
              <a:solidFill>
                <a:srgbClr val="FF0000"/>
              </a:solidFill>
              <a:effectLst/>
              <a:uLnTx/>
              <a:uFillTx/>
              <a:latin typeface="Arial"/>
              <a:ea typeface="+mn-ea"/>
              <a:cs typeface="+mn-cs"/>
            </a:endParaRPr>
          </a:p>
        </p:txBody>
      </p:sp>
      <p:sp>
        <p:nvSpPr>
          <p:cNvPr id="2" name="Title 1"/>
          <p:cNvSpPr>
            <a:spLocks noGrp="1"/>
          </p:cNvSpPr>
          <p:nvPr>
            <p:ph type="title"/>
          </p:nvPr>
        </p:nvSpPr>
        <p:spPr/>
        <p:txBody>
          <a:bodyPr>
            <a:normAutofit/>
          </a:bodyPr>
          <a:lstStyle/>
          <a:p>
            <a:r>
              <a:rPr lang="en-US" sz="2800" kern="0" dirty="0"/>
              <a:t>Clinical problem in management of type 2 diabetes</a:t>
            </a:r>
            <a:br>
              <a:rPr lang="en-US" sz="2800" kern="0" dirty="0"/>
            </a:br>
            <a:endParaRPr lang="en-GB" sz="1400" b="0" dirty="0">
              <a:solidFill>
                <a:schemeClr val="tx1"/>
              </a:solidFill>
            </a:endParaRPr>
          </a:p>
        </p:txBody>
      </p:sp>
      <p:sp>
        <p:nvSpPr>
          <p:cNvPr id="81" name="Rectangle 80"/>
          <p:cNvSpPr/>
          <p:nvPr/>
        </p:nvSpPr>
        <p:spPr>
          <a:xfrm>
            <a:off x="589062" y="1076100"/>
            <a:ext cx="10993338" cy="697370"/>
          </a:xfrm>
          <a:prstGeom prst="rect">
            <a:avLst/>
          </a:prstGeom>
        </p:spPr>
        <p:txBody>
          <a:bodyPr wrap="square" lIns="0" tIns="0" rIns="0" bIns="0">
            <a:spAutoFit/>
          </a:bodyPr>
          <a:lstStyle/>
          <a:p>
            <a:pPr marL="0" marR="0" lvl="0" indent="0" algn="l" defTabSz="457200" rtl="0" eaLnBrk="1" fontAlgn="auto" latinLnBrk="0" hangingPunct="1">
              <a:lnSpc>
                <a:spcPct val="112000"/>
              </a:lnSpc>
              <a:spcBef>
                <a:spcPts val="0"/>
              </a:spcBef>
              <a:spcAft>
                <a:spcPts val="6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Clinical inertia: </a:t>
            </a:r>
          </a:p>
          <a:p>
            <a:pPr marL="457200" marR="0" lvl="0" indent="-457200" algn="l" defTabSz="457200" rtl="0" eaLnBrk="1" fontAlgn="auto" latinLnBrk="0" hangingPunct="1">
              <a:lnSpc>
                <a:spcPct val="112000"/>
              </a:lnSpc>
              <a:spcBef>
                <a:spcPts val="0"/>
              </a:spcBef>
              <a:spcAft>
                <a:spcPts val="600"/>
              </a:spcAft>
              <a:buClrTx/>
              <a:buSzTx/>
              <a:buFont typeface="Arial"/>
              <a:buChar char="•"/>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The failure to intensify treatment leads to progressive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ꞵ</a:t>
            </a:r>
            <a:r>
              <a:rPr kumimoji="0" lang="en-US" sz="1800" b="0" i="0" u="none" strike="noStrike" kern="0" cap="none" spc="0" normalizeH="0" baseline="0" noProof="0" dirty="0">
                <a:ln>
                  <a:noFill/>
                </a:ln>
                <a:solidFill>
                  <a:srgbClr val="000000"/>
                </a:solidFill>
                <a:effectLst/>
                <a:uLnTx/>
                <a:uFillTx/>
                <a:latin typeface="Arial"/>
                <a:ea typeface="+mn-ea"/>
                <a:cs typeface="+mn-cs"/>
              </a:rPr>
              <a:t>-cell deterioration and clinical complications</a:t>
            </a:r>
          </a:p>
        </p:txBody>
      </p:sp>
      <p:sp>
        <p:nvSpPr>
          <p:cNvPr id="11" name="Footer Placeholder 4"/>
          <p:cNvSpPr txBox="1">
            <a:spLocks/>
          </p:cNvSpPr>
          <p:nvPr/>
        </p:nvSpPr>
        <p:spPr>
          <a:xfrm>
            <a:off x="619991" y="6255785"/>
            <a:ext cx="10979262" cy="449104"/>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Adapted from Del Prato S. Diabetologia.2009;52:1219-1226.</a:t>
            </a:r>
          </a:p>
        </p:txBody>
      </p:sp>
      <p:grpSp>
        <p:nvGrpSpPr>
          <p:cNvPr id="16" name="Group 15"/>
          <p:cNvGrpSpPr/>
          <p:nvPr/>
        </p:nvGrpSpPr>
        <p:grpSpPr>
          <a:xfrm>
            <a:off x="621912" y="5297302"/>
            <a:ext cx="816680" cy="816680"/>
            <a:chOff x="621912" y="4780677"/>
            <a:chExt cx="816680" cy="816680"/>
          </a:xfrm>
        </p:grpSpPr>
        <p:sp>
          <p:nvSpPr>
            <p:cNvPr id="14" name="Oval 13"/>
            <p:cNvSpPr/>
            <p:nvPr/>
          </p:nvSpPr>
          <p:spPr>
            <a:xfrm>
              <a:off x="621912" y="4780677"/>
              <a:ext cx="816680" cy="81668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9" name="Group 8"/>
            <p:cNvGrpSpPr/>
            <p:nvPr/>
          </p:nvGrpSpPr>
          <p:grpSpPr>
            <a:xfrm>
              <a:off x="778633" y="4998246"/>
              <a:ext cx="503238" cy="481013"/>
              <a:chOff x="778633" y="4998246"/>
              <a:chExt cx="503238" cy="481013"/>
            </a:xfrm>
          </p:grpSpPr>
          <p:sp>
            <p:nvSpPr>
              <p:cNvPr id="7" name="Freeform 5"/>
              <p:cNvSpPr>
                <a:spLocks noEditPoints="1"/>
              </p:cNvSpPr>
              <p:nvPr/>
            </p:nvSpPr>
            <p:spPr bwMode="auto">
              <a:xfrm>
                <a:off x="778633" y="4998246"/>
                <a:ext cx="503238" cy="481013"/>
              </a:xfrm>
              <a:custGeom>
                <a:avLst/>
                <a:gdLst>
                  <a:gd name="T0" fmla="*/ 187 w 213"/>
                  <a:gd name="T1" fmla="*/ 0 h 203"/>
                  <a:gd name="T2" fmla="*/ 26 w 213"/>
                  <a:gd name="T3" fmla="*/ 0 h 203"/>
                  <a:gd name="T4" fmla="*/ 0 w 213"/>
                  <a:gd name="T5" fmla="*/ 26 h 203"/>
                  <a:gd name="T6" fmla="*/ 0 w 213"/>
                  <a:gd name="T7" fmla="*/ 121 h 203"/>
                  <a:gd name="T8" fmla="*/ 26 w 213"/>
                  <a:gd name="T9" fmla="*/ 147 h 203"/>
                  <a:gd name="T10" fmla="*/ 46 w 213"/>
                  <a:gd name="T11" fmla="*/ 147 h 203"/>
                  <a:gd name="T12" fmla="*/ 46 w 213"/>
                  <a:gd name="T13" fmla="*/ 189 h 203"/>
                  <a:gd name="T14" fmla="*/ 64 w 213"/>
                  <a:gd name="T15" fmla="*/ 195 h 203"/>
                  <a:gd name="T16" fmla="*/ 115 w 213"/>
                  <a:gd name="T17" fmla="*/ 147 h 203"/>
                  <a:gd name="T18" fmla="*/ 187 w 213"/>
                  <a:gd name="T19" fmla="*/ 147 h 203"/>
                  <a:gd name="T20" fmla="*/ 213 w 213"/>
                  <a:gd name="T21" fmla="*/ 121 h 203"/>
                  <a:gd name="T22" fmla="*/ 213 w 213"/>
                  <a:gd name="T23" fmla="*/ 26 h 203"/>
                  <a:gd name="T24" fmla="*/ 187 w 213"/>
                  <a:gd name="T25" fmla="*/ 0 h 203"/>
                  <a:gd name="T26" fmla="*/ 189 w 213"/>
                  <a:gd name="T27" fmla="*/ 123 h 203"/>
                  <a:gd name="T28" fmla="*/ 105 w 213"/>
                  <a:gd name="T29" fmla="*/ 123 h 203"/>
                  <a:gd name="T30" fmla="*/ 102 w 213"/>
                  <a:gd name="T31" fmla="*/ 125 h 203"/>
                  <a:gd name="T32" fmla="*/ 70 w 213"/>
                  <a:gd name="T33" fmla="*/ 158 h 203"/>
                  <a:gd name="T34" fmla="*/ 70 w 213"/>
                  <a:gd name="T35" fmla="*/ 133 h 203"/>
                  <a:gd name="T36" fmla="*/ 63 w 213"/>
                  <a:gd name="T37" fmla="*/ 123 h 203"/>
                  <a:gd name="T38" fmla="*/ 24 w 213"/>
                  <a:gd name="T39" fmla="*/ 123 h 203"/>
                  <a:gd name="T40" fmla="*/ 24 w 213"/>
                  <a:gd name="T41" fmla="*/ 24 h 203"/>
                  <a:gd name="T42" fmla="*/ 189 w 213"/>
                  <a:gd name="T43" fmla="*/ 24 h 203"/>
                  <a:gd name="T44" fmla="*/ 189 w 213"/>
                  <a:gd name="T45" fmla="*/ 12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03">
                    <a:moveTo>
                      <a:pt x="187" y="0"/>
                    </a:moveTo>
                    <a:cubicBezTo>
                      <a:pt x="26" y="0"/>
                      <a:pt x="26" y="0"/>
                      <a:pt x="26" y="0"/>
                    </a:cubicBezTo>
                    <a:cubicBezTo>
                      <a:pt x="11" y="0"/>
                      <a:pt x="0" y="11"/>
                      <a:pt x="0" y="26"/>
                    </a:cubicBezTo>
                    <a:cubicBezTo>
                      <a:pt x="0" y="121"/>
                      <a:pt x="0" y="121"/>
                      <a:pt x="0" y="121"/>
                    </a:cubicBezTo>
                    <a:cubicBezTo>
                      <a:pt x="0" y="135"/>
                      <a:pt x="11" y="147"/>
                      <a:pt x="26" y="147"/>
                    </a:cubicBezTo>
                    <a:cubicBezTo>
                      <a:pt x="46" y="147"/>
                      <a:pt x="46" y="147"/>
                      <a:pt x="46" y="147"/>
                    </a:cubicBezTo>
                    <a:cubicBezTo>
                      <a:pt x="46" y="189"/>
                      <a:pt x="46" y="189"/>
                      <a:pt x="46" y="189"/>
                    </a:cubicBezTo>
                    <a:cubicBezTo>
                      <a:pt x="46" y="189"/>
                      <a:pt x="52" y="203"/>
                      <a:pt x="64" y="195"/>
                    </a:cubicBezTo>
                    <a:cubicBezTo>
                      <a:pt x="115" y="147"/>
                      <a:pt x="115" y="147"/>
                      <a:pt x="115" y="147"/>
                    </a:cubicBezTo>
                    <a:cubicBezTo>
                      <a:pt x="187" y="147"/>
                      <a:pt x="187" y="147"/>
                      <a:pt x="187" y="147"/>
                    </a:cubicBezTo>
                    <a:cubicBezTo>
                      <a:pt x="202" y="147"/>
                      <a:pt x="213" y="135"/>
                      <a:pt x="213" y="121"/>
                    </a:cubicBezTo>
                    <a:cubicBezTo>
                      <a:pt x="213" y="26"/>
                      <a:pt x="213" y="26"/>
                      <a:pt x="213" y="26"/>
                    </a:cubicBezTo>
                    <a:cubicBezTo>
                      <a:pt x="213" y="11"/>
                      <a:pt x="202" y="0"/>
                      <a:pt x="187" y="0"/>
                    </a:cubicBezTo>
                    <a:close/>
                    <a:moveTo>
                      <a:pt x="189" y="123"/>
                    </a:moveTo>
                    <a:cubicBezTo>
                      <a:pt x="105" y="123"/>
                      <a:pt x="105" y="123"/>
                      <a:pt x="105" y="123"/>
                    </a:cubicBezTo>
                    <a:cubicBezTo>
                      <a:pt x="103" y="124"/>
                      <a:pt x="102" y="125"/>
                      <a:pt x="102" y="125"/>
                    </a:cubicBezTo>
                    <a:cubicBezTo>
                      <a:pt x="70" y="158"/>
                      <a:pt x="70" y="158"/>
                      <a:pt x="70" y="158"/>
                    </a:cubicBezTo>
                    <a:cubicBezTo>
                      <a:pt x="70" y="133"/>
                      <a:pt x="70" y="133"/>
                      <a:pt x="70" y="133"/>
                    </a:cubicBezTo>
                    <a:cubicBezTo>
                      <a:pt x="69" y="127"/>
                      <a:pt x="66" y="124"/>
                      <a:pt x="63" y="123"/>
                    </a:cubicBezTo>
                    <a:cubicBezTo>
                      <a:pt x="24" y="123"/>
                      <a:pt x="24" y="123"/>
                      <a:pt x="24" y="123"/>
                    </a:cubicBezTo>
                    <a:cubicBezTo>
                      <a:pt x="24" y="24"/>
                      <a:pt x="24" y="24"/>
                      <a:pt x="24" y="24"/>
                    </a:cubicBezTo>
                    <a:cubicBezTo>
                      <a:pt x="189" y="24"/>
                      <a:pt x="189" y="24"/>
                      <a:pt x="189" y="24"/>
                    </a:cubicBezTo>
                    <a:lnTo>
                      <a:pt x="189" y="123"/>
                    </a:lnTo>
                    <a:close/>
                  </a:path>
                </a:pathLst>
              </a:custGeom>
              <a:solidFill>
                <a:srgbClr val="0460A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TextBox 7"/>
              <p:cNvSpPr txBox="1"/>
              <p:nvPr/>
            </p:nvSpPr>
            <p:spPr>
              <a:xfrm>
                <a:off x="944491" y="5053206"/>
                <a:ext cx="171521" cy="246221"/>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3487F"/>
                    </a:solidFill>
                    <a:effectLst/>
                    <a:uLnTx/>
                    <a:uFillTx/>
                    <a:latin typeface="Arial Black" panose="020B0A04020102020204" pitchFamily="34" charset="0"/>
                    <a:ea typeface="+mn-ea"/>
                    <a:cs typeface="+mn-cs"/>
                  </a:rPr>
                  <a:t>Q</a:t>
                </a:r>
              </a:p>
            </p:txBody>
          </p:sp>
        </p:grpSp>
      </p:grpSp>
      <p:grpSp>
        <p:nvGrpSpPr>
          <p:cNvPr id="18" name="Group 17"/>
          <p:cNvGrpSpPr/>
          <p:nvPr/>
        </p:nvGrpSpPr>
        <p:grpSpPr>
          <a:xfrm>
            <a:off x="1717992" y="5285444"/>
            <a:ext cx="9803715" cy="878938"/>
            <a:chOff x="1717992" y="5284038"/>
            <a:chExt cx="9803715" cy="878938"/>
          </a:xfrm>
        </p:grpSpPr>
        <p:sp>
          <p:nvSpPr>
            <p:cNvPr id="82" name="TextBox 81"/>
            <p:cNvSpPr txBox="1"/>
            <p:nvPr/>
          </p:nvSpPr>
          <p:spPr>
            <a:xfrm>
              <a:off x="1717992" y="5671816"/>
              <a:ext cx="9803715" cy="491160"/>
            </a:xfrm>
            <a:prstGeom prst="rect">
              <a:avLst/>
            </a:prstGeom>
            <a:noFill/>
          </p:spPr>
          <p:txBody>
            <a:bodyPr wrap="square" lIns="0" tIns="0" rIns="0" bIns="0"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Do those with type 2 diabetes </a:t>
              </a:r>
              <a:r>
                <a:rPr kumimoji="0" lang="en-US" sz="1400" b="1" i="0" u="none" strike="noStrike" kern="0" cap="none" spc="0" normalizeH="0" baseline="0" noProof="0" dirty="0">
                  <a:ln>
                    <a:noFill/>
                  </a:ln>
                  <a:solidFill>
                    <a:srgbClr val="000000"/>
                  </a:solidFill>
                  <a:effectLst/>
                  <a:uLnTx/>
                  <a:uFillTx/>
                  <a:latin typeface="Arial"/>
                  <a:ea typeface="+mn-ea"/>
                  <a:cs typeface="+mn-cs"/>
                </a:rPr>
                <a:t>benefit more </a:t>
              </a:r>
              <a:r>
                <a:rPr kumimoji="0" lang="en-US" sz="1400" b="0" i="0" u="none" strike="noStrike" kern="0" cap="none" spc="0" normalizeH="0" baseline="0" noProof="0" dirty="0">
                  <a:ln>
                    <a:noFill/>
                  </a:ln>
                  <a:solidFill>
                    <a:srgbClr val="000000"/>
                  </a:solidFill>
                  <a:effectLst/>
                  <a:uLnTx/>
                  <a:uFillTx/>
                  <a:latin typeface="Arial"/>
                  <a:ea typeface="+mn-ea"/>
                  <a:cs typeface="+mn-cs"/>
                </a:rPr>
                <a:t>from having combined therapy at the beginning of their pharmacological treatment compared to a sequential additive strategy?</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extBox 20"/>
            <p:cNvSpPr txBox="1"/>
            <p:nvPr/>
          </p:nvSpPr>
          <p:spPr>
            <a:xfrm>
              <a:off x="1717992" y="5284038"/>
              <a:ext cx="9614812" cy="225062"/>
            </a:xfrm>
            <a:prstGeom prst="rect">
              <a:avLst/>
            </a:prstGeom>
            <a:noFill/>
          </p:spPr>
          <p:txBody>
            <a:bodyPr wrap="none" lIns="0" tIns="0" rIns="0" bIns="0"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Do those with type 2 diabetes </a:t>
              </a:r>
              <a:r>
                <a:rPr kumimoji="0" lang="en-US" sz="1400" b="1" i="0" u="none" strike="noStrike" kern="0" cap="none" spc="0" normalizeH="0" baseline="0" noProof="0" dirty="0">
                  <a:ln>
                    <a:noFill/>
                  </a:ln>
                  <a:solidFill>
                    <a:srgbClr val="000000"/>
                  </a:solidFill>
                  <a:effectLst/>
                  <a:uLnTx/>
                  <a:uFillTx/>
                  <a:latin typeface="Arial"/>
                  <a:ea typeface="+mn-ea"/>
                  <a:cs typeface="+mn-cs"/>
                </a:rPr>
                <a:t>benefit</a:t>
              </a:r>
              <a:r>
                <a:rPr kumimoji="0" lang="en-US" sz="1400" b="0" i="0" u="none" strike="noStrike" kern="0" cap="none" spc="0" normalizeH="0" baseline="0" noProof="0" dirty="0">
                  <a:ln>
                    <a:noFill/>
                  </a:ln>
                  <a:solidFill>
                    <a:srgbClr val="000000"/>
                  </a:solidFill>
                  <a:effectLst/>
                  <a:uLnTx/>
                  <a:uFillTx/>
                  <a:latin typeface="Arial"/>
                  <a:ea typeface="+mn-ea"/>
                  <a:cs typeface="+mn-cs"/>
                </a:rPr>
                <a:t> from having combined therapy at the beginning of their pharmacological treatment?</a:t>
              </a:r>
            </a:p>
          </p:txBody>
        </p:sp>
      </p:grpSp>
      <p:grpSp>
        <p:nvGrpSpPr>
          <p:cNvPr id="1037" name="Group 1036"/>
          <p:cNvGrpSpPr/>
          <p:nvPr/>
        </p:nvGrpSpPr>
        <p:grpSpPr>
          <a:xfrm>
            <a:off x="2603747" y="1994612"/>
            <a:ext cx="6559896" cy="2815328"/>
            <a:chOff x="2814706" y="2267829"/>
            <a:chExt cx="6124404" cy="2432548"/>
          </a:xfrm>
        </p:grpSpPr>
        <p:sp>
          <p:nvSpPr>
            <p:cNvPr id="29" name="Freeform 9"/>
            <p:cNvSpPr>
              <a:spLocks/>
            </p:cNvSpPr>
            <p:nvPr/>
          </p:nvSpPr>
          <p:spPr bwMode="auto">
            <a:xfrm>
              <a:off x="3365500" y="2333625"/>
              <a:ext cx="5521325" cy="1895475"/>
            </a:xfrm>
            <a:custGeom>
              <a:avLst/>
              <a:gdLst>
                <a:gd name="T0" fmla="*/ 0 w 3478"/>
                <a:gd name="T1" fmla="*/ 0 h 1194"/>
                <a:gd name="T2" fmla="*/ 0 w 3478"/>
                <a:gd name="T3" fmla="*/ 1194 h 1194"/>
                <a:gd name="T4" fmla="*/ 3478 w 3478"/>
                <a:gd name="T5" fmla="*/ 1194 h 1194"/>
              </a:gdLst>
              <a:ahLst/>
              <a:cxnLst>
                <a:cxn ang="0">
                  <a:pos x="T0" y="T1"/>
                </a:cxn>
                <a:cxn ang="0">
                  <a:pos x="T2" y="T3"/>
                </a:cxn>
                <a:cxn ang="0">
                  <a:pos x="T4" y="T5"/>
                </a:cxn>
              </a:cxnLst>
              <a:rect l="0" t="0" r="r" b="b"/>
              <a:pathLst>
                <a:path w="3478" h="1194">
                  <a:moveTo>
                    <a:pt x="0" y="0"/>
                  </a:moveTo>
                  <a:lnTo>
                    <a:pt x="0" y="1194"/>
                  </a:lnTo>
                  <a:lnTo>
                    <a:pt x="3478" y="1194"/>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Line 10"/>
            <p:cNvSpPr>
              <a:spLocks noChangeShapeType="1"/>
            </p:cNvSpPr>
            <p:nvPr/>
          </p:nvSpPr>
          <p:spPr bwMode="auto">
            <a:xfrm>
              <a:off x="3302000" y="2336800"/>
              <a:ext cx="6032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Line 11"/>
            <p:cNvSpPr>
              <a:spLocks noChangeShapeType="1"/>
            </p:cNvSpPr>
            <p:nvPr/>
          </p:nvSpPr>
          <p:spPr bwMode="auto">
            <a:xfrm>
              <a:off x="3302000" y="2608263"/>
              <a:ext cx="6032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Line 12"/>
            <p:cNvSpPr>
              <a:spLocks noChangeShapeType="1"/>
            </p:cNvSpPr>
            <p:nvPr/>
          </p:nvSpPr>
          <p:spPr bwMode="auto">
            <a:xfrm>
              <a:off x="3302000" y="2878138"/>
              <a:ext cx="6032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Line 13"/>
            <p:cNvSpPr>
              <a:spLocks noChangeShapeType="1"/>
            </p:cNvSpPr>
            <p:nvPr/>
          </p:nvSpPr>
          <p:spPr bwMode="auto">
            <a:xfrm>
              <a:off x="3302000" y="3149600"/>
              <a:ext cx="6032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Line 14"/>
            <p:cNvSpPr>
              <a:spLocks noChangeShapeType="1"/>
            </p:cNvSpPr>
            <p:nvPr/>
          </p:nvSpPr>
          <p:spPr bwMode="auto">
            <a:xfrm>
              <a:off x="3302000" y="3416300"/>
              <a:ext cx="6032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Line 15"/>
            <p:cNvSpPr>
              <a:spLocks noChangeShapeType="1"/>
            </p:cNvSpPr>
            <p:nvPr/>
          </p:nvSpPr>
          <p:spPr bwMode="auto">
            <a:xfrm>
              <a:off x="3302000" y="3687763"/>
              <a:ext cx="6032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Line 16"/>
            <p:cNvSpPr>
              <a:spLocks noChangeShapeType="1"/>
            </p:cNvSpPr>
            <p:nvPr/>
          </p:nvSpPr>
          <p:spPr bwMode="auto">
            <a:xfrm>
              <a:off x="3302000" y="3957638"/>
              <a:ext cx="6032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Line 17"/>
            <p:cNvSpPr>
              <a:spLocks noChangeShapeType="1"/>
            </p:cNvSpPr>
            <p:nvPr/>
          </p:nvSpPr>
          <p:spPr bwMode="auto">
            <a:xfrm>
              <a:off x="3302000" y="4229100"/>
              <a:ext cx="6032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Line 18"/>
            <p:cNvSpPr>
              <a:spLocks noChangeShapeType="1"/>
            </p:cNvSpPr>
            <p:nvPr/>
          </p:nvSpPr>
          <p:spPr bwMode="auto">
            <a:xfrm>
              <a:off x="5876925"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Line 19"/>
            <p:cNvSpPr>
              <a:spLocks noChangeShapeType="1"/>
            </p:cNvSpPr>
            <p:nvPr/>
          </p:nvSpPr>
          <p:spPr bwMode="auto">
            <a:xfrm>
              <a:off x="5543550"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Line 20"/>
            <p:cNvSpPr>
              <a:spLocks noChangeShapeType="1"/>
            </p:cNvSpPr>
            <p:nvPr/>
          </p:nvSpPr>
          <p:spPr bwMode="auto">
            <a:xfrm>
              <a:off x="5210175"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Line 21"/>
            <p:cNvSpPr>
              <a:spLocks noChangeShapeType="1"/>
            </p:cNvSpPr>
            <p:nvPr/>
          </p:nvSpPr>
          <p:spPr bwMode="auto">
            <a:xfrm>
              <a:off x="4873625"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Line 22"/>
            <p:cNvSpPr>
              <a:spLocks noChangeShapeType="1"/>
            </p:cNvSpPr>
            <p:nvPr/>
          </p:nvSpPr>
          <p:spPr bwMode="auto">
            <a:xfrm>
              <a:off x="4540250"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Line 23"/>
            <p:cNvSpPr>
              <a:spLocks noChangeShapeType="1"/>
            </p:cNvSpPr>
            <p:nvPr/>
          </p:nvSpPr>
          <p:spPr bwMode="auto">
            <a:xfrm>
              <a:off x="4206875"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Line 24"/>
            <p:cNvSpPr>
              <a:spLocks noChangeShapeType="1"/>
            </p:cNvSpPr>
            <p:nvPr/>
          </p:nvSpPr>
          <p:spPr bwMode="auto">
            <a:xfrm>
              <a:off x="3870325"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Line 25"/>
            <p:cNvSpPr>
              <a:spLocks noChangeShapeType="1"/>
            </p:cNvSpPr>
            <p:nvPr/>
          </p:nvSpPr>
          <p:spPr bwMode="auto">
            <a:xfrm>
              <a:off x="3536950"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Line 26"/>
            <p:cNvSpPr>
              <a:spLocks noChangeShapeType="1"/>
            </p:cNvSpPr>
            <p:nvPr/>
          </p:nvSpPr>
          <p:spPr bwMode="auto">
            <a:xfrm>
              <a:off x="8886825"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Line 27"/>
            <p:cNvSpPr>
              <a:spLocks noChangeShapeType="1"/>
            </p:cNvSpPr>
            <p:nvPr/>
          </p:nvSpPr>
          <p:spPr bwMode="auto">
            <a:xfrm>
              <a:off x="8553450"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Line 28"/>
            <p:cNvSpPr>
              <a:spLocks noChangeShapeType="1"/>
            </p:cNvSpPr>
            <p:nvPr/>
          </p:nvSpPr>
          <p:spPr bwMode="auto">
            <a:xfrm>
              <a:off x="8220075"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Line 29"/>
            <p:cNvSpPr>
              <a:spLocks noChangeShapeType="1"/>
            </p:cNvSpPr>
            <p:nvPr/>
          </p:nvSpPr>
          <p:spPr bwMode="auto">
            <a:xfrm>
              <a:off x="7883525"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Line 30"/>
            <p:cNvSpPr>
              <a:spLocks noChangeShapeType="1"/>
            </p:cNvSpPr>
            <p:nvPr/>
          </p:nvSpPr>
          <p:spPr bwMode="auto">
            <a:xfrm>
              <a:off x="7550150"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Line 31"/>
            <p:cNvSpPr>
              <a:spLocks noChangeShapeType="1"/>
            </p:cNvSpPr>
            <p:nvPr/>
          </p:nvSpPr>
          <p:spPr bwMode="auto">
            <a:xfrm>
              <a:off x="7216775"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Line 32"/>
            <p:cNvSpPr>
              <a:spLocks noChangeShapeType="1"/>
            </p:cNvSpPr>
            <p:nvPr/>
          </p:nvSpPr>
          <p:spPr bwMode="auto">
            <a:xfrm>
              <a:off x="6880225"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Line 33"/>
            <p:cNvSpPr>
              <a:spLocks noChangeShapeType="1"/>
            </p:cNvSpPr>
            <p:nvPr/>
          </p:nvSpPr>
          <p:spPr bwMode="auto">
            <a:xfrm>
              <a:off x="6546850"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Line 34"/>
            <p:cNvSpPr>
              <a:spLocks noChangeShapeType="1"/>
            </p:cNvSpPr>
            <p:nvPr/>
          </p:nvSpPr>
          <p:spPr bwMode="auto">
            <a:xfrm>
              <a:off x="6213475" y="4229100"/>
              <a:ext cx="0" cy="635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Freeform 35"/>
            <p:cNvSpPr>
              <a:spLocks/>
            </p:cNvSpPr>
            <p:nvPr/>
          </p:nvSpPr>
          <p:spPr bwMode="auto">
            <a:xfrm>
              <a:off x="3895725" y="2540000"/>
              <a:ext cx="3003550" cy="1227138"/>
            </a:xfrm>
            <a:custGeom>
              <a:avLst/>
              <a:gdLst>
                <a:gd name="T0" fmla="*/ 0 w 946"/>
                <a:gd name="T1" fmla="*/ 292 h 385"/>
                <a:gd name="T2" fmla="*/ 215 w 946"/>
                <a:gd name="T3" fmla="*/ 237 h 385"/>
                <a:gd name="T4" fmla="*/ 355 w 946"/>
                <a:gd name="T5" fmla="*/ 187 h 385"/>
                <a:gd name="T6" fmla="*/ 427 w 946"/>
                <a:gd name="T7" fmla="*/ 153 h 385"/>
                <a:gd name="T8" fmla="*/ 483 w 946"/>
                <a:gd name="T9" fmla="*/ 134 h 385"/>
                <a:gd name="T10" fmla="*/ 545 w 946"/>
                <a:gd name="T11" fmla="*/ 111 h 385"/>
                <a:gd name="T12" fmla="*/ 627 w 946"/>
                <a:gd name="T13" fmla="*/ 76 h 385"/>
                <a:gd name="T14" fmla="*/ 676 w 946"/>
                <a:gd name="T15" fmla="*/ 60 h 385"/>
                <a:gd name="T16" fmla="*/ 854 w 946"/>
                <a:gd name="T17" fmla="*/ 0 h 385"/>
                <a:gd name="T18" fmla="*/ 946 w 946"/>
                <a:gd name="T19" fmla="*/ 369 h 385"/>
                <a:gd name="T20" fmla="*/ 933 w 946"/>
                <a:gd name="T21" fmla="*/ 385 h 385"/>
                <a:gd name="T22" fmla="*/ 48 w 946"/>
                <a:gd name="T23" fmla="*/ 380 h 385"/>
                <a:gd name="T24" fmla="*/ 0 w 946"/>
                <a:gd name="T25" fmla="*/ 29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6" h="385">
                  <a:moveTo>
                    <a:pt x="0" y="292"/>
                  </a:moveTo>
                  <a:cubicBezTo>
                    <a:pt x="0" y="292"/>
                    <a:pt x="74" y="254"/>
                    <a:pt x="215" y="237"/>
                  </a:cubicBezTo>
                  <a:cubicBezTo>
                    <a:pt x="355" y="187"/>
                    <a:pt x="355" y="187"/>
                    <a:pt x="355" y="187"/>
                  </a:cubicBezTo>
                  <a:cubicBezTo>
                    <a:pt x="427" y="153"/>
                    <a:pt x="427" y="153"/>
                    <a:pt x="427" y="153"/>
                  </a:cubicBezTo>
                  <a:cubicBezTo>
                    <a:pt x="427" y="153"/>
                    <a:pt x="444" y="144"/>
                    <a:pt x="483" y="134"/>
                  </a:cubicBezTo>
                  <a:cubicBezTo>
                    <a:pt x="523" y="123"/>
                    <a:pt x="545" y="111"/>
                    <a:pt x="545" y="111"/>
                  </a:cubicBezTo>
                  <a:cubicBezTo>
                    <a:pt x="545" y="111"/>
                    <a:pt x="621" y="78"/>
                    <a:pt x="627" y="76"/>
                  </a:cubicBezTo>
                  <a:cubicBezTo>
                    <a:pt x="634" y="73"/>
                    <a:pt x="657" y="67"/>
                    <a:pt x="676" y="60"/>
                  </a:cubicBezTo>
                  <a:cubicBezTo>
                    <a:pt x="854" y="0"/>
                    <a:pt x="854" y="0"/>
                    <a:pt x="854" y="0"/>
                  </a:cubicBezTo>
                  <a:cubicBezTo>
                    <a:pt x="946" y="369"/>
                    <a:pt x="946" y="369"/>
                    <a:pt x="946" y="369"/>
                  </a:cubicBezTo>
                  <a:cubicBezTo>
                    <a:pt x="933" y="385"/>
                    <a:pt x="933" y="385"/>
                    <a:pt x="933" y="385"/>
                  </a:cubicBezTo>
                  <a:cubicBezTo>
                    <a:pt x="48" y="380"/>
                    <a:pt x="48" y="380"/>
                    <a:pt x="48" y="380"/>
                  </a:cubicBezTo>
                  <a:cubicBezTo>
                    <a:pt x="0" y="294"/>
                    <a:pt x="0" y="294"/>
                    <a:pt x="0" y="294"/>
                  </a:cubicBezTo>
                </a:path>
              </a:pathLst>
            </a:custGeom>
            <a:solidFill>
              <a:srgbClr val="FF96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2" name="Freeform 37"/>
            <p:cNvSpPr>
              <a:spLocks/>
            </p:cNvSpPr>
            <p:nvPr/>
          </p:nvSpPr>
          <p:spPr bwMode="auto">
            <a:xfrm>
              <a:off x="3505200" y="2894013"/>
              <a:ext cx="3429000" cy="908050"/>
            </a:xfrm>
            <a:custGeom>
              <a:avLst/>
              <a:gdLst>
                <a:gd name="T0" fmla="*/ 0 w 2160"/>
                <a:gd name="T1" fmla="*/ 0 h 572"/>
                <a:gd name="T2" fmla="*/ 332 w 2160"/>
                <a:gd name="T3" fmla="*/ 572 h 572"/>
                <a:gd name="T4" fmla="*/ 2160 w 2160"/>
                <a:gd name="T5" fmla="*/ 570 h 572"/>
              </a:gdLst>
              <a:ahLst/>
              <a:cxnLst>
                <a:cxn ang="0">
                  <a:pos x="T0" y="T1"/>
                </a:cxn>
                <a:cxn ang="0">
                  <a:pos x="T2" y="T3"/>
                </a:cxn>
                <a:cxn ang="0">
                  <a:pos x="T4" y="T5"/>
                </a:cxn>
              </a:cxnLst>
              <a:rect l="0" t="0" r="r" b="b"/>
              <a:pathLst>
                <a:path w="2160" h="572">
                  <a:moveTo>
                    <a:pt x="0" y="0"/>
                  </a:moveTo>
                  <a:lnTo>
                    <a:pt x="332" y="572"/>
                  </a:lnTo>
                  <a:lnTo>
                    <a:pt x="2160" y="570"/>
                  </a:lnTo>
                </a:path>
              </a:pathLst>
            </a:custGeom>
            <a:noFill/>
            <a:ln w="25400" cap="flat">
              <a:solidFill>
                <a:srgbClr val="0460A9"/>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3" name="Oval 38"/>
            <p:cNvSpPr>
              <a:spLocks noChangeArrowheads="1"/>
            </p:cNvSpPr>
            <p:nvPr/>
          </p:nvSpPr>
          <p:spPr bwMode="auto">
            <a:xfrm>
              <a:off x="6915150" y="3735388"/>
              <a:ext cx="92075" cy="92075"/>
            </a:xfrm>
            <a:prstGeom prst="ellipse">
              <a:avLst/>
            </a:prstGeom>
            <a:solidFill>
              <a:srgbClr val="B2C92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4" name="Oval 39"/>
            <p:cNvSpPr>
              <a:spLocks noChangeArrowheads="1"/>
            </p:cNvSpPr>
            <p:nvPr/>
          </p:nvSpPr>
          <p:spPr bwMode="auto">
            <a:xfrm>
              <a:off x="7258050" y="3767138"/>
              <a:ext cx="92075" cy="92075"/>
            </a:xfrm>
            <a:prstGeom prst="ellipse">
              <a:avLst/>
            </a:prstGeom>
            <a:solidFill>
              <a:srgbClr val="B2C92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5" name="Oval 40"/>
            <p:cNvSpPr>
              <a:spLocks noChangeArrowheads="1"/>
            </p:cNvSpPr>
            <p:nvPr/>
          </p:nvSpPr>
          <p:spPr bwMode="auto">
            <a:xfrm>
              <a:off x="7604125" y="3725863"/>
              <a:ext cx="95250" cy="92075"/>
            </a:xfrm>
            <a:prstGeom prst="ellipse">
              <a:avLst/>
            </a:prstGeom>
            <a:solidFill>
              <a:srgbClr val="B2C92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24" name="Oval 41"/>
            <p:cNvSpPr>
              <a:spLocks noChangeArrowheads="1"/>
            </p:cNvSpPr>
            <p:nvPr/>
          </p:nvSpPr>
          <p:spPr bwMode="auto">
            <a:xfrm>
              <a:off x="7947025" y="3678238"/>
              <a:ext cx="92075" cy="92075"/>
            </a:xfrm>
            <a:prstGeom prst="ellipse">
              <a:avLst/>
            </a:prstGeom>
            <a:solidFill>
              <a:srgbClr val="B2C92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25" name="Oval 42"/>
            <p:cNvSpPr>
              <a:spLocks noChangeArrowheads="1"/>
            </p:cNvSpPr>
            <p:nvPr/>
          </p:nvSpPr>
          <p:spPr bwMode="auto">
            <a:xfrm>
              <a:off x="8283575" y="3700463"/>
              <a:ext cx="92075" cy="92075"/>
            </a:xfrm>
            <a:prstGeom prst="ellipse">
              <a:avLst/>
            </a:prstGeom>
            <a:solidFill>
              <a:srgbClr val="B2C92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26" name="Oval 43"/>
            <p:cNvSpPr>
              <a:spLocks noChangeArrowheads="1"/>
            </p:cNvSpPr>
            <p:nvPr/>
          </p:nvSpPr>
          <p:spPr bwMode="auto">
            <a:xfrm>
              <a:off x="8629650" y="3713163"/>
              <a:ext cx="92075" cy="92075"/>
            </a:xfrm>
            <a:prstGeom prst="ellipse">
              <a:avLst/>
            </a:prstGeom>
            <a:solidFill>
              <a:srgbClr val="B2C92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27" name="TextBox 1026"/>
            <p:cNvSpPr txBox="1"/>
            <p:nvPr/>
          </p:nvSpPr>
          <p:spPr>
            <a:xfrm>
              <a:off x="3109537" y="2267829"/>
              <a:ext cx="164624"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9.5</a:t>
              </a:r>
            </a:p>
          </p:txBody>
        </p:sp>
        <p:sp>
          <p:nvSpPr>
            <p:cNvPr id="96" name="TextBox 95"/>
            <p:cNvSpPr txBox="1"/>
            <p:nvPr/>
          </p:nvSpPr>
          <p:spPr>
            <a:xfrm>
              <a:off x="3109537" y="2538699"/>
              <a:ext cx="164624"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9.0</a:t>
              </a:r>
            </a:p>
          </p:txBody>
        </p:sp>
        <p:sp>
          <p:nvSpPr>
            <p:cNvPr id="97" name="TextBox 96"/>
            <p:cNvSpPr txBox="1"/>
            <p:nvPr/>
          </p:nvSpPr>
          <p:spPr>
            <a:xfrm>
              <a:off x="3109537" y="2809569"/>
              <a:ext cx="164624"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8.5</a:t>
              </a:r>
            </a:p>
          </p:txBody>
        </p:sp>
        <p:sp>
          <p:nvSpPr>
            <p:cNvPr id="98" name="TextBox 97"/>
            <p:cNvSpPr txBox="1"/>
            <p:nvPr/>
          </p:nvSpPr>
          <p:spPr>
            <a:xfrm>
              <a:off x="3109537" y="3080439"/>
              <a:ext cx="164624"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8.0</a:t>
              </a:r>
            </a:p>
          </p:txBody>
        </p:sp>
        <p:sp>
          <p:nvSpPr>
            <p:cNvPr id="99" name="TextBox 98"/>
            <p:cNvSpPr txBox="1"/>
            <p:nvPr/>
          </p:nvSpPr>
          <p:spPr>
            <a:xfrm>
              <a:off x="3109537" y="3351309"/>
              <a:ext cx="164624"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7.5</a:t>
              </a:r>
            </a:p>
          </p:txBody>
        </p:sp>
        <p:sp>
          <p:nvSpPr>
            <p:cNvPr id="100" name="TextBox 99"/>
            <p:cNvSpPr txBox="1"/>
            <p:nvPr/>
          </p:nvSpPr>
          <p:spPr>
            <a:xfrm>
              <a:off x="3109537" y="3622179"/>
              <a:ext cx="164624"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7.0</a:t>
              </a:r>
            </a:p>
          </p:txBody>
        </p:sp>
        <p:sp>
          <p:nvSpPr>
            <p:cNvPr id="101" name="TextBox 100"/>
            <p:cNvSpPr txBox="1"/>
            <p:nvPr/>
          </p:nvSpPr>
          <p:spPr>
            <a:xfrm>
              <a:off x="3109537" y="3893049"/>
              <a:ext cx="164624"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6.5</a:t>
              </a:r>
            </a:p>
          </p:txBody>
        </p:sp>
        <p:sp>
          <p:nvSpPr>
            <p:cNvPr id="102" name="TextBox 101"/>
            <p:cNvSpPr txBox="1"/>
            <p:nvPr/>
          </p:nvSpPr>
          <p:spPr>
            <a:xfrm>
              <a:off x="3109537" y="4163917"/>
              <a:ext cx="164624"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6.0</a:t>
              </a:r>
            </a:p>
          </p:txBody>
        </p:sp>
        <p:sp>
          <p:nvSpPr>
            <p:cNvPr id="103" name="TextBox 102"/>
            <p:cNvSpPr txBox="1"/>
            <p:nvPr/>
          </p:nvSpPr>
          <p:spPr>
            <a:xfrm>
              <a:off x="3503469" y="4310766"/>
              <a:ext cx="65851"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1</a:t>
              </a:r>
            </a:p>
          </p:txBody>
        </p:sp>
        <p:sp>
          <p:nvSpPr>
            <p:cNvPr id="104" name="TextBox 103"/>
            <p:cNvSpPr txBox="1"/>
            <p:nvPr/>
          </p:nvSpPr>
          <p:spPr>
            <a:xfrm>
              <a:off x="3838035" y="4310766"/>
              <a:ext cx="65851"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2</a:t>
              </a:r>
            </a:p>
          </p:txBody>
        </p:sp>
        <p:sp>
          <p:nvSpPr>
            <p:cNvPr id="105" name="TextBox 104"/>
            <p:cNvSpPr txBox="1"/>
            <p:nvPr/>
          </p:nvSpPr>
          <p:spPr>
            <a:xfrm>
              <a:off x="4172601" y="4310766"/>
              <a:ext cx="65851"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3</a:t>
              </a:r>
            </a:p>
          </p:txBody>
        </p:sp>
        <p:sp>
          <p:nvSpPr>
            <p:cNvPr id="106" name="TextBox 105"/>
            <p:cNvSpPr txBox="1"/>
            <p:nvPr/>
          </p:nvSpPr>
          <p:spPr>
            <a:xfrm>
              <a:off x="4507167" y="4310766"/>
              <a:ext cx="65851"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4</a:t>
              </a:r>
            </a:p>
          </p:txBody>
        </p:sp>
        <p:sp>
          <p:nvSpPr>
            <p:cNvPr id="107" name="TextBox 106"/>
            <p:cNvSpPr txBox="1"/>
            <p:nvPr/>
          </p:nvSpPr>
          <p:spPr>
            <a:xfrm>
              <a:off x="4841733" y="4310766"/>
              <a:ext cx="65851"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5</a:t>
              </a:r>
            </a:p>
          </p:txBody>
        </p:sp>
        <p:sp>
          <p:nvSpPr>
            <p:cNvPr id="108" name="TextBox 107"/>
            <p:cNvSpPr txBox="1"/>
            <p:nvPr/>
          </p:nvSpPr>
          <p:spPr>
            <a:xfrm>
              <a:off x="5176299" y="4310766"/>
              <a:ext cx="65851"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6</a:t>
              </a:r>
            </a:p>
          </p:txBody>
        </p:sp>
        <p:sp>
          <p:nvSpPr>
            <p:cNvPr id="109" name="TextBox 108"/>
            <p:cNvSpPr txBox="1"/>
            <p:nvPr/>
          </p:nvSpPr>
          <p:spPr>
            <a:xfrm>
              <a:off x="5510865" y="4310766"/>
              <a:ext cx="65851"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7</a:t>
              </a:r>
            </a:p>
          </p:txBody>
        </p:sp>
        <p:sp>
          <p:nvSpPr>
            <p:cNvPr id="110" name="TextBox 109"/>
            <p:cNvSpPr txBox="1"/>
            <p:nvPr/>
          </p:nvSpPr>
          <p:spPr>
            <a:xfrm>
              <a:off x="5845431" y="4310766"/>
              <a:ext cx="65851"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8</a:t>
              </a:r>
            </a:p>
          </p:txBody>
        </p:sp>
        <p:sp>
          <p:nvSpPr>
            <p:cNvPr id="111" name="TextBox 110"/>
            <p:cNvSpPr txBox="1"/>
            <p:nvPr/>
          </p:nvSpPr>
          <p:spPr>
            <a:xfrm>
              <a:off x="6196737" y="4310766"/>
              <a:ext cx="65851"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9</a:t>
              </a:r>
            </a:p>
          </p:txBody>
        </p:sp>
        <p:sp>
          <p:nvSpPr>
            <p:cNvPr id="112" name="TextBox 111"/>
            <p:cNvSpPr txBox="1"/>
            <p:nvPr/>
          </p:nvSpPr>
          <p:spPr>
            <a:xfrm>
              <a:off x="6465455" y="4310766"/>
              <a:ext cx="131699"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13" name="TextBox 112"/>
            <p:cNvSpPr txBox="1"/>
            <p:nvPr/>
          </p:nvSpPr>
          <p:spPr>
            <a:xfrm>
              <a:off x="6800021" y="4310766"/>
              <a:ext cx="131699"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11</a:t>
              </a:r>
            </a:p>
          </p:txBody>
        </p:sp>
        <p:sp>
          <p:nvSpPr>
            <p:cNvPr id="114" name="TextBox 113"/>
            <p:cNvSpPr txBox="1"/>
            <p:nvPr/>
          </p:nvSpPr>
          <p:spPr>
            <a:xfrm>
              <a:off x="7134587" y="4310766"/>
              <a:ext cx="131699"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12</a:t>
              </a:r>
            </a:p>
          </p:txBody>
        </p:sp>
        <p:sp>
          <p:nvSpPr>
            <p:cNvPr id="115" name="TextBox 114"/>
            <p:cNvSpPr txBox="1"/>
            <p:nvPr/>
          </p:nvSpPr>
          <p:spPr>
            <a:xfrm>
              <a:off x="7469153" y="4310766"/>
              <a:ext cx="131699"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13</a:t>
              </a:r>
            </a:p>
          </p:txBody>
        </p:sp>
        <p:sp>
          <p:nvSpPr>
            <p:cNvPr id="116" name="TextBox 115"/>
            <p:cNvSpPr txBox="1"/>
            <p:nvPr/>
          </p:nvSpPr>
          <p:spPr>
            <a:xfrm>
              <a:off x="7803719" y="4310766"/>
              <a:ext cx="131699"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14</a:t>
              </a:r>
            </a:p>
          </p:txBody>
        </p:sp>
        <p:sp>
          <p:nvSpPr>
            <p:cNvPr id="117" name="TextBox 116"/>
            <p:cNvSpPr txBox="1"/>
            <p:nvPr/>
          </p:nvSpPr>
          <p:spPr>
            <a:xfrm>
              <a:off x="8138285" y="4310766"/>
              <a:ext cx="131699"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15</a:t>
              </a:r>
            </a:p>
          </p:txBody>
        </p:sp>
        <p:sp>
          <p:nvSpPr>
            <p:cNvPr id="118" name="TextBox 117"/>
            <p:cNvSpPr txBox="1"/>
            <p:nvPr/>
          </p:nvSpPr>
          <p:spPr>
            <a:xfrm>
              <a:off x="8472850" y="4310766"/>
              <a:ext cx="131699"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16</a:t>
              </a:r>
            </a:p>
          </p:txBody>
        </p:sp>
        <p:sp>
          <p:nvSpPr>
            <p:cNvPr id="119" name="TextBox 118"/>
            <p:cNvSpPr txBox="1"/>
            <p:nvPr/>
          </p:nvSpPr>
          <p:spPr>
            <a:xfrm>
              <a:off x="8807411" y="4310766"/>
              <a:ext cx="131699" cy="132965"/>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17</a:t>
              </a:r>
            </a:p>
          </p:txBody>
        </p:sp>
        <p:sp>
          <p:nvSpPr>
            <p:cNvPr id="120" name="TextBox 119"/>
            <p:cNvSpPr txBox="1"/>
            <p:nvPr/>
          </p:nvSpPr>
          <p:spPr>
            <a:xfrm>
              <a:off x="5180313" y="3909440"/>
              <a:ext cx="807913" cy="16927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Ideal HbA1c</a:t>
              </a:r>
            </a:p>
          </p:txBody>
        </p:sp>
        <p:sp>
          <p:nvSpPr>
            <p:cNvPr id="121" name="TextBox 120"/>
            <p:cNvSpPr txBox="1"/>
            <p:nvPr/>
          </p:nvSpPr>
          <p:spPr>
            <a:xfrm rot="16200000">
              <a:off x="2528154" y="3187646"/>
              <a:ext cx="774246" cy="201141"/>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HbA1c (%)</a:t>
              </a:r>
            </a:p>
          </p:txBody>
        </p:sp>
        <p:sp>
          <p:nvSpPr>
            <p:cNvPr id="122" name="TextBox 121"/>
            <p:cNvSpPr txBox="1"/>
            <p:nvPr/>
          </p:nvSpPr>
          <p:spPr>
            <a:xfrm>
              <a:off x="5024141" y="3105435"/>
              <a:ext cx="1774281" cy="50783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Generation of a ‘bad </a:t>
              </a:r>
              <a:r>
                <a:rPr kumimoji="0" lang="en-US" sz="1100" b="1" i="0" u="none" strike="noStrike" kern="1200" cap="none" spc="0" normalizeH="0" baseline="0" noProof="0" dirty="0" err="1">
                  <a:ln>
                    <a:noFill/>
                  </a:ln>
                  <a:solidFill>
                    <a:srgbClr val="000000"/>
                  </a:solidFill>
                  <a:effectLst/>
                  <a:uLnTx/>
                  <a:uFillTx/>
                  <a:latin typeface="Arial"/>
                  <a:ea typeface="+mn-ea"/>
                  <a:cs typeface="+mn-cs"/>
                </a:rPr>
                <a:t>glycaemic</a:t>
              </a:r>
              <a:r>
                <a:rPr kumimoji="0" lang="en-US" sz="1100" b="1" i="0" u="none" strike="noStrike" kern="1200" cap="none" spc="0" normalizeH="0" baseline="0" noProof="0" dirty="0">
                  <a:ln>
                    <a:noFill/>
                  </a:ln>
                  <a:solidFill>
                    <a:srgbClr val="000000"/>
                  </a:solidFill>
                  <a:effectLst/>
                  <a:uLnTx/>
                  <a:uFillTx/>
                  <a:latin typeface="Arial"/>
                  <a:ea typeface="+mn-ea"/>
                  <a:cs typeface="+mn-cs"/>
                </a:rPr>
                <a:t> legacy’ drives risk of complications</a:t>
              </a:r>
            </a:p>
          </p:txBody>
        </p:sp>
        <p:sp>
          <p:nvSpPr>
            <p:cNvPr id="123" name="TextBox 122"/>
            <p:cNvSpPr txBox="1"/>
            <p:nvPr/>
          </p:nvSpPr>
          <p:spPr>
            <a:xfrm>
              <a:off x="4986544" y="4514225"/>
              <a:ext cx="2279238" cy="186152"/>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Time since diagnosis (years)</a:t>
              </a:r>
            </a:p>
          </p:txBody>
        </p:sp>
        <p:sp>
          <p:nvSpPr>
            <p:cNvPr id="1032" name="Freeform 47"/>
            <p:cNvSpPr>
              <a:spLocks/>
            </p:cNvSpPr>
            <p:nvPr/>
          </p:nvSpPr>
          <p:spPr bwMode="auto">
            <a:xfrm>
              <a:off x="6961188" y="3720040"/>
              <a:ext cx="1709737" cy="85725"/>
            </a:xfrm>
            <a:custGeom>
              <a:avLst/>
              <a:gdLst>
                <a:gd name="T0" fmla="*/ 0 w 1077"/>
                <a:gd name="T1" fmla="*/ 34 h 54"/>
                <a:gd name="T2" fmla="*/ 215 w 1077"/>
                <a:gd name="T3" fmla="*/ 54 h 54"/>
                <a:gd name="T4" fmla="*/ 435 w 1077"/>
                <a:gd name="T5" fmla="*/ 28 h 54"/>
                <a:gd name="T6" fmla="*/ 650 w 1077"/>
                <a:gd name="T7" fmla="*/ 0 h 54"/>
                <a:gd name="T8" fmla="*/ 858 w 1077"/>
                <a:gd name="T9" fmla="*/ 12 h 54"/>
                <a:gd name="T10" fmla="*/ 1077 w 1077"/>
                <a:gd name="T11" fmla="*/ 20 h 54"/>
              </a:gdLst>
              <a:ahLst/>
              <a:cxnLst>
                <a:cxn ang="0">
                  <a:pos x="T0" y="T1"/>
                </a:cxn>
                <a:cxn ang="0">
                  <a:pos x="T2" y="T3"/>
                </a:cxn>
                <a:cxn ang="0">
                  <a:pos x="T4" y="T5"/>
                </a:cxn>
                <a:cxn ang="0">
                  <a:pos x="T6" y="T7"/>
                </a:cxn>
                <a:cxn ang="0">
                  <a:pos x="T8" y="T9"/>
                </a:cxn>
                <a:cxn ang="0">
                  <a:pos x="T10" y="T11"/>
                </a:cxn>
              </a:cxnLst>
              <a:rect l="0" t="0" r="r" b="b"/>
              <a:pathLst>
                <a:path w="1077" h="54">
                  <a:moveTo>
                    <a:pt x="0" y="34"/>
                  </a:moveTo>
                  <a:lnTo>
                    <a:pt x="215" y="54"/>
                  </a:lnTo>
                  <a:lnTo>
                    <a:pt x="435" y="28"/>
                  </a:lnTo>
                  <a:lnTo>
                    <a:pt x="650" y="0"/>
                  </a:lnTo>
                  <a:lnTo>
                    <a:pt x="858" y="12"/>
                  </a:lnTo>
                  <a:lnTo>
                    <a:pt x="1077" y="20"/>
                  </a:lnTo>
                </a:path>
              </a:pathLst>
            </a:custGeom>
            <a:noFill/>
            <a:ln w="25400" cap="flat">
              <a:solidFill>
                <a:srgbClr val="B2C92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33" name="Freeform 48"/>
            <p:cNvSpPr>
              <a:spLocks/>
            </p:cNvSpPr>
            <p:nvPr/>
          </p:nvSpPr>
          <p:spPr bwMode="auto">
            <a:xfrm>
              <a:off x="3518636" y="2492375"/>
              <a:ext cx="3442552" cy="1281639"/>
            </a:xfrm>
            <a:custGeom>
              <a:avLst/>
              <a:gdLst>
                <a:gd name="T0" fmla="*/ 0 w 1081"/>
                <a:gd name="T1" fmla="*/ 126 h 410"/>
                <a:gd name="T2" fmla="*/ 118 w 1081"/>
                <a:gd name="T3" fmla="*/ 299 h 410"/>
                <a:gd name="T4" fmla="*/ 332 w 1081"/>
                <a:gd name="T5" fmla="*/ 242 h 410"/>
                <a:gd name="T6" fmla="*/ 472 w 1081"/>
                <a:gd name="T7" fmla="*/ 192 h 410"/>
                <a:gd name="T8" fmla="*/ 544 w 1081"/>
                <a:gd name="T9" fmla="*/ 157 h 410"/>
                <a:gd name="T10" fmla="*/ 600 w 1081"/>
                <a:gd name="T11" fmla="*/ 138 h 410"/>
                <a:gd name="T12" fmla="*/ 662 w 1081"/>
                <a:gd name="T13" fmla="*/ 115 h 410"/>
                <a:gd name="T14" fmla="*/ 744 w 1081"/>
                <a:gd name="T15" fmla="*/ 79 h 410"/>
                <a:gd name="T16" fmla="*/ 793 w 1081"/>
                <a:gd name="T17" fmla="*/ 62 h 410"/>
                <a:gd name="T18" fmla="*/ 973 w 1081"/>
                <a:gd name="T19" fmla="*/ 0 h 410"/>
                <a:gd name="T20" fmla="*/ 1081 w 108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1" h="410">
                  <a:moveTo>
                    <a:pt x="0" y="126"/>
                  </a:moveTo>
                  <a:cubicBezTo>
                    <a:pt x="118" y="299"/>
                    <a:pt x="118" y="299"/>
                    <a:pt x="118" y="299"/>
                  </a:cubicBezTo>
                  <a:cubicBezTo>
                    <a:pt x="118" y="299"/>
                    <a:pt x="191" y="260"/>
                    <a:pt x="332" y="242"/>
                  </a:cubicBezTo>
                  <a:cubicBezTo>
                    <a:pt x="472" y="192"/>
                    <a:pt x="472" y="192"/>
                    <a:pt x="472" y="192"/>
                  </a:cubicBezTo>
                  <a:cubicBezTo>
                    <a:pt x="544" y="157"/>
                    <a:pt x="544" y="157"/>
                    <a:pt x="544" y="157"/>
                  </a:cubicBezTo>
                  <a:cubicBezTo>
                    <a:pt x="544" y="157"/>
                    <a:pt x="561" y="148"/>
                    <a:pt x="600" y="138"/>
                  </a:cubicBezTo>
                  <a:cubicBezTo>
                    <a:pt x="639" y="127"/>
                    <a:pt x="662" y="115"/>
                    <a:pt x="662" y="115"/>
                  </a:cubicBezTo>
                  <a:cubicBezTo>
                    <a:pt x="662" y="115"/>
                    <a:pt x="737" y="81"/>
                    <a:pt x="744" y="79"/>
                  </a:cubicBezTo>
                  <a:cubicBezTo>
                    <a:pt x="750" y="76"/>
                    <a:pt x="773" y="70"/>
                    <a:pt x="793" y="62"/>
                  </a:cubicBezTo>
                  <a:cubicBezTo>
                    <a:pt x="973" y="0"/>
                    <a:pt x="973" y="0"/>
                    <a:pt x="973" y="0"/>
                  </a:cubicBezTo>
                  <a:cubicBezTo>
                    <a:pt x="1081" y="410"/>
                    <a:pt x="1081" y="410"/>
                    <a:pt x="1081" y="410"/>
                  </a:cubicBezTo>
                </a:path>
              </a:pathLst>
            </a:custGeom>
            <a:noFill/>
            <a:ln w="25400" cap="flat">
              <a:solidFill>
                <a:srgbClr val="B2C929"/>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1035" name="Straight Arrow Connector 1034"/>
            <p:cNvCxnSpPr/>
            <p:nvPr/>
          </p:nvCxnSpPr>
          <p:spPr>
            <a:xfrm flipH="1" flipV="1">
              <a:off x="4815602" y="3808920"/>
              <a:ext cx="328009" cy="18238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1" name="Freeform 83">
            <a:hlinkClick r:id="rId3" action="ppaction://hlinksldjump"/>
            <a:extLst>
              <a:ext uri="{FF2B5EF4-FFF2-40B4-BE49-F238E27FC236}">
                <a16:creationId xmlns:a16="http://schemas.microsoft.com/office/drawing/2014/main" id="{84266660-73AD-4972-8315-78F993B65B71}"/>
              </a:ext>
            </a:extLst>
          </p:cNvPr>
          <p:cNvSpPr>
            <a:spLocks noEditPoints="1"/>
          </p:cNvSpPr>
          <p:nvPr/>
        </p:nvSpPr>
        <p:spPr bwMode="auto">
          <a:xfrm>
            <a:off x="11367335" y="532799"/>
            <a:ext cx="215065" cy="214250"/>
          </a:xfrm>
          <a:custGeom>
            <a:avLst/>
            <a:gdLst>
              <a:gd name="T0" fmla="*/ 114 w 141"/>
              <a:gd name="T1" fmla="*/ 140 h 140"/>
              <a:gd name="T2" fmla="*/ 85 w 141"/>
              <a:gd name="T3" fmla="*/ 140 h 140"/>
              <a:gd name="T4" fmla="*/ 83 w 141"/>
              <a:gd name="T5" fmla="*/ 138 h 140"/>
              <a:gd name="T6" fmla="*/ 83 w 141"/>
              <a:gd name="T7" fmla="*/ 100 h 140"/>
              <a:gd name="T8" fmla="*/ 58 w 141"/>
              <a:gd name="T9" fmla="*/ 100 h 140"/>
              <a:gd name="T10" fmla="*/ 58 w 141"/>
              <a:gd name="T11" fmla="*/ 138 h 140"/>
              <a:gd name="T12" fmla="*/ 56 w 141"/>
              <a:gd name="T13" fmla="*/ 140 h 140"/>
              <a:gd name="T14" fmla="*/ 27 w 141"/>
              <a:gd name="T15" fmla="*/ 140 h 140"/>
              <a:gd name="T16" fmla="*/ 26 w 141"/>
              <a:gd name="T17" fmla="*/ 138 h 140"/>
              <a:gd name="T18" fmla="*/ 26 w 141"/>
              <a:gd name="T19" fmla="*/ 73 h 140"/>
              <a:gd name="T20" fmla="*/ 2 w 141"/>
              <a:gd name="T21" fmla="*/ 73 h 140"/>
              <a:gd name="T22" fmla="*/ 0 w 141"/>
              <a:gd name="T23" fmla="*/ 72 h 140"/>
              <a:gd name="T24" fmla="*/ 1 w 141"/>
              <a:gd name="T25" fmla="*/ 70 h 140"/>
              <a:gd name="T26" fmla="*/ 69 w 141"/>
              <a:gd name="T27" fmla="*/ 1 h 140"/>
              <a:gd name="T28" fmla="*/ 72 w 141"/>
              <a:gd name="T29" fmla="*/ 1 h 140"/>
              <a:gd name="T30" fmla="*/ 140 w 141"/>
              <a:gd name="T31" fmla="*/ 70 h 140"/>
              <a:gd name="T32" fmla="*/ 141 w 141"/>
              <a:gd name="T33" fmla="*/ 72 h 140"/>
              <a:gd name="T34" fmla="*/ 139 w 141"/>
              <a:gd name="T35" fmla="*/ 73 h 140"/>
              <a:gd name="T36" fmla="*/ 116 w 141"/>
              <a:gd name="T37" fmla="*/ 73 h 140"/>
              <a:gd name="T38" fmla="*/ 116 w 141"/>
              <a:gd name="T39" fmla="*/ 138 h 140"/>
              <a:gd name="T40" fmla="*/ 114 w 141"/>
              <a:gd name="T41" fmla="*/ 140 h 140"/>
              <a:gd name="T42" fmla="*/ 87 w 141"/>
              <a:gd name="T43" fmla="*/ 136 h 140"/>
              <a:gd name="T44" fmla="*/ 112 w 141"/>
              <a:gd name="T45" fmla="*/ 136 h 140"/>
              <a:gd name="T46" fmla="*/ 112 w 141"/>
              <a:gd name="T47" fmla="*/ 71 h 140"/>
              <a:gd name="T48" fmla="*/ 114 w 141"/>
              <a:gd name="T49" fmla="*/ 69 h 140"/>
              <a:gd name="T50" fmla="*/ 134 w 141"/>
              <a:gd name="T51" fmla="*/ 69 h 140"/>
              <a:gd name="T52" fmla="*/ 71 w 141"/>
              <a:gd name="T53" fmla="*/ 5 h 140"/>
              <a:gd name="T54" fmla="*/ 7 w 141"/>
              <a:gd name="T55" fmla="*/ 69 h 140"/>
              <a:gd name="T56" fmla="*/ 27 w 141"/>
              <a:gd name="T57" fmla="*/ 69 h 140"/>
              <a:gd name="T58" fmla="*/ 29 w 141"/>
              <a:gd name="T59" fmla="*/ 71 h 140"/>
              <a:gd name="T60" fmla="*/ 29 w 141"/>
              <a:gd name="T61" fmla="*/ 136 h 140"/>
              <a:gd name="T62" fmla="*/ 54 w 141"/>
              <a:gd name="T63" fmla="*/ 136 h 140"/>
              <a:gd name="T64" fmla="*/ 54 w 141"/>
              <a:gd name="T65" fmla="*/ 98 h 140"/>
              <a:gd name="T66" fmla="*/ 56 w 141"/>
              <a:gd name="T67" fmla="*/ 96 h 140"/>
              <a:gd name="T68" fmla="*/ 85 w 141"/>
              <a:gd name="T69" fmla="*/ 96 h 140"/>
              <a:gd name="T70" fmla="*/ 87 w 141"/>
              <a:gd name="T71" fmla="*/ 98 h 140"/>
              <a:gd name="T72" fmla="*/ 87 w 141"/>
              <a:gd name="T73"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0">
                <a:moveTo>
                  <a:pt x="114" y="140"/>
                </a:moveTo>
                <a:cubicBezTo>
                  <a:pt x="85" y="140"/>
                  <a:pt x="85" y="140"/>
                  <a:pt x="85" y="140"/>
                </a:cubicBezTo>
                <a:cubicBezTo>
                  <a:pt x="84" y="140"/>
                  <a:pt x="83" y="139"/>
                  <a:pt x="83" y="138"/>
                </a:cubicBezTo>
                <a:cubicBezTo>
                  <a:pt x="83" y="100"/>
                  <a:pt x="83" y="100"/>
                  <a:pt x="83" y="100"/>
                </a:cubicBezTo>
                <a:cubicBezTo>
                  <a:pt x="58" y="100"/>
                  <a:pt x="58" y="100"/>
                  <a:pt x="58" y="100"/>
                </a:cubicBezTo>
                <a:cubicBezTo>
                  <a:pt x="58" y="138"/>
                  <a:pt x="58" y="138"/>
                  <a:pt x="58" y="138"/>
                </a:cubicBezTo>
                <a:cubicBezTo>
                  <a:pt x="58" y="139"/>
                  <a:pt x="57" y="140"/>
                  <a:pt x="56" y="140"/>
                </a:cubicBezTo>
                <a:cubicBezTo>
                  <a:pt x="27" y="140"/>
                  <a:pt x="27" y="140"/>
                  <a:pt x="27" y="140"/>
                </a:cubicBezTo>
                <a:cubicBezTo>
                  <a:pt x="26" y="140"/>
                  <a:pt x="26" y="139"/>
                  <a:pt x="26" y="138"/>
                </a:cubicBezTo>
                <a:cubicBezTo>
                  <a:pt x="26" y="73"/>
                  <a:pt x="26" y="73"/>
                  <a:pt x="26" y="73"/>
                </a:cubicBezTo>
                <a:cubicBezTo>
                  <a:pt x="2" y="73"/>
                  <a:pt x="2" y="73"/>
                  <a:pt x="2" y="73"/>
                </a:cubicBezTo>
                <a:cubicBezTo>
                  <a:pt x="1" y="73"/>
                  <a:pt x="1" y="73"/>
                  <a:pt x="0" y="72"/>
                </a:cubicBezTo>
                <a:cubicBezTo>
                  <a:pt x="0" y="71"/>
                  <a:pt x="0" y="71"/>
                  <a:pt x="1" y="70"/>
                </a:cubicBezTo>
                <a:cubicBezTo>
                  <a:pt x="69" y="1"/>
                  <a:pt x="69" y="1"/>
                  <a:pt x="69" y="1"/>
                </a:cubicBezTo>
                <a:cubicBezTo>
                  <a:pt x="70" y="0"/>
                  <a:pt x="71" y="0"/>
                  <a:pt x="72" y="1"/>
                </a:cubicBezTo>
                <a:cubicBezTo>
                  <a:pt x="140" y="70"/>
                  <a:pt x="140" y="70"/>
                  <a:pt x="140" y="70"/>
                </a:cubicBezTo>
                <a:cubicBezTo>
                  <a:pt x="141" y="71"/>
                  <a:pt x="141" y="71"/>
                  <a:pt x="141" y="72"/>
                </a:cubicBezTo>
                <a:cubicBezTo>
                  <a:pt x="141" y="73"/>
                  <a:pt x="140" y="73"/>
                  <a:pt x="139" y="73"/>
                </a:cubicBezTo>
                <a:cubicBezTo>
                  <a:pt x="116" y="73"/>
                  <a:pt x="116" y="73"/>
                  <a:pt x="116" y="73"/>
                </a:cubicBezTo>
                <a:cubicBezTo>
                  <a:pt x="116" y="138"/>
                  <a:pt x="116" y="138"/>
                  <a:pt x="116" y="138"/>
                </a:cubicBezTo>
                <a:cubicBezTo>
                  <a:pt x="116" y="139"/>
                  <a:pt x="115" y="140"/>
                  <a:pt x="114" y="140"/>
                </a:cubicBezTo>
                <a:close/>
                <a:moveTo>
                  <a:pt x="87" y="136"/>
                </a:moveTo>
                <a:cubicBezTo>
                  <a:pt x="112" y="136"/>
                  <a:pt x="112" y="136"/>
                  <a:pt x="112" y="136"/>
                </a:cubicBezTo>
                <a:cubicBezTo>
                  <a:pt x="112" y="71"/>
                  <a:pt x="112" y="71"/>
                  <a:pt x="112" y="71"/>
                </a:cubicBezTo>
                <a:cubicBezTo>
                  <a:pt x="112" y="70"/>
                  <a:pt x="113" y="69"/>
                  <a:pt x="114" y="69"/>
                </a:cubicBezTo>
                <a:cubicBezTo>
                  <a:pt x="134" y="69"/>
                  <a:pt x="134" y="69"/>
                  <a:pt x="134" y="69"/>
                </a:cubicBezTo>
                <a:cubicBezTo>
                  <a:pt x="71" y="5"/>
                  <a:pt x="71" y="5"/>
                  <a:pt x="71" y="5"/>
                </a:cubicBezTo>
                <a:cubicBezTo>
                  <a:pt x="7" y="69"/>
                  <a:pt x="7" y="69"/>
                  <a:pt x="7" y="69"/>
                </a:cubicBezTo>
                <a:cubicBezTo>
                  <a:pt x="27" y="69"/>
                  <a:pt x="27" y="69"/>
                  <a:pt x="27" y="69"/>
                </a:cubicBezTo>
                <a:cubicBezTo>
                  <a:pt x="29" y="69"/>
                  <a:pt x="29" y="70"/>
                  <a:pt x="29" y="71"/>
                </a:cubicBezTo>
                <a:cubicBezTo>
                  <a:pt x="29" y="136"/>
                  <a:pt x="29" y="136"/>
                  <a:pt x="29" y="136"/>
                </a:cubicBezTo>
                <a:cubicBezTo>
                  <a:pt x="54" y="136"/>
                  <a:pt x="54" y="136"/>
                  <a:pt x="54" y="136"/>
                </a:cubicBezTo>
                <a:cubicBezTo>
                  <a:pt x="54" y="98"/>
                  <a:pt x="54" y="98"/>
                  <a:pt x="54" y="98"/>
                </a:cubicBezTo>
                <a:cubicBezTo>
                  <a:pt x="54" y="97"/>
                  <a:pt x="55" y="96"/>
                  <a:pt x="56" y="96"/>
                </a:cubicBezTo>
                <a:cubicBezTo>
                  <a:pt x="85" y="96"/>
                  <a:pt x="85" y="96"/>
                  <a:pt x="85" y="96"/>
                </a:cubicBezTo>
                <a:cubicBezTo>
                  <a:pt x="86" y="96"/>
                  <a:pt x="87" y="97"/>
                  <a:pt x="87" y="98"/>
                </a:cubicBezTo>
                <a:lnTo>
                  <a:pt x="87" y="136"/>
                </a:lnTo>
                <a:close/>
              </a:path>
            </a:pathLst>
          </a:custGeom>
          <a:solidFill>
            <a:schemeClr val="tx1">
              <a:lumMod val="50000"/>
              <a:lumOff val="50000"/>
            </a:schemeClr>
          </a:solidFill>
          <a:ln>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415277245"/>
      </p:ext>
    </p:extLst>
  </p:cSld>
  <p:clrMapOvr>
    <a:masterClrMapping/>
  </p:clrMapOvr>
  <p:extLst>
    <p:ext uri="{E180D4A7-C9FB-4DFB-919C-405C955672EB}">
      <p14:showEvtLst xmlns:p14="http://schemas.microsoft.com/office/powerpoint/2010/main">
        <p14:playEvt time="96" objId="118"/>
        <p14:stopEvt time="42160" objId="118"/>
      </p14:showEvtLst>
    </p:ext>
  </p:extLs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2325046" y="1194010"/>
            <a:ext cx="7345428" cy="45266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7" fontAlgn="base">
              <a:spcBef>
                <a:spcPct val="0"/>
              </a:spcBef>
              <a:spcAft>
                <a:spcPct val="0"/>
              </a:spcAft>
            </a:pPr>
            <a:endParaRPr lang="en-US" sz="2400">
              <a:solidFill>
                <a:prstClr val="white"/>
              </a:solidFill>
              <a:latin typeface="Trebuchet MS" panose="020B0603020202020204"/>
            </a:endParaRPr>
          </a:p>
        </p:txBody>
      </p:sp>
      <p:sp>
        <p:nvSpPr>
          <p:cNvPr id="106499" name="Rectangle 2"/>
          <p:cNvSpPr>
            <a:spLocks noGrp="1" noChangeArrowheads="1"/>
          </p:cNvSpPr>
          <p:nvPr>
            <p:ph type="title"/>
          </p:nvPr>
        </p:nvSpPr>
        <p:spPr>
          <a:xfrm>
            <a:off x="1600200" y="133350"/>
            <a:ext cx="9067800" cy="990600"/>
          </a:xfrm>
        </p:spPr>
        <p:txBody>
          <a:bodyPr>
            <a:normAutofit fontScale="90000"/>
          </a:bodyPr>
          <a:lstStyle/>
          <a:p>
            <a:r>
              <a:rPr lang="en-US" altLang="en-US" b="1" dirty="0">
                <a:solidFill>
                  <a:schemeClr val="tx1"/>
                </a:solidFill>
              </a:rPr>
              <a:t>Progressive </a:t>
            </a:r>
            <a:r>
              <a:rPr lang="en-US" altLang="en-US" b="1" dirty="0">
                <a:solidFill>
                  <a:schemeClr val="tx1"/>
                </a:solidFill>
                <a:sym typeface="Symbol" pitchFamily="18" charset="2"/>
              </a:rPr>
              <a:t></a:t>
            </a:r>
            <a:r>
              <a:rPr lang="en-US" altLang="en-US" b="1" dirty="0">
                <a:solidFill>
                  <a:schemeClr val="tx1"/>
                </a:solidFill>
              </a:rPr>
              <a:t>-cell Failure in Type 2 Diabetes</a:t>
            </a:r>
            <a:endParaRPr lang="en-US" altLang="en-US" sz="2000" b="1" dirty="0">
              <a:solidFill>
                <a:schemeClr val="tx1"/>
              </a:solidFill>
            </a:endParaRPr>
          </a:p>
        </p:txBody>
      </p:sp>
      <p:sp>
        <p:nvSpPr>
          <p:cNvPr id="106500" name="Text Box 3"/>
          <p:cNvSpPr txBox="1">
            <a:spLocks noChangeArrowheads="1"/>
          </p:cNvSpPr>
          <p:nvPr/>
        </p:nvSpPr>
        <p:spPr bwMode="auto">
          <a:xfrm>
            <a:off x="3471871" y="4842268"/>
            <a:ext cx="517693" cy="3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lvl1pPr eaLnBrk="0" hangingPunct="0">
              <a:defRPr sz="4000" b="1">
                <a:solidFill>
                  <a:schemeClr val="tx1"/>
                </a:solidFill>
                <a:latin typeface="Arial" pitchFamily="34" charset="0"/>
                <a:cs typeface="Arial" pitchFamily="34" charset="0"/>
              </a:defRPr>
            </a:lvl1pPr>
            <a:lvl2pPr marL="742950" indent="-285750" eaLnBrk="0" hangingPunct="0">
              <a:defRPr sz="4000" b="1">
                <a:solidFill>
                  <a:schemeClr val="tx1"/>
                </a:solidFill>
                <a:latin typeface="Arial" pitchFamily="34" charset="0"/>
                <a:cs typeface="Arial" pitchFamily="34" charset="0"/>
              </a:defRPr>
            </a:lvl2pPr>
            <a:lvl3pPr marL="1143000" indent="-228600" eaLnBrk="0" hangingPunct="0">
              <a:defRPr sz="4000" b="1">
                <a:solidFill>
                  <a:schemeClr val="tx1"/>
                </a:solidFill>
                <a:latin typeface="Arial" pitchFamily="34" charset="0"/>
                <a:cs typeface="Arial" pitchFamily="34" charset="0"/>
              </a:defRPr>
            </a:lvl3pPr>
            <a:lvl4pPr marL="1600200" indent="-228600" eaLnBrk="0" hangingPunct="0">
              <a:defRPr sz="4000" b="1">
                <a:solidFill>
                  <a:schemeClr val="tx1"/>
                </a:solidFill>
                <a:latin typeface="Arial" pitchFamily="34" charset="0"/>
                <a:cs typeface="Arial" pitchFamily="34" charset="0"/>
              </a:defRPr>
            </a:lvl4pPr>
            <a:lvl5pPr marL="2057400" indent="-228600" eaLnBrk="0" hangingPunct="0">
              <a:defRPr sz="4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tx1"/>
                </a:solidFill>
                <a:latin typeface="Arial" pitchFamily="34" charset="0"/>
                <a:cs typeface="Arial" pitchFamily="34" charset="0"/>
              </a:defRPr>
            </a:lvl9pPr>
          </a:lstStyle>
          <a:p>
            <a:pPr defTabSz="914417" eaLnBrk="1" fontAlgn="base" hangingPunct="1">
              <a:spcBef>
                <a:spcPct val="0"/>
              </a:spcBef>
              <a:spcAft>
                <a:spcPct val="0"/>
              </a:spcAft>
            </a:pPr>
            <a:r>
              <a:rPr lang="en-US" altLang="en-US" sz="1800" dirty="0">
                <a:solidFill>
                  <a:prstClr val="black"/>
                </a:solidFill>
              </a:rPr>
              <a:t>-12</a:t>
            </a:r>
            <a:endParaRPr lang="en-US" altLang="en-US" sz="2400" dirty="0">
              <a:solidFill>
                <a:prstClr val="black"/>
              </a:solidFill>
            </a:endParaRPr>
          </a:p>
        </p:txBody>
      </p:sp>
      <p:sp>
        <p:nvSpPr>
          <p:cNvPr id="106501" name="Text Box 4"/>
          <p:cNvSpPr txBox="1">
            <a:spLocks noChangeArrowheads="1"/>
          </p:cNvSpPr>
          <p:nvPr/>
        </p:nvSpPr>
        <p:spPr bwMode="auto">
          <a:xfrm>
            <a:off x="4840296" y="4842268"/>
            <a:ext cx="389452" cy="3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lvl1pPr eaLnBrk="0" hangingPunct="0">
              <a:defRPr sz="4000" b="1">
                <a:solidFill>
                  <a:schemeClr val="tx1"/>
                </a:solidFill>
                <a:latin typeface="Arial" pitchFamily="34" charset="0"/>
                <a:cs typeface="Arial" pitchFamily="34" charset="0"/>
              </a:defRPr>
            </a:lvl1pPr>
            <a:lvl2pPr marL="742950" indent="-285750" eaLnBrk="0" hangingPunct="0">
              <a:defRPr sz="4000" b="1">
                <a:solidFill>
                  <a:schemeClr val="tx1"/>
                </a:solidFill>
                <a:latin typeface="Arial" pitchFamily="34" charset="0"/>
                <a:cs typeface="Arial" pitchFamily="34" charset="0"/>
              </a:defRPr>
            </a:lvl2pPr>
            <a:lvl3pPr marL="1143000" indent="-228600" eaLnBrk="0" hangingPunct="0">
              <a:defRPr sz="4000" b="1">
                <a:solidFill>
                  <a:schemeClr val="tx1"/>
                </a:solidFill>
                <a:latin typeface="Arial" pitchFamily="34" charset="0"/>
                <a:cs typeface="Arial" pitchFamily="34" charset="0"/>
              </a:defRPr>
            </a:lvl3pPr>
            <a:lvl4pPr marL="1600200" indent="-228600" eaLnBrk="0" hangingPunct="0">
              <a:defRPr sz="4000" b="1">
                <a:solidFill>
                  <a:schemeClr val="tx1"/>
                </a:solidFill>
                <a:latin typeface="Arial" pitchFamily="34" charset="0"/>
                <a:cs typeface="Arial" pitchFamily="34" charset="0"/>
              </a:defRPr>
            </a:lvl4pPr>
            <a:lvl5pPr marL="2057400" indent="-228600" eaLnBrk="0" hangingPunct="0">
              <a:defRPr sz="4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tx1"/>
                </a:solidFill>
                <a:latin typeface="Arial" pitchFamily="34" charset="0"/>
                <a:cs typeface="Arial" pitchFamily="34" charset="0"/>
              </a:defRPr>
            </a:lvl9pPr>
          </a:lstStyle>
          <a:p>
            <a:pPr defTabSz="914417" eaLnBrk="1" fontAlgn="base" hangingPunct="1">
              <a:spcBef>
                <a:spcPct val="0"/>
              </a:spcBef>
              <a:spcAft>
                <a:spcPct val="0"/>
              </a:spcAft>
            </a:pPr>
            <a:r>
              <a:rPr lang="en-US" altLang="en-US" sz="1800" dirty="0">
                <a:solidFill>
                  <a:prstClr val="black"/>
                </a:solidFill>
              </a:rPr>
              <a:t>-6</a:t>
            </a:r>
            <a:endParaRPr lang="en-US" altLang="en-US" sz="2400" dirty="0">
              <a:solidFill>
                <a:prstClr val="black"/>
              </a:solidFill>
            </a:endParaRPr>
          </a:p>
        </p:txBody>
      </p:sp>
      <p:sp>
        <p:nvSpPr>
          <p:cNvPr id="106502" name="Text Box 5"/>
          <p:cNvSpPr txBox="1">
            <a:spLocks noChangeArrowheads="1"/>
          </p:cNvSpPr>
          <p:nvPr/>
        </p:nvSpPr>
        <p:spPr bwMode="auto">
          <a:xfrm>
            <a:off x="6275397" y="4842268"/>
            <a:ext cx="312508" cy="3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lvl1pPr eaLnBrk="0" hangingPunct="0">
              <a:defRPr sz="4000" b="1">
                <a:solidFill>
                  <a:schemeClr val="tx1"/>
                </a:solidFill>
                <a:latin typeface="Arial" pitchFamily="34" charset="0"/>
                <a:cs typeface="Arial" pitchFamily="34" charset="0"/>
              </a:defRPr>
            </a:lvl1pPr>
            <a:lvl2pPr marL="742950" indent="-285750" eaLnBrk="0" hangingPunct="0">
              <a:defRPr sz="4000" b="1">
                <a:solidFill>
                  <a:schemeClr val="tx1"/>
                </a:solidFill>
                <a:latin typeface="Arial" pitchFamily="34" charset="0"/>
                <a:cs typeface="Arial" pitchFamily="34" charset="0"/>
              </a:defRPr>
            </a:lvl2pPr>
            <a:lvl3pPr marL="1143000" indent="-228600" eaLnBrk="0" hangingPunct="0">
              <a:defRPr sz="4000" b="1">
                <a:solidFill>
                  <a:schemeClr val="tx1"/>
                </a:solidFill>
                <a:latin typeface="Arial" pitchFamily="34" charset="0"/>
                <a:cs typeface="Arial" pitchFamily="34" charset="0"/>
              </a:defRPr>
            </a:lvl3pPr>
            <a:lvl4pPr marL="1600200" indent="-228600" eaLnBrk="0" hangingPunct="0">
              <a:defRPr sz="4000" b="1">
                <a:solidFill>
                  <a:schemeClr val="tx1"/>
                </a:solidFill>
                <a:latin typeface="Arial" pitchFamily="34" charset="0"/>
                <a:cs typeface="Arial" pitchFamily="34" charset="0"/>
              </a:defRPr>
            </a:lvl4pPr>
            <a:lvl5pPr marL="2057400" indent="-228600" eaLnBrk="0" hangingPunct="0">
              <a:defRPr sz="4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tx1"/>
                </a:solidFill>
                <a:latin typeface="Arial" pitchFamily="34" charset="0"/>
                <a:cs typeface="Arial" pitchFamily="34" charset="0"/>
              </a:defRPr>
            </a:lvl9pPr>
          </a:lstStyle>
          <a:p>
            <a:pPr defTabSz="914417" eaLnBrk="1" fontAlgn="base" hangingPunct="1">
              <a:spcBef>
                <a:spcPct val="0"/>
              </a:spcBef>
              <a:spcAft>
                <a:spcPct val="0"/>
              </a:spcAft>
            </a:pPr>
            <a:r>
              <a:rPr lang="en-US" altLang="en-US" sz="1800" dirty="0">
                <a:solidFill>
                  <a:prstClr val="black"/>
                </a:solidFill>
              </a:rPr>
              <a:t>0</a:t>
            </a:r>
            <a:endParaRPr lang="en-US" altLang="en-US" sz="2400" dirty="0">
              <a:solidFill>
                <a:prstClr val="black"/>
              </a:solidFill>
            </a:endParaRPr>
          </a:p>
        </p:txBody>
      </p:sp>
      <p:sp>
        <p:nvSpPr>
          <p:cNvPr id="106503" name="Text Box 6"/>
          <p:cNvSpPr txBox="1">
            <a:spLocks noChangeArrowheads="1"/>
          </p:cNvSpPr>
          <p:nvPr/>
        </p:nvSpPr>
        <p:spPr bwMode="auto">
          <a:xfrm>
            <a:off x="7718431" y="4842268"/>
            <a:ext cx="312508" cy="3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lvl1pPr eaLnBrk="0" hangingPunct="0">
              <a:defRPr sz="4000" b="1">
                <a:solidFill>
                  <a:schemeClr val="tx1"/>
                </a:solidFill>
                <a:latin typeface="Arial" pitchFamily="34" charset="0"/>
                <a:cs typeface="Arial" pitchFamily="34" charset="0"/>
              </a:defRPr>
            </a:lvl1pPr>
            <a:lvl2pPr marL="742950" indent="-285750" eaLnBrk="0" hangingPunct="0">
              <a:defRPr sz="4000" b="1">
                <a:solidFill>
                  <a:schemeClr val="tx1"/>
                </a:solidFill>
                <a:latin typeface="Arial" pitchFamily="34" charset="0"/>
                <a:cs typeface="Arial" pitchFamily="34" charset="0"/>
              </a:defRPr>
            </a:lvl2pPr>
            <a:lvl3pPr marL="1143000" indent="-228600" eaLnBrk="0" hangingPunct="0">
              <a:defRPr sz="4000" b="1">
                <a:solidFill>
                  <a:schemeClr val="tx1"/>
                </a:solidFill>
                <a:latin typeface="Arial" pitchFamily="34" charset="0"/>
                <a:cs typeface="Arial" pitchFamily="34" charset="0"/>
              </a:defRPr>
            </a:lvl3pPr>
            <a:lvl4pPr marL="1600200" indent="-228600" eaLnBrk="0" hangingPunct="0">
              <a:defRPr sz="4000" b="1">
                <a:solidFill>
                  <a:schemeClr val="tx1"/>
                </a:solidFill>
                <a:latin typeface="Arial" pitchFamily="34" charset="0"/>
                <a:cs typeface="Arial" pitchFamily="34" charset="0"/>
              </a:defRPr>
            </a:lvl4pPr>
            <a:lvl5pPr marL="2057400" indent="-228600" eaLnBrk="0" hangingPunct="0">
              <a:defRPr sz="4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tx1"/>
                </a:solidFill>
                <a:latin typeface="Arial" pitchFamily="34" charset="0"/>
                <a:cs typeface="Arial" pitchFamily="34" charset="0"/>
              </a:defRPr>
            </a:lvl9pPr>
          </a:lstStyle>
          <a:p>
            <a:pPr defTabSz="914417" eaLnBrk="1" fontAlgn="base" hangingPunct="1">
              <a:spcBef>
                <a:spcPct val="0"/>
              </a:spcBef>
              <a:spcAft>
                <a:spcPct val="0"/>
              </a:spcAft>
            </a:pPr>
            <a:r>
              <a:rPr lang="en-US" altLang="en-US" sz="1800">
                <a:solidFill>
                  <a:prstClr val="black"/>
                </a:solidFill>
              </a:rPr>
              <a:t>6</a:t>
            </a:r>
            <a:endParaRPr lang="en-US" altLang="en-US" sz="2400">
              <a:solidFill>
                <a:prstClr val="black"/>
              </a:solidFill>
            </a:endParaRPr>
          </a:p>
        </p:txBody>
      </p:sp>
      <p:sp>
        <p:nvSpPr>
          <p:cNvPr id="106504" name="Text Box 7"/>
          <p:cNvSpPr txBox="1">
            <a:spLocks noChangeArrowheads="1"/>
          </p:cNvSpPr>
          <p:nvPr/>
        </p:nvSpPr>
        <p:spPr bwMode="auto">
          <a:xfrm>
            <a:off x="9110675" y="4842268"/>
            <a:ext cx="440749" cy="3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lvl1pPr eaLnBrk="0" hangingPunct="0">
              <a:defRPr sz="4000" b="1">
                <a:solidFill>
                  <a:schemeClr val="tx1"/>
                </a:solidFill>
                <a:latin typeface="Arial" pitchFamily="34" charset="0"/>
                <a:cs typeface="Arial" pitchFamily="34" charset="0"/>
              </a:defRPr>
            </a:lvl1pPr>
            <a:lvl2pPr marL="742950" indent="-285750" eaLnBrk="0" hangingPunct="0">
              <a:defRPr sz="4000" b="1">
                <a:solidFill>
                  <a:schemeClr val="tx1"/>
                </a:solidFill>
                <a:latin typeface="Arial" pitchFamily="34" charset="0"/>
                <a:cs typeface="Arial" pitchFamily="34" charset="0"/>
              </a:defRPr>
            </a:lvl2pPr>
            <a:lvl3pPr marL="1143000" indent="-228600" eaLnBrk="0" hangingPunct="0">
              <a:defRPr sz="4000" b="1">
                <a:solidFill>
                  <a:schemeClr val="tx1"/>
                </a:solidFill>
                <a:latin typeface="Arial" pitchFamily="34" charset="0"/>
                <a:cs typeface="Arial" pitchFamily="34" charset="0"/>
              </a:defRPr>
            </a:lvl3pPr>
            <a:lvl4pPr marL="1600200" indent="-228600" eaLnBrk="0" hangingPunct="0">
              <a:defRPr sz="4000" b="1">
                <a:solidFill>
                  <a:schemeClr val="tx1"/>
                </a:solidFill>
                <a:latin typeface="Arial" pitchFamily="34" charset="0"/>
                <a:cs typeface="Arial" pitchFamily="34" charset="0"/>
              </a:defRPr>
            </a:lvl4pPr>
            <a:lvl5pPr marL="2057400" indent="-228600" eaLnBrk="0" hangingPunct="0">
              <a:defRPr sz="4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tx1"/>
                </a:solidFill>
                <a:latin typeface="Arial" pitchFamily="34" charset="0"/>
                <a:cs typeface="Arial" pitchFamily="34" charset="0"/>
              </a:defRPr>
            </a:lvl9pPr>
          </a:lstStyle>
          <a:p>
            <a:pPr defTabSz="914417" eaLnBrk="1" fontAlgn="base" hangingPunct="1">
              <a:spcBef>
                <a:spcPct val="0"/>
              </a:spcBef>
              <a:spcAft>
                <a:spcPct val="0"/>
              </a:spcAft>
            </a:pPr>
            <a:r>
              <a:rPr lang="en-US" altLang="en-US" sz="1800" dirty="0">
                <a:solidFill>
                  <a:prstClr val="black"/>
                </a:solidFill>
              </a:rPr>
              <a:t>12</a:t>
            </a:r>
            <a:endParaRPr lang="en-US" altLang="en-US" sz="2400" dirty="0">
              <a:solidFill>
                <a:prstClr val="black"/>
              </a:solidFill>
            </a:endParaRPr>
          </a:p>
        </p:txBody>
      </p:sp>
      <p:sp>
        <p:nvSpPr>
          <p:cNvPr id="106505" name="Text Box 8"/>
          <p:cNvSpPr txBox="1">
            <a:spLocks noChangeArrowheads="1"/>
          </p:cNvSpPr>
          <p:nvPr/>
        </p:nvSpPr>
        <p:spPr bwMode="auto">
          <a:xfrm>
            <a:off x="3284546" y="4556515"/>
            <a:ext cx="312508" cy="3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lvl1pPr eaLnBrk="0" hangingPunct="0">
              <a:defRPr sz="4000" b="1">
                <a:solidFill>
                  <a:schemeClr val="tx1"/>
                </a:solidFill>
                <a:latin typeface="Arial" pitchFamily="34" charset="0"/>
                <a:cs typeface="Arial" pitchFamily="34" charset="0"/>
              </a:defRPr>
            </a:lvl1pPr>
            <a:lvl2pPr marL="742950" indent="-285750" eaLnBrk="0" hangingPunct="0">
              <a:defRPr sz="4000" b="1">
                <a:solidFill>
                  <a:schemeClr val="tx1"/>
                </a:solidFill>
                <a:latin typeface="Arial" pitchFamily="34" charset="0"/>
                <a:cs typeface="Arial" pitchFamily="34" charset="0"/>
              </a:defRPr>
            </a:lvl2pPr>
            <a:lvl3pPr marL="1143000" indent="-228600" eaLnBrk="0" hangingPunct="0">
              <a:defRPr sz="4000" b="1">
                <a:solidFill>
                  <a:schemeClr val="tx1"/>
                </a:solidFill>
                <a:latin typeface="Arial" pitchFamily="34" charset="0"/>
                <a:cs typeface="Arial" pitchFamily="34" charset="0"/>
              </a:defRPr>
            </a:lvl3pPr>
            <a:lvl4pPr marL="1600200" indent="-228600" eaLnBrk="0" hangingPunct="0">
              <a:defRPr sz="4000" b="1">
                <a:solidFill>
                  <a:schemeClr val="tx1"/>
                </a:solidFill>
                <a:latin typeface="Arial" pitchFamily="34" charset="0"/>
                <a:cs typeface="Arial" pitchFamily="34" charset="0"/>
              </a:defRPr>
            </a:lvl4pPr>
            <a:lvl5pPr marL="2057400" indent="-228600" eaLnBrk="0" hangingPunct="0">
              <a:defRPr sz="4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tx1"/>
                </a:solidFill>
                <a:latin typeface="Arial" pitchFamily="34" charset="0"/>
                <a:cs typeface="Arial" pitchFamily="34" charset="0"/>
              </a:defRPr>
            </a:lvl9pPr>
          </a:lstStyle>
          <a:p>
            <a:pPr defTabSz="914417" eaLnBrk="1" fontAlgn="base" hangingPunct="1">
              <a:spcBef>
                <a:spcPct val="0"/>
              </a:spcBef>
              <a:spcAft>
                <a:spcPct val="0"/>
              </a:spcAft>
            </a:pPr>
            <a:r>
              <a:rPr lang="en-US" altLang="en-US" sz="1800" dirty="0">
                <a:solidFill>
                  <a:prstClr val="black"/>
                </a:solidFill>
              </a:rPr>
              <a:t>0</a:t>
            </a:r>
            <a:endParaRPr lang="en-US" altLang="en-US" sz="2400" dirty="0">
              <a:solidFill>
                <a:prstClr val="black"/>
              </a:solidFill>
            </a:endParaRPr>
          </a:p>
        </p:txBody>
      </p:sp>
      <p:sp>
        <p:nvSpPr>
          <p:cNvPr id="106506" name="Text Box 9"/>
          <p:cNvSpPr txBox="1">
            <a:spLocks noChangeArrowheads="1"/>
          </p:cNvSpPr>
          <p:nvPr/>
        </p:nvSpPr>
        <p:spPr bwMode="auto">
          <a:xfrm>
            <a:off x="3222639" y="3986606"/>
            <a:ext cx="440749" cy="3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lvl1pPr eaLnBrk="0" hangingPunct="0">
              <a:defRPr sz="4000" b="1">
                <a:solidFill>
                  <a:schemeClr val="tx1"/>
                </a:solidFill>
                <a:latin typeface="Arial" pitchFamily="34" charset="0"/>
                <a:cs typeface="Arial" pitchFamily="34" charset="0"/>
              </a:defRPr>
            </a:lvl1pPr>
            <a:lvl2pPr marL="742950" indent="-285750" eaLnBrk="0" hangingPunct="0">
              <a:defRPr sz="4000" b="1">
                <a:solidFill>
                  <a:schemeClr val="tx1"/>
                </a:solidFill>
                <a:latin typeface="Arial" pitchFamily="34" charset="0"/>
                <a:cs typeface="Arial" pitchFamily="34" charset="0"/>
              </a:defRPr>
            </a:lvl2pPr>
            <a:lvl3pPr marL="1143000" indent="-228600" eaLnBrk="0" hangingPunct="0">
              <a:defRPr sz="4000" b="1">
                <a:solidFill>
                  <a:schemeClr val="tx1"/>
                </a:solidFill>
                <a:latin typeface="Arial" pitchFamily="34" charset="0"/>
                <a:cs typeface="Arial" pitchFamily="34" charset="0"/>
              </a:defRPr>
            </a:lvl3pPr>
            <a:lvl4pPr marL="1600200" indent="-228600" eaLnBrk="0" hangingPunct="0">
              <a:defRPr sz="4000" b="1">
                <a:solidFill>
                  <a:schemeClr val="tx1"/>
                </a:solidFill>
                <a:latin typeface="Arial" pitchFamily="34" charset="0"/>
                <a:cs typeface="Arial" pitchFamily="34" charset="0"/>
              </a:defRPr>
            </a:lvl4pPr>
            <a:lvl5pPr marL="2057400" indent="-228600" eaLnBrk="0" hangingPunct="0">
              <a:defRPr sz="4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tx1"/>
                </a:solidFill>
                <a:latin typeface="Arial" pitchFamily="34" charset="0"/>
                <a:cs typeface="Arial" pitchFamily="34" charset="0"/>
              </a:defRPr>
            </a:lvl9pPr>
          </a:lstStyle>
          <a:p>
            <a:pPr defTabSz="914417" eaLnBrk="1" fontAlgn="base" hangingPunct="1">
              <a:spcBef>
                <a:spcPct val="0"/>
              </a:spcBef>
              <a:spcAft>
                <a:spcPct val="0"/>
              </a:spcAft>
            </a:pPr>
            <a:r>
              <a:rPr lang="en-US" altLang="en-US" sz="1800" dirty="0">
                <a:solidFill>
                  <a:prstClr val="black"/>
                </a:solidFill>
              </a:rPr>
              <a:t>20</a:t>
            </a:r>
            <a:endParaRPr lang="en-US" altLang="en-US" sz="2400" dirty="0">
              <a:solidFill>
                <a:prstClr val="black"/>
              </a:solidFill>
            </a:endParaRPr>
          </a:p>
        </p:txBody>
      </p:sp>
      <p:sp>
        <p:nvSpPr>
          <p:cNvPr id="106507" name="Text Box 10"/>
          <p:cNvSpPr txBox="1">
            <a:spLocks noChangeArrowheads="1"/>
          </p:cNvSpPr>
          <p:nvPr/>
        </p:nvSpPr>
        <p:spPr bwMode="auto">
          <a:xfrm>
            <a:off x="3198827" y="3400816"/>
            <a:ext cx="440749" cy="3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lvl1pPr eaLnBrk="0" hangingPunct="0">
              <a:defRPr sz="4000" b="1">
                <a:solidFill>
                  <a:schemeClr val="tx1"/>
                </a:solidFill>
                <a:latin typeface="Arial" pitchFamily="34" charset="0"/>
                <a:cs typeface="Arial" pitchFamily="34" charset="0"/>
              </a:defRPr>
            </a:lvl1pPr>
            <a:lvl2pPr marL="742950" indent="-285750" eaLnBrk="0" hangingPunct="0">
              <a:defRPr sz="4000" b="1">
                <a:solidFill>
                  <a:schemeClr val="tx1"/>
                </a:solidFill>
                <a:latin typeface="Arial" pitchFamily="34" charset="0"/>
                <a:cs typeface="Arial" pitchFamily="34" charset="0"/>
              </a:defRPr>
            </a:lvl2pPr>
            <a:lvl3pPr marL="1143000" indent="-228600" eaLnBrk="0" hangingPunct="0">
              <a:defRPr sz="4000" b="1">
                <a:solidFill>
                  <a:schemeClr val="tx1"/>
                </a:solidFill>
                <a:latin typeface="Arial" pitchFamily="34" charset="0"/>
                <a:cs typeface="Arial" pitchFamily="34" charset="0"/>
              </a:defRPr>
            </a:lvl3pPr>
            <a:lvl4pPr marL="1600200" indent="-228600" eaLnBrk="0" hangingPunct="0">
              <a:defRPr sz="4000" b="1">
                <a:solidFill>
                  <a:schemeClr val="tx1"/>
                </a:solidFill>
                <a:latin typeface="Arial" pitchFamily="34" charset="0"/>
                <a:cs typeface="Arial" pitchFamily="34" charset="0"/>
              </a:defRPr>
            </a:lvl4pPr>
            <a:lvl5pPr marL="2057400" indent="-228600" eaLnBrk="0" hangingPunct="0">
              <a:defRPr sz="4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tx1"/>
                </a:solidFill>
                <a:latin typeface="Arial" pitchFamily="34" charset="0"/>
                <a:cs typeface="Arial" pitchFamily="34" charset="0"/>
              </a:defRPr>
            </a:lvl9pPr>
          </a:lstStyle>
          <a:p>
            <a:pPr defTabSz="914417" eaLnBrk="1" fontAlgn="base" hangingPunct="1">
              <a:spcBef>
                <a:spcPct val="0"/>
              </a:spcBef>
              <a:spcAft>
                <a:spcPct val="0"/>
              </a:spcAft>
            </a:pPr>
            <a:r>
              <a:rPr lang="en-US" altLang="en-US" sz="1800" dirty="0">
                <a:solidFill>
                  <a:prstClr val="black"/>
                </a:solidFill>
              </a:rPr>
              <a:t>40</a:t>
            </a:r>
            <a:endParaRPr lang="en-US" altLang="en-US" sz="2400" dirty="0">
              <a:solidFill>
                <a:prstClr val="black"/>
              </a:solidFill>
            </a:endParaRPr>
          </a:p>
        </p:txBody>
      </p:sp>
      <p:sp>
        <p:nvSpPr>
          <p:cNvPr id="106508" name="Text Box 11"/>
          <p:cNvSpPr txBox="1">
            <a:spLocks noChangeArrowheads="1"/>
          </p:cNvSpPr>
          <p:nvPr/>
        </p:nvSpPr>
        <p:spPr bwMode="auto">
          <a:xfrm>
            <a:off x="3198827" y="2776931"/>
            <a:ext cx="440749" cy="3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lvl1pPr eaLnBrk="0" hangingPunct="0">
              <a:defRPr sz="4000" b="1">
                <a:solidFill>
                  <a:schemeClr val="tx1"/>
                </a:solidFill>
                <a:latin typeface="Arial" pitchFamily="34" charset="0"/>
                <a:cs typeface="Arial" pitchFamily="34" charset="0"/>
              </a:defRPr>
            </a:lvl1pPr>
            <a:lvl2pPr marL="742950" indent="-285750" eaLnBrk="0" hangingPunct="0">
              <a:defRPr sz="4000" b="1">
                <a:solidFill>
                  <a:schemeClr val="tx1"/>
                </a:solidFill>
                <a:latin typeface="Arial" pitchFamily="34" charset="0"/>
                <a:cs typeface="Arial" pitchFamily="34" charset="0"/>
              </a:defRPr>
            </a:lvl2pPr>
            <a:lvl3pPr marL="1143000" indent="-228600" eaLnBrk="0" hangingPunct="0">
              <a:defRPr sz="4000" b="1">
                <a:solidFill>
                  <a:schemeClr val="tx1"/>
                </a:solidFill>
                <a:latin typeface="Arial" pitchFamily="34" charset="0"/>
                <a:cs typeface="Arial" pitchFamily="34" charset="0"/>
              </a:defRPr>
            </a:lvl3pPr>
            <a:lvl4pPr marL="1600200" indent="-228600" eaLnBrk="0" hangingPunct="0">
              <a:defRPr sz="4000" b="1">
                <a:solidFill>
                  <a:schemeClr val="tx1"/>
                </a:solidFill>
                <a:latin typeface="Arial" pitchFamily="34" charset="0"/>
                <a:cs typeface="Arial" pitchFamily="34" charset="0"/>
              </a:defRPr>
            </a:lvl4pPr>
            <a:lvl5pPr marL="2057400" indent="-228600" eaLnBrk="0" hangingPunct="0">
              <a:defRPr sz="4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tx1"/>
                </a:solidFill>
                <a:latin typeface="Arial" pitchFamily="34" charset="0"/>
                <a:cs typeface="Arial" pitchFamily="34" charset="0"/>
              </a:defRPr>
            </a:lvl9pPr>
          </a:lstStyle>
          <a:p>
            <a:pPr defTabSz="914417" eaLnBrk="1" fontAlgn="base" hangingPunct="1">
              <a:spcBef>
                <a:spcPct val="0"/>
              </a:spcBef>
              <a:spcAft>
                <a:spcPct val="0"/>
              </a:spcAft>
            </a:pPr>
            <a:r>
              <a:rPr lang="en-US" altLang="en-US" sz="1800">
                <a:solidFill>
                  <a:prstClr val="black"/>
                </a:solidFill>
              </a:rPr>
              <a:t>60</a:t>
            </a:r>
            <a:endParaRPr lang="en-US" altLang="en-US" sz="2400">
              <a:solidFill>
                <a:prstClr val="black"/>
              </a:solidFill>
            </a:endParaRPr>
          </a:p>
        </p:txBody>
      </p:sp>
      <p:sp>
        <p:nvSpPr>
          <p:cNvPr id="106509" name="Text Box 12"/>
          <p:cNvSpPr txBox="1">
            <a:spLocks noChangeArrowheads="1"/>
          </p:cNvSpPr>
          <p:nvPr/>
        </p:nvSpPr>
        <p:spPr bwMode="auto">
          <a:xfrm>
            <a:off x="3198827" y="2127643"/>
            <a:ext cx="440749" cy="3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lvl1pPr eaLnBrk="0" hangingPunct="0">
              <a:defRPr sz="4000" b="1">
                <a:solidFill>
                  <a:schemeClr val="tx1"/>
                </a:solidFill>
                <a:latin typeface="Arial" pitchFamily="34" charset="0"/>
                <a:cs typeface="Arial" pitchFamily="34" charset="0"/>
              </a:defRPr>
            </a:lvl1pPr>
            <a:lvl2pPr marL="742950" indent="-285750" eaLnBrk="0" hangingPunct="0">
              <a:defRPr sz="4000" b="1">
                <a:solidFill>
                  <a:schemeClr val="tx1"/>
                </a:solidFill>
                <a:latin typeface="Arial" pitchFamily="34" charset="0"/>
                <a:cs typeface="Arial" pitchFamily="34" charset="0"/>
              </a:defRPr>
            </a:lvl2pPr>
            <a:lvl3pPr marL="1143000" indent="-228600" eaLnBrk="0" hangingPunct="0">
              <a:defRPr sz="4000" b="1">
                <a:solidFill>
                  <a:schemeClr val="tx1"/>
                </a:solidFill>
                <a:latin typeface="Arial" pitchFamily="34" charset="0"/>
                <a:cs typeface="Arial" pitchFamily="34" charset="0"/>
              </a:defRPr>
            </a:lvl3pPr>
            <a:lvl4pPr marL="1600200" indent="-228600" eaLnBrk="0" hangingPunct="0">
              <a:defRPr sz="4000" b="1">
                <a:solidFill>
                  <a:schemeClr val="tx1"/>
                </a:solidFill>
                <a:latin typeface="Arial" pitchFamily="34" charset="0"/>
                <a:cs typeface="Arial" pitchFamily="34" charset="0"/>
              </a:defRPr>
            </a:lvl4pPr>
            <a:lvl5pPr marL="2057400" indent="-228600" eaLnBrk="0" hangingPunct="0">
              <a:defRPr sz="4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tx1"/>
                </a:solidFill>
                <a:latin typeface="Arial" pitchFamily="34" charset="0"/>
                <a:cs typeface="Arial" pitchFamily="34" charset="0"/>
              </a:defRPr>
            </a:lvl9pPr>
          </a:lstStyle>
          <a:p>
            <a:pPr defTabSz="914417" eaLnBrk="1" fontAlgn="base" hangingPunct="1">
              <a:spcBef>
                <a:spcPct val="0"/>
              </a:spcBef>
              <a:spcAft>
                <a:spcPct val="0"/>
              </a:spcAft>
            </a:pPr>
            <a:r>
              <a:rPr lang="en-US" altLang="en-US" sz="1800" dirty="0">
                <a:solidFill>
                  <a:prstClr val="black"/>
                </a:solidFill>
              </a:rPr>
              <a:t>80</a:t>
            </a:r>
            <a:endParaRPr lang="en-US" altLang="en-US" sz="2400" dirty="0">
              <a:solidFill>
                <a:prstClr val="black"/>
              </a:solidFill>
            </a:endParaRPr>
          </a:p>
        </p:txBody>
      </p:sp>
      <p:sp>
        <p:nvSpPr>
          <p:cNvPr id="106510" name="Text Box 13"/>
          <p:cNvSpPr txBox="1">
            <a:spLocks noChangeArrowheads="1"/>
          </p:cNvSpPr>
          <p:nvPr/>
        </p:nvSpPr>
        <p:spPr bwMode="auto">
          <a:xfrm>
            <a:off x="3124205" y="1633927"/>
            <a:ext cx="568989" cy="3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lvl1pPr eaLnBrk="0" hangingPunct="0">
              <a:defRPr sz="4000" b="1">
                <a:solidFill>
                  <a:schemeClr val="tx1"/>
                </a:solidFill>
                <a:latin typeface="Arial" pitchFamily="34" charset="0"/>
                <a:cs typeface="Arial" pitchFamily="34" charset="0"/>
              </a:defRPr>
            </a:lvl1pPr>
            <a:lvl2pPr marL="742950" indent="-285750" eaLnBrk="0" hangingPunct="0">
              <a:defRPr sz="4000" b="1">
                <a:solidFill>
                  <a:schemeClr val="tx1"/>
                </a:solidFill>
                <a:latin typeface="Arial" pitchFamily="34" charset="0"/>
                <a:cs typeface="Arial" pitchFamily="34" charset="0"/>
              </a:defRPr>
            </a:lvl2pPr>
            <a:lvl3pPr marL="1143000" indent="-228600" eaLnBrk="0" hangingPunct="0">
              <a:defRPr sz="4000" b="1">
                <a:solidFill>
                  <a:schemeClr val="tx1"/>
                </a:solidFill>
                <a:latin typeface="Arial" pitchFamily="34" charset="0"/>
                <a:cs typeface="Arial" pitchFamily="34" charset="0"/>
              </a:defRPr>
            </a:lvl3pPr>
            <a:lvl4pPr marL="1600200" indent="-228600" eaLnBrk="0" hangingPunct="0">
              <a:defRPr sz="4000" b="1">
                <a:solidFill>
                  <a:schemeClr val="tx1"/>
                </a:solidFill>
                <a:latin typeface="Arial" pitchFamily="34" charset="0"/>
                <a:cs typeface="Arial" pitchFamily="34" charset="0"/>
              </a:defRPr>
            </a:lvl4pPr>
            <a:lvl5pPr marL="2057400" indent="-228600" eaLnBrk="0" hangingPunct="0">
              <a:defRPr sz="4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tx1"/>
                </a:solidFill>
                <a:latin typeface="Arial" pitchFamily="34" charset="0"/>
                <a:cs typeface="Arial" pitchFamily="34" charset="0"/>
              </a:defRPr>
            </a:lvl9pPr>
          </a:lstStyle>
          <a:p>
            <a:pPr defTabSz="914417" eaLnBrk="1" fontAlgn="base" hangingPunct="1">
              <a:spcBef>
                <a:spcPct val="0"/>
              </a:spcBef>
              <a:spcAft>
                <a:spcPct val="0"/>
              </a:spcAft>
            </a:pPr>
            <a:r>
              <a:rPr lang="en-US" altLang="en-US" sz="1800" dirty="0">
                <a:solidFill>
                  <a:prstClr val="black"/>
                </a:solidFill>
              </a:rPr>
              <a:t>100</a:t>
            </a:r>
            <a:endParaRPr lang="en-US" altLang="en-US" sz="2400" dirty="0">
              <a:solidFill>
                <a:prstClr val="black"/>
              </a:solidFill>
            </a:endParaRPr>
          </a:p>
        </p:txBody>
      </p:sp>
      <p:sp>
        <p:nvSpPr>
          <p:cNvPr id="106511" name="Text Box 14"/>
          <p:cNvSpPr txBox="1">
            <a:spLocks noChangeArrowheads="1"/>
          </p:cNvSpPr>
          <p:nvPr/>
        </p:nvSpPr>
        <p:spPr bwMode="auto">
          <a:xfrm rot="-5484435">
            <a:off x="1922406" y="3133908"/>
            <a:ext cx="1990853" cy="70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lvl1pPr eaLnBrk="0" hangingPunct="0">
              <a:defRPr sz="4000" b="1">
                <a:solidFill>
                  <a:schemeClr val="tx1"/>
                </a:solidFill>
                <a:latin typeface="Arial" pitchFamily="34" charset="0"/>
                <a:cs typeface="Arial" pitchFamily="34" charset="0"/>
              </a:defRPr>
            </a:lvl1pPr>
            <a:lvl2pPr marL="742950" indent="-285750" eaLnBrk="0" hangingPunct="0">
              <a:defRPr sz="4000" b="1">
                <a:solidFill>
                  <a:schemeClr val="tx1"/>
                </a:solidFill>
                <a:latin typeface="Arial" pitchFamily="34" charset="0"/>
                <a:cs typeface="Arial" pitchFamily="34" charset="0"/>
              </a:defRPr>
            </a:lvl2pPr>
            <a:lvl3pPr marL="1143000" indent="-228600" eaLnBrk="0" hangingPunct="0">
              <a:defRPr sz="4000" b="1">
                <a:solidFill>
                  <a:schemeClr val="tx1"/>
                </a:solidFill>
                <a:latin typeface="Arial" pitchFamily="34" charset="0"/>
                <a:cs typeface="Arial" pitchFamily="34" charset="0"/>
              </a:defRPr>
            </a:lvl3pPr>
            <a:lvl4pPr marL="1600200" indent="-228600" eaLnBrk="0" hangingPunct="0">
              <a:defRPr sz="4000" b="1">
                <a:solidFill>
                  <a:schemeClr val="tx1"/>
                </a:solidFill>
                <a:latin typeface="Arial" pitchFamily="34" charset="0"/>
                <a:cs typeface="Arial" pitchFamily="34" charset="0"/>
              </a:defRPr>
            </a:lvl4pPr>
            <a:lvl5pPr marL="2057400" indent="-228600" eaLnBrk="0" hangingPunct="0">
              <a:defRPr sz="4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tx1"/>
                </a:solidFill>
                <a:latin typeface="Arial" pitchFamily="34" charset="0"/>
                <a:cs typeface="Arial" pitchFamily="34" charset="0"/>
              </a:defRPr>
            </a:lvl9pPr>
          </a:lstStyle>
          <a:p>
            <a:pPr defTabSz="914417" eaLnBrk="1" fontAlgn="base" hangingPunct="1">
              <a:spcBef>
                <a:spcPct val="0"/>
              </a:spcBef>
              <a:spcAft>
                <a:spcPct val="0"/>
              </a:spcAft>
            </a:pPr>
            <a:r>
              <a:rPr lang="en-US" altLang="en-US" sz="2000" dirty="0">
                <a:solidFill>
                  <a:prstClr val="black"/>
                </a:solidFill>
                <a:sym typeface="Symbol" pitchFamily="18" charset="2"/>
              </a:rPr>
              <a:t></a:t>
            </a:r>
            <a:r>
              <a:rPr lang="en-US" altLang="en-US" sz="2000" dirty="0">
                <a:solidFill>
                  <a:prstClr val="black"/>
                </a:solidFill>
              </a:rPr>
              <a:t>-cell Function</a:t>
            </a:r>
          </a:p>
          <a:p>
            <a:pPr defTabSz="914417" eaLnBrk="1" fontAlgn="base" hangingPunct="1">
              <a:spcBef>
                <a:spcPct val="0"/>
              </a:spcBef>
              <a:spcAft>
                <a:spcPct val="0"/>
              </a:spcAft>
            </a:pPr>
            <a:r>
              <a:rPr lang="en-US" altLang="en-US" sz="2000" dirty="0">
                <a:solidFill>
                  <a:prstClr val="black"/>
                </a:solidFill>
              </a:rPr>
              <a:t>(% </a:t>
            </a:r>
            <a:r>
              <a:rPr lang="en-US" altLang="en-US" sz="2000" dirty="0">
                <a:solidFill>
                  <a:prstClr val="black"/>
                </a:solidFill>
                <a:sym typeface="Symbol" pitchFamily="18" charset="2"/>
              </a:rPr>
              <a:t></a:t>
            </a:r>
            <a:r>
              <a:rPr lang="en-US" altLang="en-US" sz="2000" dirty="0">
                <a:solidFill>
                  <a:prstClr val="black"/>
                </a:solidFill>
              </a:rPr>
              <a:t>)</a:t>
            </a:r>
          </a:p>
        </p:txBody>
      </p:sp>
      <p:sp>
        <p:nvSpPr>
          <p:cNvPr id="106513" name="Text Box 16"/>
          <p:cNvSpPr txBox="1">
            <a:spLocks noChangeArrowheads="1"/>
          </p:cNvSpPr>
          <p:nvPr/>
        </p:nvSpPr>
        <p:spPr bwMode="auto">
          <a:xfrm>
            <a:off x="1981212" y="6195126"/>
            <a:ext cx="8077455" cy="33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lvl1pPr eaLnBrk="0" hangingPunct="0">
              <a:defRPr sz="4000" b="1">
                <a:solidFill>
                  <a:schemeClr val="tx1"/>
                </a:solidFill>
                <a:latin typeface="Arial" pitchFamily="34" charset="0"/>
                <a:cs typeface="Arial" pitchFamily="34" charset="0"/>
              </a:defRPr>
            </a:lvl1pPr>
            <a:lvl2pPr marL="742950" indent="-285750" eaLnBrk="0" hangingPunct="0">
              <a:defRPr sz="4000" b="1">
                <a:solidFill>
                  <a:schemeClr val="tx1"/>
                </a:solidFill>
                <a:latin typeface="Arial" pitchFamily="34" charset="0"/>
                <a:cs typeface="Arial" pitchFamily="34" charset="0"/>
              </a:defRPr>
            </a:lvl2pPr>
            <a:lvl3pPr marL="1143000" indent="-228600" eaLnBrk="0" hangingPunct="0">
              <a:defRPr sz="4000" b="1">
                <a:solidFill>
                  <a:schemeClr val="tx1"/>
                </a:solidFill>
                <a:latin typeface="Arial" pitchFamily="34" charset="0"/>
                <a:cs typeface="Arial" pitchFamily="34" charset="0"/>
              </a:defRPr>
            </a:lvl3pPr>
            <a:lvl4pPr marL="1600200" indent="-228600" eaLnBrk="0" hangingPunct="0">
              <a:defRPr sz="4000" b="1">
                <a:solidFill>
                  <a:schemeClr val="tx1"/>
                </a:solidFill>
                <a:latin typeface="Arial" pitchFamily="34" charset="0"/>
                <a:cs typeface="Arial" pitchFamily="34" charset="0"/>
              </a:defRPr>
            </a:lvl4pPr>
            <a:lvl5pPr marL="2057400" indent="-228600" eaLnBrk="0" hangingPunct="0">
              <a:defRPr sz="4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tx1"/>
                </a:solidFill>
                <a:latin typeface="Arial" pitchFamily="34" charset="0"/>
                <a:cs typeface="Arial" pitchFamily="34" charset="0"/>
              </a:defRPr>
            </a:lvl9pPr>
          </a:lstStyle>
          <a:p>
            <a:pPr defTabSz="914417" eaLnBrk="1" fontAlgn="base" hangingPunct="1">
              <a:spcBef>
                <a:spcPct val="0"/>
              </a:spcBef>
              <a:spcAft>
                <a:spcPct val="0"/>
              </a:spcAft>
            </a:pPr>
            <a:r>
              <a:rPr lang="en-US" altLang="en-US" sz="1600">
                <a:solidFill>
                  <a:prstClr val="black"/>
                </a:solidFill>
              </a:rPr>
              <a:t>Based on data of UKPDS 16: conventional (diet) treatment group. </a:t>
            </a:r>
            <a:r>
              <a:rPr lang="en-US" altLang="en-US" sz="1600" i="1">
                <a:solidFill>
                  <a:prstClr val="black"/>
                </a:solidFill>
              </a:rPr>
              <a:t>Diabetes.</a:t>
            </a:r>
            <a:r>
              <a:rPr lang="en-US" altLang="en-US" sz="1600">
                <a:solidFill>
                  <a:prstClr val="black"/>
                </a:solidFill>
              </a:rPr>
              <a:t> 1995.</a:t>
            </a:r>
            <a:endParaRPr lang="en-US" altLang="en-US" sz="2000">
              <a:solidFill>
                <a:prstClr val="black"/>
              </a:solidFill>
            </a:endParaRPr>
          </a:p>
        </p:txBody>
      </p:sp>
      <p:sp>
        <p:nvSpPr>
          <p:cNvPr id="106514" name="Text Box 17"/>
          <p:cNvSpPr txBox="1">
            <a:spLocks noChangeArrowheads="1"/>
          </p:cNvSpPr>
          <p:nvPr/>
        </p:nvSpPr>
        <p:spPr bwMode="auto">
          <a:xfrm>
            <a:off x="6122997" y="5243599"/>
            <a:ext cx="869007" cy="39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lvl1pPr eaLnBrk="0" hangingPunct="0">
              <a:defRPr sz="4000" b="1">
                <a:solidFill>
                  <a:schemeClr val="tx1"/>
                </a:solidFill>
                <a:latin typeface="Arial" pitchFamily="34" charset="0"/>
                <a:cs typeface="Arial" pitchFamily="34" charset="0"/>
              </a:defRPr>
            </a:lvl1pPr>
            <a:lvl2pPr marL="742950" indent="-285750" eaLnBrk="0" hangingPunct="0">
              <a:defRPr sz="4000" b="1">
                <a:solidFill>
                  <a:schemeClr val="tx1"/>
                </a:solidFill>
                <a:latin typeface="Arial" pitchFamily="34" charset="0"/>
                <a:cs typeface="Arial" pitchFamily="34" charset="0"/>
              </a:defRPr>
            </a:lvl2pPr>
            <a:lvl3pPr marL="1143000" indent="-228600" eaLnBrk="0" hangingPunct="0">
              <a:defRPr sz="4000" b="1">
                <a:solidFill>
                  <a:schemeClr val="tx1"/>
                </a:solidFill>
                <a:latin typeface="Arial" pitchFamily="34" charset="0"/>
                <a:cs typeface="Arial" pitchFamily="34" charset="0"/>
              </a:defRPr>
            </a:lvl3pPr>
            <a:lvl4pPr marL="1600200" indent="-228600" eaLnBrk="0" hangingPunct="0">
              <a:defRPr sz="4000" b="1">
                <a:solidFill>
                  <a:schemeClr val="tx1"/>
                </a:solidFill>
                <a:latin typeface="Arial" pitchFamily="34" charset="0"/>
                <a:cs typeface="Arial" pitchFamily="34" charset="0"/>
              </a:defRPr>
            </a:lvl4pPr>
            <a:lvl5pPr marL="2057400" indent="-228600" eaLnBrk="0" hangingPunct="0">
              <a:defRPr sz="4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tx1"/>
                </a:solidFill>
                <a:latin typeface="Arial" pitchFamily="34" charset="0"/>
                <a:cs typeface="Arial" pitchFamily="34" charset="0"/>
              </a:defRPr>
            </a:lvl9pPr>
          </a:lstStyle>
          <a:p>
            <a:pPr defTabSz="914417" eaLnBrk="1" fontAlgn="base" hangingPunct="1">
              <a:spcBef>
                <a:spcPct val="0"/>
              </a:spcBef>
              <a:spcAft>
                <a:spcPct val="0"/>
              </a:spcAft>
            </a:pPr>
            <a:r>
              <a:rPr lang="en-US" altLang="en-US" sz="2000">
                <a:solidFill>
                  <a:prstClr val="black"/>
                </a:solidFill>
              </a:rPr>
              <a:t>Years</a:t>
            </a:r>
            <a:endParaRPr lang="en-US" altLang="en-US">
              <a:solidFill>
                <a:prstClr val="black"/>
              </a:solidFill>
            </a:endParaRPr>
          </a:p>
        </p:txBody>
      </p:sp>
      <p:sp>
        <p:nvSpPr>
          <p:cNvPr id="224274" name="Line 18"/>
          <p:cNvSpPr>
            <a:spLocks noChangeShapeType="1"/>
          </p:cNvSpPr>
          <p:nvPr/>
        </p:nvSpPr>
        <p:spPr bwMode="auto">
          <a:xfrm flipH="1" flipV="1">
            <a:off x="3683000" y="1741488"/>
            <a:ext cx="5680075" cy="2844800"/>
          </a:xfrm>
          <a:prstGeom prst="line">
            <a:avLst/>
          </a:prstGeom>
          <a:noFill/>
          <a:ln w="38100">
            <a:solidFill>
              <a:srgbClr val="FFFF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lIns="91243" tIns="45618" rIns="91243" bIns="45618" anchor="ctr">
            <a:spAutoFit/>
          </a:bodyPr>
          <a:lstStyle/>
          <a:p>
            <a:pPr defTabSz="914417" fontAlgn="base">
              <a:spcBef>
                <a:spcPct val="0"/>
              </a:spcBef>
              <a:spcAft>
                <a:spcPct val="0"/>
              </a:spcAft>
            </a:pPr>
            <a:endParaRPr lang="en-US" sz="4000" b="1">
              <a:solidFill>
                <a:prstClr val="black"/>
              </a:solidFill>
              <a:latin typeface="Arial" pitchFamily="34" charset="0"/>
            </a:endParaRPr>
          </a:p>
        </p:txBody>
      </p:sp>
      <p:grpSp>
        <p:nvGrpSpPr>
          <p:cNvPr id="2" name="Group 19"/>
          <p:cNvGrpSpPr>
            <a:grpSpLocks/>
          </p:cNvGrpSpPr>
          <p:nvPr/>
        </p:nvGrpSpPr>
        <p:grpSpPr bwMode="auto">
          <a:xfrm>
            <a:off x="6588126" y="2657477"/>
            <a:ext cx="1360488" cy="1716089"/>
            <a:chOff x="3190" y="1674"/>
            <a:chExt cx="857" cy="1081"/>
          </a:xfrm>
        </p:grpSpPr>
        <p:sp>
          <p:nvSpPr>
            <p:cNvPr id="106523" name="Oval 20"/>
            <p:cNvSpPr>
              <a:spLocks noChangeArrowheads="1"/>
            </p:cNvSpPr>
            <p:nvPr/>
          </p:nvSpPr>
          <p:spPr bwMode="auto">
            <a:xfrm>
              <a:off x="3190" y="1674"/>
              <a:ext cx="75" cy="62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defTabSz="914417" fontAlgn="base">
                <a:spcBef>
                  <a:spcPct val="0"/>
                </a:spcBef>
                <a:spcAft>
                  <a:spcPct val="0"/>
                </a:spcAft>
              </a:pPr>
              <a:endParaRPr lang="en-US" sz="4000" b="1">
                <a:solidFill>
                  <a:prstClr val="black"/>
                </a:solidFill>
                <a:latin typeface="Arial" pitchFamily="34" charset="0"/>
              </a:endParaRPr>
            </a:p>
          </p:txBody>
        </p:sp>
        <p:sp>
          <p:nvSpPr>
            <p:cNvPr id="106524" name="Oval 21"/>
            <p:cNvSpPr>
              <a:spLocks noChangeArrowheads="1"/>
            </p:cNvSpPr>
            <p:nvPr/>
          </p:nvSpPr>
          <p:spPr bwMode="auto">
            <a:xfrm>
              <a:off x="3377" y="1776"/>
              <a:ext cx="70" cy="62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defTabSz="914417" fontAlgn="base">
                <a:spcBef>
                  <a:spcPct val="0"/>
                </a:spcBef>
                <a:spcAft>
                  <a:spcPct val="0"/>
                </a:spcAft>
              </a:pPr>
              <a:endParaRPr lang="en-US" sz="4000" b="1">
                <a:solidFill>
                  <a:prstClr val="black"/>
                </a:solidFill>
                <a:latin typeface="Arial" pitchFamily="34" charset="0"/>
              </a:endParaRPr>
            </a:p>
          </p:txBody>
        </p:sp>
        <p:sp>
          <p:nvSpPr>
            <p:cNvPr id="106525" name="Oval 22"/>
            <p:cNvSpPr>
              <a:spLocks noChangeArrowheads="1"/>
            </p:cNvSpPr>
            <p:nvPr/>
          </p:nvSpPr>
          <p:spPr bwMode="auto">
            <a:xfrm>
              <a:off x="3490" y="1872"/>
              <a:ext cx="73" cy="62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defTabSz="914417" fontAlgn="base">
                <a:spcBef>
                  <a:spcPct val="0"/>
                </a:spcBef>
                <a:spcAft>
                  <a:spcPct val="0"/>
                </a:spcAft>
              </a:pPr>
              <a:endParaRPr lang="en-US" sz="4000" b="1">
                <a:solidFill>
                  <a:prstClr val="black"/>
                </a:solidFill>
                <a:latin typeface="Arial" pitchFamily="34" charset="0"/>
              </a:endParaRPr>
            </a:p>
          </p:txBody>
        </p:sp>
        <p:sp>
          <p:nvSpPr>
            <p:cNvPr id="106526" name="Oval 23"/>
            <p:cNvSpPr>
              <a:spLocks noChangeArrowheads="1"/>
            </p:cNvSpPr>
            <p:nvPr/>
          </p:nvSpPr>
          <p:spPr bwMode="auto">
            <a:xfrm>
              <a:off x="3687" y="1956"/>
              <a:ext cx="62" cy="62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defTabSz="914417" fontAlgn="base">
                <a:spcBef>
                  <a:spcPct val="0"/>
                </a:spcBef>
                <a:spcAft>
                  <a:spcPct val="0"/>
                </a:spcAft>
              </a:pPr>
              <a:endParaRPr lang="en-US" sz="4000" b="1">
                <a:solidFill>
                  <a:prstClr val="black"/>
                </a:solidFill>
                <a:latin typeface="Arial" pitchFamily="34" charset="0"/>
              </a:endParaRPr>
            </a:p>
          </p:txBody>
        </p:sp>
        <p:sp>
          <p:nvSpPr>
            <p:cNvPr id="106527" name="Oval 24"/>
            <p:cNvSpPr>
              <a:spLocks noChangeArrowheads="1"/>
            </p:cNvSpPr>
            <p:nvPr/>
          </p:nvSpPr>
          <p:spPr bwMode="auto">
            <a:xfrm>
              <a:off x="3985" y="2128"/>
              <a:ext cx="62" cy="62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defTabSz="914417" fontAlgn="base">
                <a:spcBef>
                  <a:spcPct val="0"/>
                </a:spcBef>
                <a:spcAft>
                  <a:spcPct val="0"/>
                </a:spcAft>
              </a:pPr>
              <a:endParaRPr lang="en-US" sz="4000" b="1">
                <a:solidFill>
                  <a:prstClr val="black"/>
                </a:solidFill>
                <a:latin typeface="Arial" pitchFamily="34" charset="0"/>
              </a:endParaRPr>
            </a:p>
          </p:txBody>
        </p:sp>
        <p:sp>
          <p:nvSpPr>
            <p:cNvPr id="106528" name="Oval 25"/>
            <p:cNvSpPr>
              <a:spLocks noChangeArrowheads="1"/>
            </p:cNvSpPr>
            <p:nvPr/>
          </p:nvSpPr>
          <p:spPr bwMode="auto">
            <a:xfrm>
              <a:off x="3829" y="2032"/>
              <a:ext cx="65" cy="62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defTabSz="914417" fontAlgn="base">
                <a:spcBef>
                  <a:spcPct val="0"/>
                </a:spcBef>
                <a:spcAft>
                  <a:spcPct val="0"/>
                </a:spcAft>
              </a:pPr>
              <a:endParaRPr lang="en-US" sz="4000" b="1">
                <a:solidFill>
                  <a:prstClr val="black"/>
                </a:solidFill>
                <a:latin typeface="Arial" pitchFamily="34" charset="0"/>
              </a:endParaRPr>
            </a:p>
          </p:txBody>
        </p:sp>
      </p:grpSp>
      <p:sp>
        <p:nvSpPr>
          <p:cNvPr id="224282" name="Line 26"/>
          <p:cNvSpPr>
            <a:spLocks noChangeShapeType="1"/>
          </p:cNvSpPr>
          <p:nvPr/>
        </p:nvSpPr>
        <p:spPr bwMode="auto">
          <a:xfrm flipH="1">
            <a:off x="3886223" y="3200400"/>
            <a:ext cx="2378075" cy="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lIns="91243" tIns="45618" rIns="91243" bIns="45618" anchor="ctr"/>
          <a:lstStyle/>
          <a:p>
            <a:pPr defTabSz="914417" fontAlgn="base">
              <a:spcBef>
                <a:spcPct val="0"/>
              </a:spcBef>
              <a:spcAft>
                <a:spcPct val="0"/>
              </a:spcAft>
            </a:pPr>
            <a:endParaRPr lang="en-US" sz="4000" b="1">
              <a:solidFill>
                <a:prstClr val="black"/>
              </a:solidFill>
              <a:latin typeface="Arial" pitchFamily="34" charset="0"/>
            </a:endParaRPr>
          </a:p>
        </p:txBody>
      </p:sp>
      <p:grpSp>
        <p:nvGrpSpPr>
          <p:cNvPr id="3" name="Group 27"/>
          <p:cNvGrpSpPr>
            <a:grpSpLocks/>
          </p:cNvGrpSpPr>
          <p:nvPr/>
        </p:nvGrpSpPr>
        <p:grpSpPr bwMode="auto">
          <a:xfrm>
            <a:off x="5681639" y="1798640"/>
            <a:ext cx="1654174" cy="1895476"/>
            <a:chOff x="2619" y="1133"/>
            <a:chExt cx="1042" cy="1194"/>
          </a:xfrm>
        </p:grpSpPr>
        <p:sp>
          <p:nvSpPr>
            <p:cNvPr id="224284" name="Text Box 28"/>
            <p:cNvSpPr txBox="1">
              <a:spLocks noChangeArrowheads="1"/>
            </p:cNvSpPr>
            <p:nvPr/>
          </p:nvSpPr>
          <p:spPr bwMode="auto">
            <a:xfrm>
              <a:off x="2619" y="1133"/>
              <a:ext cx="1042" cy="291"/>
            </a:xfrm>
            <a:prstGeom prst="rect">
              <a:avLst/>
            </a:prstGeom>
            <a:noFill/>
            <a:ln w="9525">
              <a:noFill/>
              <a:miter lim="800000"/>
              <a:headEnd type="none" w="sm" len="sm"/>
              <a:tailEnd type="none" w="sm" len="sm"/>
            </a:ln>
            <a:effectLst/>
          </p:spPr>
          <p:txBody>
            <a:bodyPr wrap="none" anchor="ctr">
              <a:spAutoFit/>
            </a:bodyPr>
            <a:lstStyle/>
            <a:p>
              <a:pPr defTabSz="914417" fontAlgn="base">
                <a:spcBef>
                  <a:spcPct val="0"/>
                </a:spcBef>
                <a:spcAft>
                  <a:spcPct val="0"/>
                </a:spcAft>
                <a:defRPr/>
              </a:pPr>
              <a:r>
                <a:rPr lang="en-US" altLang="en-US" sz="2400" b="1">
                  <a:solidFill>
                    <a:prstClr val="black"/>
                  </a:solidFill>
                  <a:effectLst>
                    <a:outerShdw blurRad="38100" dist="38100" dir="2700000" algn="tl">
                      <a:srgbClr val="000000"/>
                    </a:outerShdw>
                  </a:effectLst>
                  <a:latin typeface="Arial" pitchFamily="34" charset="0"/>
                </a:rPr>
                <a:t>Diagnosis</a:t>
              </a:r>
              <a:endParaRPr lang="en-US" altLang="en-US" sz="4000" b="1">
                <a:solidFill>
                  <a:prstClr val="black"/>
                </a:solidFill>
                <a:latin typeface="Arial" pitchFamily="34" charset="0"/>
              </a:endParaRPr>
            </a:p>
          </p:txBody>
        </p:sp>
        <p:sp>
          <p:nvSpPr>
            <p:cNvPr id="106521" name="Oval 29"/>
            <p:cNvSpPr>
              <a:spLocks noChangeArrowheads="1"/>
            </p:cNvSpPr>
            <p:nvPr/>
          </p:nvSpPr>
          <p:spPr bwMode="auto">
            <a:xfrm>
              <a:off x="3055" y="1700"/>
              <a:ext cx="72" cy="62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defTabSz="914417" fontAlgn="base">
                <a:spcBef>
                  <a:spcPct val="0"/>
                </a:spcBef>
                <a:spcAft>
                  <a:spcPct val="0"/>
                </a:spcAft>
              </a:pPr>
              <a:endParaRPr lang="en-US" sz="4000" b="1">
                <a:solidFill>
                  <a:prstClr val="black"/>
                </a:solidFill>
                <a:latin typeface="Arial" pitchFamily="34" charset="0"/>
              </a:endParaRPr>
            </a:p>
          </p:txBody>
        </p:sp>
        <p:sp>
          <p:nvSpPr>
            <p:cNvPr id="106522" name="Line 30"/>
            <p:cNvSpPr>
              <a:spLocks noChangeShapeType="1"/>
            </p:cNvSpPr>
            <p:nvPr/>
          </p:nvSpPr>
          <p:spPr bwMode="auto">
            <a:xfrm>
              <a:off x="3104" y="1402"/>
              <a:ext cx="0" cy="47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17" fontAlgn="base">
                <a:spcBef>
                  <a:spcPct val="0"/>
                </a:spcBef>
                <a:spcAft>
                  <a:spcPct val="0"/>
                </a:spcAft>
              </a:pPr>
              <a:endParaRPr lang="en-US" sz="4000" b="1">
                <a:solidFill>
                  <a:prstClr val="black"/>
                </a:solidFill>
                <a:latin typeface="Arial" pitchFamily="34" charset="0"/>
              </a:endParaRPr>
            </a:p>
          </p:txBody>
        </p:sp>
      </p:grpSp>
      <p:sp>
        <p:nvSpPr>
          <p:cNvPr id="106519" name="Line 32"/>
          <p:cNvSpPr>
            <a:spLocks noChangeShapeType="1"/>
          </p:cNvSpPr>
          <p:nvPr/>
        </p:nvSpPr>
        <p:spPr bwMode="auto">
          <a:xfrm>
            <a:off x="1828804" y="914400"/>
            <a:ext cx="8534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243" tIns="45618" rIns="91243" bIns="45618">
            <a:spAutoFit/>
          </a:bodyPr>
          <a:lstStyle/>
          <a:p>
            <a:pPr defTabSz="914417" fontAlgn="base">
              <a:spcBef>
                <a:spcPct val="0"/>
              </a:spcBef>
              <a:spcAft>
                <a:spcPct val="0"/>
              </a:spcAft>
            </a:pPr>
            <a:endParaRPr lang="en-US" sz="4000" b="1">
              <a:solidFill>
                <a:prstClr val="black"/>
              </a:solidFill>
              <a:latin typeface="Arial" pitchFamily="34" charset="0"/>
            </a:endParaRPr>
          </a:p>
        </p:txBody>
      </p:sp>
      <p:pic>
        <p:nvPicPr>
          <p:cNvPr id="35" name="Picture 3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7088" y="6469323"/>
            <a:ext cx="1918494" cy="378034"/>
          </a:xfrm>
          <a:prstGeom prst="rect">
            <a:avLst/>
          </a:prstGeom>
        </p:spPr>
      </p:pic>
    </p:spTree>
    <p:extLst>
      <p:ext uri="{BB962C8B-B14F-4D97-AF65-F5344CB8AC3E}">
        <p14:creationId xmlns:p14="http://schemas.microsoft.com/office/powerpoint/2010/main" val="6205386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42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4274"/>
                                        </p:tgtEl>
                                        <p:attrNameLst>
                                          <p:attrName>style.visibility</p:attrName>
                                        </p:attrNameLst>
                                      </p:cBhvr>
                                      <p:to>
                                        <p:strVal val="visible"/>
                                      </p:to>
                                    </p:set>
                                    <p:animEffect transition="in" filter="wipe(left)">
                                      <p:cBhvr>
                                        <p:cTn id="20" dur="500"/>
                                        <p:tgtEl>
                                          <p:spTgt spid="22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74" grpId="0" animBg="1"/>
      <p:bldP spid="2242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2"/>
          <p:cNvSpPr>
            <a:spLocks noGrp="1" noChangeArrowheads="1"/>
          </p:cNvSpPr>
          <p:nvPr>
            <p:ph type="title" idx="4294967295"/>
          </p:nvPr>
        </p:nvSpPr>
        <p:spPr>
          <a:xfrm>
            <a:off x="1565276" y="76201"/>
            <a:ext cx="7709243" cy="884762"/>
          </a:xfrm>
        </p:spPr>
        <p:txBody>
          <a:bodyPr>
            <a:normAutofit fontScale="90000"/>
          </a:bodyPr>
          <a:lstStyle/>
          <a:p>
            <a:pPr algn="ctr" eaLnBrk="1" hangingPunct="1"/>
            <a:r>
              <a:rPr lang="en-US" sz="2800" b="1">
                <a:solidFill>
                  <a:schemeClr val="tx1"/>
                </a:solidFill>
              </a:rPr>
              <a:t>ADA Diagnostic Criteria and Treatment Goals for T2DM have been Evolving</a:t>
            </a:r>
          </a:p>
        </p:txBody>
      </p:sp>
      <p:sp>
        <p:nvSpPr>
          <p:cNvPr id="10243" name="Text Box 20"/>
          <p:cNvSpPr txBox="1">
            <a:spLocks noChangeArrowheads="1"/>
          </p:cNvSpPr>
          <p:nvPr/>
        </p:nvSpPr>
        <p:spPr bwMode="auto">
          <a:xfrm>
            <a:off x="1673714" y="5723227"/>
            <a:ext cx="8499082" cy="95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89809" tIns="46698" rIns="89809" bIns="4669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17" eaLnBrk="1" fontAlgn="base" hangingPunct="1">
              <a:spcBef>
                <a:spcPct val="20000"/>
              </a:spcBef>
              <a:spcAft>
                <a:spcPct val="0"/>
              </a:spcAft>
              <a:buSzPct val="120000"/>
            </a:pPr>
            <a:r>
              <a:rPr lang="en-US" sz="900">
                <a:solidFill>
                  <a:prstClr val="black"/>
                </a:solidFill>
              </a:rPr>
              <a:t>ADA=American Diabetes Association; FPG=fasting plasma glucose; HbA1c=hemoglobin A1c; OGTT=oral glucose tolerance test; PG=plasma glucose;</a:t>
            </a:r>
            <a:br>
              <a:rPr lang="en-US" sz="900">
                <a:solidFill>
                  <a:prstClr val="black"/>
                </a:solidFill>
              </a:rPr>
            </a:br>
            <a:r>
              <a:rPr lang="en-US" sz="900">
                <a:solidFill>
                  <a:prstClr val="black"/>
                </a:solidFill>
              </a:rPr>
              <a:t>T2DM=type 2 diabetes mellitus</a:t>
            </a:r>
          </a:p>
          <a:p>
            <a:pPr defTabSz="914417" eaLnBrk="1" fontAlgn="base" hangingPunct="1">
              <a:spcBef>
                <a:spcPct val="20000"/>
              </a:spcBef>
              <a:spcAft>
                <a:spcPct val="0"/>
              </a:spcAft>
              <a:buSzPct val="120000"/>
            </a:pPr>
            <a:r>
              <a:rPr lang="en-US" sz="900">
                <a:solidFill>
                  <a:prstClr val="black"/>
                </a:solidFill>
              </a:rPr>
              <a:t>*ADA asserted that the group treatment goal is &lt;7.0%, but the individual treatment goal should be as close to normal (&lt;6.0%) as possible without inducing significant</a:t>
            </a:r>
            <a:br>
              <a:rPr lang="en-US" sz="900">
                <a:solidFill>
                  <a:prstClr val="black"/>
                </a:solidFill>
              </a:rPr>
            </a:br>
            <a:r>
              <a:rPr lang="en-US" sz="900">
                <a:solidFill>
                  <a:prstClr val="black"/>
                </a:solidFill>
              </a:rPr>
              <a:t>hypoglycemia (</a:t>
            </a:r>
            <a:r>
              <a:rPr lang="en-US" sz="900" i="1">
                <a:solidFill>
                  <a:prstClr val="black"/>
                </a:solidFill>
              </a:rPr>
              <a:t>Diabetes Care</a:t>
            </a:r>
            <a:r>
              <a:rPr lang="en-US" sz="900">
                <a:solidFill>
                  <a:prstClr val="black"/>
                </a:solidFill>
              </a:rPr>
              <a:t>. 2006; 29: S4–S42). </a:t>
            </a:r>
            <a:r>
              <a:rPr lang="en-US" sz="900" baseline="30000">
                <a:solidFill>
                  <a:prstClr val="black"/>
                </a:solidFill>
              </a:rPr>
              <a:t>1</a:t>
            </a:r>
            <a:r>
              <a:rPr lang="en-US" sz="900">
                <a:solidFill>
                  <a:prstClr val="black"/>
                </a:solidFill>
              </a:rPr>
              <a:t>National Diabetes Data Group. </a:t>
            </a:r>
            <a:r>
              <a:rPr lang="en-US" sz="900" i="1">
                <a:solidFill>
                  <a:prstClr val="black"/>
                </a:solidFill>
              </a:rPr>
              <a:t>Diabetes</a:t>
            </a:r>
            <a:r>
              <a:rPr lang="en-US" sz="900">
                <a:solidFill>
                  <a:prstClr val="black"/>
                </a:solidFill>
              </a:rPr>
              <a:t>. 1979; 28: 1039–1057. </a:t>
            </a:r>
            <a:r>
              <a:rPr lang="en-US" sz="900" baseline="30000">
                <a:solidFill>
                  <a:prstClr val="black"/>
                </a:solidFill>
              </a:rPr>
              <a:t>2</a:t>
            </a:r>
            <a:r>
              <a:rPr lang="en-US" sz="900">
                <a:solidFill>
                  <a:prstClr val="black"/>
                </a:solidFill>
              </a:rPr>
              <a:t>American Diabetes Association. </a:t>
            </a:r>
            <a:r>
              <a:rPr lang="en-US" sz="900" i="1">
                <a:solidFill>
                  <a:prstClr val="black"/>
                </a:solidFill>
              </a:rPr>
              <a:t>Diabetes Care</a:t>
            </a:r>
            <a:r>
              <a:rPr lang="en-US" sz="900">
                <a:solidFill>
                  <a:prstClr val="black"/>
                </a:solidFill>
              </a:rPr>
              <a:t>.</a:t>
            </a:r>
            <a:br>
              <a:rPr lang="en-US" sz="900">
                <a:solidFill>
                  <a:prstClr val="black"/>
                </a:solidFill>
              </a:rPr>
            </a:br>
            <a:r>
              <a:rPr lang="en-US" sz="900">
                <a:solidFill>
                  <a:prstClr val="black"/>
                </a:solidFill>
              </a:rPr>
              <a:t>1997; 20: 1183</a:t>
            </a:r>
            <a:r>
              <a:rPr lang="de-DE" altLang="ja-JP" sz="900">
                <a:solidFill>
                  <a:prstClr val="black"/>
                </a:solidFill>
                <a:ea typeface="MS PGothic" pitchFamily="34" charset="-128"/>
              </a:rPr>
              <a:t>–</a:t>
            </a:r>
            <a:r>
              <a:rPr lang="en-US" sz="900">
                <a:solidFill>
                  <a:prstClr val="black"/>
                </a:solidFill>
              </a:rPr>
              <a:t>1197. </a:t>
            </a:r>
            <a:r>
              <a:rPr lang="en-US" sz="900" baseline="30000">
                <a:solidFill>
                  <a:prstClr val="black"/>
                </a:solidFill>
              </a:rPr>
              <a:t>3</a:t>
            </a:r>
            <a:r>
              <a:rPr lang="en-US" sz="900">
                <a:solidFill>
                  <a:prstClr val="black"/>
                </a:solidFill>
              </a:rPr>
              <a:t>American Diabetes Association. </a:t>
            </a:r>
            <a:r>
              <a:rPr lang="en-US" sz="900" i="1">
                <a:solidFill>
                  <a:prstClr val="black"/>
                </a:solidFill>
              </a:rPr>
              <a:t>Diabetes Care</a:t>
            </a:r>
            <a:r>
              <a:rPr lang="en-US" sz="900">
                <a:solidFill>
                  <a:prstClr val="black"/>
                </a:solidFill>
              </a:rPr>
              <a:t>. 1997; 20 (</a:t>
            </a:r>
            <a:r>
              <a:rPr lang="en-US" sz="900" err="1">
                <a:solidFill>
                  <a:prstClr val="black"/>
                </a:solidFill>
              </a:rPr>
              <a:t>Suppl</a:t>
            </a:r>
            <a:r>
              <a:rPr lang="en-US" sz="900">
                <a:solidFill>
                  <a:prstClr val="black"/>
                </a:solidFill>
              </a:rPr>
              <a:t> 1): S5–S13. </a:t>
            </a:r>
            <a:r>
              <a:rPr lang="en-US" sz="900" baseline="30000">
                <a:solidFill>
                  <a:prstClr val="black"/>
                </a:solidFill>
              </a:rPr>
              <a:t>4</a:t>
            </a:r>
            <a:r>
              <a:rPr lang="en-US" sz="900">
                <a:solidFill>
                  <a:prstClr val="black"/>
                </a:solidFill>
              </a:rPr>
              <a:t>American Diabetes Association. </a:t>
            </a:r>
            <a:r>
              <a:rPr lang="en-US" sz="900" i="1">
                <a:solidFill>
                  <a:prstClr val="black"/>
                </a:solidFill>
              </a:rPr>
              <a:t>Diabetes Care</a:t>
            </a:r>
            <a:r>
              <a:rPr lang="en-US" sz="900">
                <a:solidFill>
                  <a:prstClr val="black"/>
                </a:solidFill>
              </a:rPr>
              <a:t>. 2006;</a:t>
            </a:r>
            <a:br>
              <a:rPr lang="en-US" sz="900">
                <a:solidFill>
                  <a:prstClr val="black"/>
                </a:solidFill>
              </a:rPr>
            </a:br>
            <a:r>
              <a:rPr lang="en-US" sz="900">
                <a:solidFill>
                  <a:prstClr val="black"/>
                </a:solidFill>
              </a:rPr>
              <a:t>29 (</a:t>
            </a:r>
            <a:r>
              <a:rPr lang="en-US" sz="900" err="1">
                <a:solidFill>
                  <a:prstClr val="black"/>
                </a:solidFill>
              </a:rPr>
              <a:t>Suppl</a:t>
            </a:r>
            <a:r>
              <a:rPr lang="en-US" sz="900">
                <a:solidFill>
                  <a:prstClr val="black"/>
                </a:solidFill>
              </a:rPr>
              <a:t> 1): S43–S48; </a:t>
            </a:r>
            <a:r>
              <a:rPr lang="en-US" sz="900" baseline="30000">
                <a:solidFill>
                  <a:prstClr val="black"/>
                </a:solidFill>
              </a:rPr>
              <a:t>5</a:t>
            </a:r>
            <a:r>
              <a:rPr lang="en-US" sz="900">
                <a:solidFill>
                  <a:prstClr val="black"/>
                </a:solidFill>
              </a:rPr>
              <a:t> </a:t>
            </a:r>
            <a:r>
              <a:rPr lang="da-DK" sz="900">
                <a:solidFill>
                  <a:prstClr val="black"/>
                </a:solidFill>
              </a:rPr>
              <a:t>Nathan DM, et al. </a:t>
            </a:r>
            <a:r>
              <a:rPr lang="en-US" sz="900" i="1">
                <a:solidFill>
                  <a:prstClr val="black"/>
                </a:solidFill>
              </a:rPr>
              <a:t>Diabetes Care</a:t>
            </a:r>
            <a:r>
              <a:rPr lang="en-US" sz="900">
                <a:solidFill>
                  <a:prstClr val="black"/>
                </a:solidFill>
              </a:rPr>
              <a:t>. 2009; 32:193–203.</a:t>
            </a:r>
          </a:p>
        </p:txBody>
      </p:sp>
      <p:sp>
        <p:nvSpPr>
          <p:cNvPr id="402434" name="Rectangle 2"/>
          <p:cNvSpPr>
            <a:spLocks noChangeArrowheads="1"/>
          </p:cNvSpPr>
          <p:nvPr/>
        </p:nvSpPr>
        <p:spPr bwMode="auto">
          <a:xfrm>
            <a:off x="7175504" y="4081464"/>
            <a:ext cx="3313113" cy="4318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1243" tIns="45618" rIns="91243" bIns="45618" anchor="ctr"/>
          <a:lstStyle/>
          <a:p>
            <a:pPr algn="ctr" defTabSz="914417" fontAlgn="base">
              <a:spcBef>
                <a:spcPct val="20000"/>
              </a:spcBef>
              <a:spcAft>
                <a:spcPct val="0"/>
              </a:spcAft>
              <a:buSzPct val="120000"/>
            </a:pPr>
            <a:endParaRPr lang="en-US">
              <a:solidFill>
                <a:prstClr val="black"/>
              </a:solidFill>
              <a:latin typeface="Arial" pitchFamily="34" charset="0"/>
              <a:cs typeface="Arial" pitchFamily="34" charset="0"/>
            </a:endParaRPr>
          </a:p>
        </p:txBody>
      </p:sp>
      <p:sp>
        <p:nvSpPr>
          <p:cNvPr id="10245" name="Rectangle 3"/>
          <p:cNvSpPr>
            <a:spLocks noChangeArrowheads="1"/>
          </p:cNvSpPr>
          <p:nvPr/>
        </p:nvSpPr>
        <p:spPr bwMode="auto">
          <a:xfrm>
            <a:off x="1929373" y="1677995"/>
            <a:ext cx="714863" cy="33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spAutoFit/>
          </a:bodyPr>
          <a:lstStyle/>
          <a:p>
            <a:pPr algn="ctr" defTabSz="914417" fontAlgn="base">
              <a:spcBef>
                <a:spcPct val="20000"/>
              </a:spcBef>
              <a:spcAft>
                <a:spcPct val="0"/>
              </a:spcAft>
              <a:buSzPct val="120000"/>
              <a:tabLst>
                <a:tab pos="1764733" algn="ctr"/>
                <a:tab pos="3500940" algn="ctr"/>
                <a:tab pos="6895744" algn="ctr"/>
              </a:tabLst>
            </a:pPr>
            <a:r>
              <a:rPr lang="en-US" sz="1600">
                <a:solidFill>
                  <a:prstClr val="black"/>
                </a:solidFill>
                <a:latin typeface="Arial" pitchFamily="34" charset="0"/>
                <a:cs typeface="Arial" pitchFamily="34" charset="0"/>
              </a:rPr>
              <a:t>1979</a:t>
            </a:r>
            <a:r>
              <a:rPr lang="en-US" sz="1600" baseline="30000">
                <a:solidFill>
                  <a:prstClr val="black"/>
                </a:solidFill>
                <a:latin typeface="Arial" pitchFamily="34" charset="0"/>
                <a:cs typeface="Arial" pitchFamily="34" charset="0"/>
              </a:rPr>
              <a:t>1</a:t>
            </a:r>
            <a:endParaRPr lang="en-US" sz="1600">
              <a:solidFill>
                <a:prstClr val="black"/>
              </a:solidFill>
              <a:latin typeface="Arial" pitchFamily="34" charset="0"/>
              <a:cs typeface="Arial" pitchFamily="34" charset="0"/>
            </a:endParaRPr>
          </a:p>
        </p:txBody>
      </p:sp>
      <p:sp>
        <p:nvSpPr>
          <p:cNvPr id="10246" name="Text Box 4"/>
          <p:cNvSpPr txBox="1">
            <a:spLocks noChangeArrowheads="1"/>
          </p:cNvSpPr>
          <p:nvPr/>
        </p:nvSpPr>
        <p:spPr bwMode="auto">
          <a:xfrm>
            <a:off x="7502525" y="1265261"/>
            <a:ext cx="287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71" tIns="91071" rIns="91071" bIns="9107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17" eaLnBrk="1" fontAlgn="base" hangingPunct="1">
              <a:spcBef>
                <a:spcPct val="60000"/>
              </a:spcBef>
              <a:spcAft>
                <a:spcPct val="0"/>
              </a:spcAft>
              <a:buSzPct val="120000"/>
            </a:pPr>
            <a:r>
              <a:rPr lang="en-US">
                <a:solidFill>
                  <a:prstClr val="black"/>
                </a:solidFill>
              </a:rPr>
              <a:t>ADA Treatment Goal</a:t>
            </a:r>
          </a:p>
        </p:txBody>
      </p:sp>
      <p:sp>
        <p:nvSpPr>
          <p:cNvPr id="10247" name="Text Box 5"/>
          <p:cNvSpPr txBox="1">
            <a:spLocks noChangeArrowheads="1"/>
          </p:cNvSpPr>
          <p:nvPr/>
        </p:nvSpPr>
        <p:spPr bwMode="auto">
          <a:xfrm>
            <a:off x="3581400" y="1265261"/>
            <a:ext cx="3295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71" tIns="91071" rIns="91071" bIns="9107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17" eaLnBrk="1" fontAlgn="base" hangingPunct="1">
              <a:spcBef>
                <a:spcPct val="60000"/>
              </a:spcBef>
              <a:spcAft>
                <a:spcPct val="0"/>
              </a:spcAft>
              <a:buSzPct val="120000"/>
            </a:pPr>
            <a:r>
              <a:rPr lang="en-US">
                <a:solidFill>
                  <a:prstClr val="black"/>
                </a:solidFill>
              </a:rPr>
              <a:t>ADA Diagnostic Criteria</a:t>
            </a:r>
          </a:p>
        </p:txBody>
      </p:sp>
      <p:sp>
        <p:nvSpPr>
          <p:cNvPr id="10248" name="Line 6"/>
          <p:cNvSpPr>
            <a:spLocks noChangeShapeType="1"/>
          </p:cNvSpPr>
          <p:nvPr/>
        </p:nvSpPr>
        <p:spPr bwMode="auto">
          <a:xfrm>
            <a:off x="1831978" y="1666875"/>
            <a:ext cx="8528050" cy="0"/>
          </a:xfrm>
          <a:prstGeom prst="line">
            <a:avLst/>
          </a:prstGeom>
          <a:noFill/>
          <a:ln w="12700" cap="sq">
            <a:solidFill>
              <a:srgbClr val="66CCFF"/>
            </a:solidFill>
            <a:round/>
            <a:headEnd/>
            <a:tailEnd/>
          </a:ln>
          <a:extLst>
            <a:ext uri="{909E8E84-426E-40DD-AFC4-6F175D3DCCD1}">
              <a14:hiddenFill xmlns:a14="http://schemas.microsoft.com/office/drawing/2010/main">
                <a:noFill/>
              </a14:hiddenFill>
            </a:ext>
          </a:extLst>
        </p:spPr>
        <p:txBody>
          <a:bodyPr lIns="89809" tIns="46698" rIns="89809" bIns="46698" anchor="ctr"/>
          <a:lstStyle/>
          <a:p>
            <a:pPr defTabSz="914417" fontAlgn="base">
              <a:spcBef>
                <a:spcPct val="0"/>
              </a:spcBef>
              <a:spcAft>
                <a:spcPct val="0"/>
              </a:spcAft>
            </a:pPr>
            <a:endParaRPr lang="en-US">
              <a:solidFill>
                <a:prstClr val="black"/>
              </a:solidFill>
              <a:latin typeface="Arial" pitchFamily="34" charset="0"/>
              <a:cs typeface="Arial" pitchFamily="34" charset="0"/>
            </a:endParaRPr>
          </a:p>
        </p:txBody>
      </p:sp>
      <p:sp>
        <p:nvSpPr>
          <p:cNvPr id="10249" name="Line 7"/>
          <p:cNvSpPr>
            <a:spLocks noChangeShapeType="1"/>
          </p:cNvSpPr>
          <p:nvPr/>
        </p:nvSpPr>
        <p:spPr bwMode="auto">
          <a:xfrm>
            <a:off x="1831978" y="4638675"/>
            <a:ext cx="8528050" cy="0"/>
          </a:xfrm>
          <a:prstGeom prst="line">
            <a:avLst/>
          </a:prstGeom>
          <a:noFill/>
          <a:ln w="12700" cap="sq">
            <a:solidFill>
              <a:srgbClr val="66CCFF"/>
            </a:solidFill>
            <a:round/>
            <a:headEnd/>
            <a:tailEnd/>
          </a:ln>
          <a:extLst>
            <a:ext uri="{909E8E84-426E-40DD-AFC4-6F175D3DCCD1}">
              <a14:hiddenFill xmlns:a14="http://schemas.microsoft.com/office/drawing/2010/main">
                <a:noFill/>
              </a14:hiddenFill>
            </a:ext>
          </a:extLst>
        </p:spPr>
        <p:txBody>
          <a:bodyPr lIns="89809" tIns="46698" rIns="89809" bIns="46698" anchor="ctr"/>
          <a:lstStyle/>
          <a:p>
            <a:pPr defTabSz="914417" fontAlgn="base">
              <a:spcBef>
                <a:spcPct val="0"/>
              </a:spcBef>
              <a:spcAft>
                <a:spcPct val="0"/>
              </a:spcAft>
            </a:pPr>
            <a:endParaRPr lang="en-US">
              <a:solidFill>
                <a:prstClr val="black"/>
              </a:solidFill>
              <a:latin typeface="Arial" pitchFamily="34" charset="0"/>
              <a:cs typeface="Arial" pitchFamily="34" charset="0"/>
            </a:endParaRPr>
          </a:p>
        </p:txBody>
      </p:sp>
      <p:sp>
        <p:nvSpPr>
          <p:cNvPr id="10250" name="Text Box 8"/>
          <p:cNvSpPr txBox="1">
            <a:spLocks noChangeArrowheads="1"/>
          </p:cNvSpPr>
          <p:nvPr/>
        </p:nvSpPr>
        <p:spPr bwMode="auto">
          <a:xfrm>
            <a:off x="1565275" y="1265261"/>
            <a:ext cx="1441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71" tIns="91071" rIns="91071" bIns="9107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17" eaLnBrk="1" fontAlgn="base" hangingPunct="1">
              <a:spcBef>
                <a:spcPct val="60000"/>
              </a:spcBef>
              <a:spcAft>
                <a:spcPct val="0"/>
              </a:spcAft>
              <a:buSzPct val="120000"/>
            </a:pPr>
            <a:r>
              <a:rPr lang="en-US">
                <a:solidFill>
                  <a:prstClr val="black"/>
                </a:solidFill>
              </a:rPr>
              <a:t>Year</a:t>
            </a:r>
          </a:p>
        </p:txBody>
      </p:sp>
      <p:sp>
        <p:nvSpPr>
          <p:cNvPr id="402441" name="Text Box 9"/>
          <p:cNvSpPr txBox="1">
            <a:spLocks noChangeArrowheads="1"/>
          </p:cNvSpPr>
          <p:nvPr/>
        </p:nvSpPr>
        <p:spPr bwMode="auto">
          <a:xfrm>
            <a:off x="7431498" y="3554418"/>
            <a:ext cx="3012275" cy="931460"/>
          </a:xfrm>
          <a:prstGeom prst="rect">
            <a:avLst/>
          </a:prstGeom>
          <a:noFill/>
          <a:ln w="12700">
            <a:noFill/>
            <a:miter lim="800000"/>
            <a:headEnd/>
            <a:tailEnd/>
          </a:ln>
          <a:effectLst/>
        </p:spPr>
        <p:txBody>
          <a:bodyPr wrap="none" lIns="89809" tIns="46698" rIns="89809" bIns="46698">
            <a:spAutoFit/>
          </a:bodyPr>
          <a:lstStyle/>
          <a:p>
            <a:pPr algn="ctr" defTabSz="914417" fontAlgn="base">
              <a:spcBef>
                <a:spcPct val="20000"/>
              </a:spcBef>
              <a:spcAft>
                <a:spcPct val="0"/>
              </a:spcAft>
              <a:buSzPct val="120000"/>
              <a:defRPr/>
            </a:pPr>
            <a:r>
              <a:rPr lang="en-US" sz="1600">
                <a:solidFill>
                  <a:prstClr val="black"/>
                </a:solidFill>
                <a:latin typeface="Arial" pitchFamily="34" charset="0"/>
                <a:cs typeface="Arial" pitchFamily="34" charset="0"/>
              </a:rPr>
              <a:t>HbA1c</a:t>
            </a:r>
            <a:r>
              <a:rPr lang="en-US" sz="1600">
                <a:solidFill>
                  <a:prstClr val="black"/>
                </a:solidFill>
                <a:effectLst>
                  <a:outerShdw blurRad="38100" dist="38100" dir="2700000" algn="tl">
                    <a:srgbClr val="000000"/>
                  </a:outerShdw>
                </a:effectLst>
                <a:latin typeface="Arial" pitchFamily="34" charset="0"/>
                <a:cs typeface="Arial" pitchFamily="34" charset="0"/>
              </a:rPr>
              <a:t> </a:t>
            </a:r>
            <a:r>
              <a:rPr lang="en-US" sz="1600">
                <a:solidFill>
                  <a:prstClr val="black"/>
                </a:solidFill>
                <a:latin typeface="Arial" pitchFamily="34" charset="0"/>
                <a:cs typeface="Arial" pitchFamily="34" charset="0"/>
              </a:rPr>
              <a:t>&lt;7.0% </a:t>
            </a:r>
            <a:r>
              <a:rPr lang="en-US" sz="1600" i="1">
                <a:solidFill>
                  <a:prstClr val="black"/>
                </a:solidFill>
                <a:latin typeface="Arial" pitchFamily="34" charset="0"/>
                <a:cs typeface="Arial" pitchFamily="34" charset="0"/>
              </a:rPr>
              <a:t>(general goal)</a:t>
            </a:r>
          </a:p>
          <a:p>
            <a:pPr algn="ctr" defTabSz="914417" fontAlgn="base">
              <a:spcBef>
                <a:spcPct val="20000"/>
              </a:spcBef>
              <a:spcAft>
                <a:spcPct val="0"/>
              </a:spcAft>
              <a:buSzPct val="120000"/>
              <a:defRPr/>
            </a:pPr>
            <a:endParaRPr lang="en-US" sz="1600">
              <a:solidFill>
                <a:prstClr val="black"/>
              </a:solidFill>
              <a:latin typeface="Arial" pitchFamily="34" charset="0"/>
              <a:cs typeface="Arial" pitchFamily="34" charset="0"/>
            </a:endParaRPr>
          </a:p>
          <a:p>
            <a:pPr algn="ctr" defTabSz="914417" fontAlgn="base">
              <a:spcBef>
                <a:spcPct val="20000"/>
              </a:spcBef>
              <a:spcAft>
                <a:spcPct val="0"/>
              </a:spcAft>
              <a:buSzPct val="120000"/>
              <a:defRPr/>
            </a:pPr>
            <a:r>
              <a:rPr lang="en-US" sz="1600">
                <a:solidFill>
                  <a:prstClr val="black"/>
                </a:solidFill>
                <a:latin typeface="Arial" pitchFamily="34" charset="0"/>
                <a:cs typeface="Arial" pitchFamily="34" charset="0"/>
              </a:rPr>
              <a:t>HbA1c</a:t>
            </a:r>
            <a:r>
              <a:rPr lang="en-US" sz="1600">
                <a:solidFill>
                  <a:prstClr val="black"/>
                </a:solidFill>
                <a:effectLst>
                  <a:outerShdw blurRad="38100" dist="38100" dir="2700000" algn="tl">
                    <a:srgbClr val="000000"/>
                  </a:outerShdw>
                </a:effectLst>
                <a:latin typeface="Arial" pitchFamily="34" charset="0"/>
                <a:cs typeface="Arial" pitchFamily="34" charset="0"/>
              </a:rPr>
              <a:t> </a:t>
            </a:r>
            <a:r>
              <a:rPr lang="en-US" sz="1600">
                <a:solidFill>
                  <a:prstClr val="black"/>
                </a:solidFill>
                <a:latin typeface="Arial" pitchFamily="34" charset="0"/>
                <a:cs typeface="Arial" pitchFamily="34" charset="0"/>
              </a:rPr>
              <a:t>&lt;6.0% </a:t>
            </a:r>
            <a:r>
              <a:rPr lang="en-US" sz="1600" i="1">
                <a:solidFill>
                  <a:prstClr val="black"/>
                </a:solidFill>
                <a:latin typeface="Arial" pitchFamily="34" charset="0"/>
                <a:cs typeface="Arial" pitchFamily="34" charset="0"/>
              </a:rPr>
              <a:t>(individual goal)*</a:t>
            </a:r>
          </a:p>
        </p:txBody>
      </p:sp>
      <p:sp>
        <p:nvSpPr>
          <p:cNvPr id="10252" name="Line 10"/>
          <p:cNvSpPr>
            <a:spLocks noChangeShapeType="1"/>
          </p:cNvSpPr>
          <p:nvPr/>
        </p:nvSpPr>
        <p:spPr bwMode="auto">
          <a:xfrm>
            <a:off x="1831978" y="2597150"/>
            <a:ext cx="8528050" cy="0"/>
          </a:xfrm>
          <a:prstGeom prst="line">
            <a:avLst/>
          </a:prstGeom>
          <a:noFill/>
          <a:ln w="12700" cap="sq">
            <a:solidFill>
              <a:srgbClr val="66CCFF"/>
            </a:solidFill>
            <a:round/>
            <a:headEnd/>
            <a:tailEnd/>
          </a:ln>
          <a:extLst>
            <a:ext uri="{909E8E84-426E-40DD-AFC4-6F175D3DCCD1}">
              <a14:hiddenFill xmlns:a14="http://schemas.microsoft.com/office/drawing/2010/main">
                <a:noFill/>
              </a14:hiddenFill>
            </a:ext>
          </a:extLst>
        </p:spPr>
        <p:txBody>
          <a:bodyPr lIns="89809" tIns="46698" rIns="89809" bIns="46698" anchor="ctr"/>
          <a:lstStyle/>
          <a:p>
            <a:pPr defTabSz="914417" fontAlgn="base">
              <a:spcBef>
                <a:spcPct val="0"/>
              </a:spcBef>
              <a:spcAft>
                <a:spcPct val="0"/>
              </a:spcAft>
            </a:pPr>
            <a:endParaRPr lang="en-US">
              <a:solidFill>
                <a:prstClr val="black"/>
              </a:solidFill>
              <a:latin typeface="Arial" pitchFamily="34" charset="0"/>
              <a:cs typeface="Arial" pitchFamily="34" charset="0"/>
            </a:endParaRPr>
          </a:p>
        </p:txBody>
      </p:sp>
      <p:sp>
        <p:nvSpPr>
          <p:cNvPr id="10253" name="Line 11"/>
          <p:cNvSpPr>
            <a:spLocks noChangeShapeType="1"/>
          </p:cNvSpPr>
          <p:nvPr/>
        </p:nvSpPr>
        <p:spPr bwMode="auto">
          <a:xfrm>
            <a:off x="1831978" y="3559175"/>
            <a:ext cx="8528050" cy="0"/>
          </a:xfrm>
          <a:prstGeom prst="line">
            <a:avLst/>
          </a:prstGeom>
          <a:noFill/>
          <a:ln w="12700" cap="sq">
            <a:solidFill>
              <a:srgbClr val="66CCFF"/>
            </a:solidFill>
            <a:round/>
            <a:headEnd/>
            <a:tailEnd/>
          </a:ln>
          <a:extLst>
            <a:ext uri="{909E8E84-426E-40DD-AFC4-6F175D3DCCD1}">
              <a14:hiddenFill xmlns:a14="http://schemas.microsoft.com/office/drawing/2010/main">
                <a:noFill/>
              </a14:hiddenFill>
            </a:ext>
          </a:extLst>
        </p:spPr>
        <p:txBody>
          <a:bodyPr lIns="89809" tIns="46698" rIns="89809" bIns="46698" anchor="ctr"/>
          <a:lstStyle/>
          <a:p>
            <a:pPr defTabSz="914417" fontAlgn="base">
              <a:spcBef>
                <a:spcPct val="0"/>
              </a:spcBef>
              <a:spcAft>
                <a:spcPct val="0"/>
              </a:spcAft>
            </a:pPr>
            <a:endParaRPr lang="en-US">
              <a:solidFill>
                <a:prstClr val="black"/>
              </a:solidFill>
              <a:latin typeface="Arial" pitchFamily="34" charset="0"/>
              <a:cs typeface="Arial" pitchFamily="34" charset="0"/>
            </a:endParaRPr>
          </a:p>
        </p:txBody>
      </p:sp>
      <p:sp>
        <p:nvSpPr>
          <p:cNvPr id="10254" name="Rectangle 13"/>
          <p:cNvSpPr>
            <a:spLocks noChangeArrowheads="1"/>
          </p:cNvSpPr>
          <p:nvPr/>
        </p:nvSpPr>
        <p:spPr bwMode="auto">
          <a:xfrm>
            <a:off x="1871675" y="2603508"/>
            <a:ext cx="828675" cy="33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spAutoFit/>
          </a:bodyPr>
          <a:lstStyle/>
          <a:p>
            <a:pPr algn="ctr" defTabSz="914417" fontAlgn="base">
              <a:spcBef>
                <a:spcPct val="20000"/>
              </a:spcBef>
              <a:spcAft>
                <a:spcPct val="0"/>
              </a:spcAft>
              <a:buSzPct val="120000"/>
              <a:tabLst>
                <a:tab pos="1764733" algn="ctr"/>
                <a:tab pos="3500940" algn="ctr"/>
                <a:tab pos="6895744" algn="ctr"/>
              </a:tabLst>
            </a:pPr>
            <a:r>
              <a:rPr lang="en-US" sz="1600">
                <a:solidFill>
                  <a:prstClr val="black"/>
                </a:solidFill>
                <a:latin typeface="Arial" pitchFamily="34" charset="0"/>
                <a:cs typeface="Arial" pitchFamily="34" charset="0"/>
              </a:rPr>
              <a:t>1997</a:t>
            </a:r>
            <a:r>
              <a:rPr lang="en-US" sz="1600" baseline="30000">
                <a:solidFill>
                  <a:prstClr val="black"/>
                </a:solidFill>
                <a:latin typeface="Arial" pitchFamily="34" charset="0"/>
                <a:cs typeface="Arial" pitchFamily="34" charset="0"/>
              </a:rPr>
              <a:t>2,3</a:t>
            </a:r>
            <a:endParaRPr lang="en-US" sz="1600">
              <a:solidFill>
                <a:prstClr val="black"/>
              </a:solidFill>
              <a:latin typeface="Arial" pitchFamily="34" charset="0"/>
              <a:cs typeface="Arial" pitchFamily="34" charset="0"/>
            </a:endParaRPr>
          </a:p>
        </p:txBody>
      </p:sp>
      <p:sp>
        <p:nvSpPr>
          <p:cNvPr id="10255" name="Rectangle 14"/>
          <p:cNvSpPr>
            <a:spLocks noChangeArrowheads="1"/>
          </p:cNvSpPr>
          <p:nvPr/>
        </p:nvSpPr>
        <p:spPr bwMode="auto">
          <a:xfrm>
            <a:off x="1929373" y="3554425"/>
            <a:ext cx="714863" cy="33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spAutoFit/>
          </a:bodyPr>
          <a:lstStyle/>
          <a:p>
            <a:pPr algn="ctr" defTabSz="914417" fontAlgn="base">
              <a:spcBef>
                <a:spcPct val="20000"/>
              </a:spcBef>
              <a:spcAft>
                <a:spcPct val="0"/>
              </a:spcAft>
              <a:buSzPct val="120000"/>
              <a:tabLst>
                <a:tab pos="1764733" algn="ctr"/>
                <a:tab pos="3500940" algn="ctr"/>
                <a:tab pos="6895744" algn="ctr"/>
              </a:tabLst>
            </a:pPr>
            <a:r>
              <a:rPr lang="en-US" sz="1600">
                <a:solidFill>
                  <a:prstClr val="black"/>
                </a:solidFill>
                <a:latin typeface="Arial" pitchFamily="34" charset="0"/>
                <a:cs typeface="Arial" pitchFamily="34" charset="0"/>
              </a:rPr>
              <a:t>2006</a:t>
            </a:r>
            <a:r>
              <a:rPr lang="en-US" sz="1600" baseline="30000">
                <a:solidFill>
                  <a:prstClr val="black"/>
                </a:solidFill>
                <a:latin typeface="Arial" pitchFamily="34" charset="0"/>
                <a:cs typeface="Arial" pitchFamily="34" charset="0"/>
              </a:rPr>
              <a:t>4</a:t>
            </a:r>
            <a:endParaRPr lang="en-US" sz="1600">
              <a:solidFill>
                <a:prstClr val="black"/>
              </a:solidFill>
              <a:latin typeface="Arial" pitchFamily="34" charset="0"/>
              <a:cs typeface="Arial" pitchFamily="34" charset="0"/>
            </a:endParaRPr>
          </a:p>
        </p:txBody>
      </p:sp>
      <p:sp>
        <p:nvSpPr>
          <p:cNvPr id="10256" name="Rectangle 15"/>
          <p:cNvSpPr>
            <a:spLocks noChangeArrowheads="1"/>
          </p:cNvSpPr>
          <p:nvPr/>
        </p:nvSpPr>
        <p:spPr bwMode="auto">
          <a:xfrm>
            <a:off x="3874907" y="1675339"/>
            <a:ext cx="2799151" cy="88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p>
            <a:pPr algn="ctr" defTabSz="914417" fontAlgn="base">
              <a:spcBef>
                <a:spcPct val="20000"/>
              </a:spcBef>
              <a:spcAft>
                <a:spcPct val="0"/>
              </a:spcAft>
              <a:buSzPct val="120000"/>
              <a:tabLst>
                <a:tab pos="1764733" algn="ctr"/>
                <a:tab pos="3500940" algn="ctr"/>
                <a:tab pos="6895744" algn="ctr"/>
              </a:tabLst>
            </a:pPr>
            <a:r>
              <a:rPr lang="en-US" sz="1600">
                <a:solidFill>
                  <a:prstClr val="black"/>
                </a:solidFill>
                <a:latin typeface="Arial" pitchFamily="34" charset="0"/>
                <a:cs typeface="Arial" pitchFamily="34" charset="0"/>
              </a:rPr>
              <a:t>FPG </a:t>
            </a:r>
            <a:r>
              <a:rPr lang="en-US" sz="1600" u="sng">
                <a:solidFill>
                  <a:prstClr val="black"/>
                </a:solidFill>
                <a:latin typeface="Arial" pitchFamily="34" charset="0"/>
                <a:cs typeface="Arial" pitchFamily="34" charset="0"/>
                <a:sym typeface="Symbol" pitchFamily="18" charset="2"/>
              </a:rPr>
              <a:t>&gt;</a:t>
            </a:r>
            <a:r>
              <a:rPr lang="en-US" sz="1600">
                <a:solidFill>
                  <a:prstClr val="black"/>
                </a:solidFill>
                <a:latin typeface="Arial" pitchFamily="34" charset="0"/>
                <a:cs typeface="Arial" pitchFamily="34" charset="0"/>
              </a:rPr>
              <a:t>140 mg/dL</a:t>
            </a:r>
          </a:p>
          <a:p>
            <a:pPr algn="ctr" defTabSz="914417" fontAlgn="base">
              <a:spcBef>
                <a:spcPct val="20000"/>
              </a:spcBef>
              <a:spcAft>
                <a:spcPct val="0"/>
              </a:spcAft>
              <a:buSzPct val="120000"/>
              <a:tabLst>
                <a:tab pos="1764733" algn="ctr"/>
                <a:tab pos="3500940" algn="ctr"/>
                <a:tab pos="6895744" algn="ctr"/>
              </a:tabLst>
            </a:pPr>
            <a:r>
              <a:rPr lang="en-US" sz="1600" i="1">
                <a:solidFill>
                  <a:prstClr val="black"/>
                </a:solidFill>
                <a:latin typeface="Arial" pitchFamily="34" charset="0"/>
                <a:cs typeface="Arial" pitchFamily="34" charset="0"/>
              </a:rPr>
              <a:t>or</a:t>
            </a:r>
            <a:br>
              <a:rPr lang="en-US" sz="1600">
                <a:solidFill>
                  <a:prstClr val="black"/>
                </a:solidFill>
                <a:latin typeface="Arial" pitchFamily="34" charset="0"/>
                <a:cs typeface="Arial" pitchFamily="34" charset="0"/>
              </a:rPr>
            </a:br>
            <a:r>
              <a:rPr lang="en-US" sz="1600">
                <a:solidFill>
                  <a:prstClr val="black"/>
                </a:solidFill>
                <a:latin typeface="Arial" pitchFamily="34" charset="0"/>
                <a:cs typeface="Arial" pitchFamily="34" charset="0"/>
              </a:rPr>
              <a:t>2-h PG (OGTT) </a:t>
            </a:r>
            <a:r>
              <a:rPr lang="en-US" sz="1600" u="sng">
                <a:solidFill>
                  <a:prstClr val="black"/>
                </a:solidFill>
                <a:latin typeface="Arial" pitchFamily="34" charset="0"/>
                <a:cs typeface="Arial" pitchFamily="34" charset="0"/>
                <a:sym typeface="Symbol" pitchFamily="18" charset="2"/>
              </a:rPr>
              <a:t>&gt;</a:t>
            </a:r>
            <a:r>
              <a:rPr lang="en-US" sz="1600">
                <a:solidFill>
                  <a:prstClr val="black"/>
                </a:solidFill>
                <a:latin typeface="Arial" pitchFamily="34" charset="0"/>
                <a:cs typeface="Arial" pitchFamily="34" charset="0"/>
              </a:rPr>
              <a:t>200 mg/dL </a:t>
            </a:r>
          </a:p>
        </p:txBody>
      </p:sp>
      <p:sp>
        <p:nvSpPr>
          <p:cNvPr id="10257" name="Rectangle 16"/>
          <p:cNvSpPr>
            <a:spLocks noChangeArrowheads="1"/>
          </p:cNvSpPr>
          <p:nvPr/>
        </p:nvSpPr>
        <p:spPr bwMode="auto">
          <a:xfrm>
            <a:off x="3901533" y="2600852"/>
            <a:ext cx="2749074" cy="88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p>
            <a:pPr algn="ctr" defTabSz="914417" fontAlgn="base">
              <a:spcBef>
                <a:spcPct val="20000"/>
              </a:spcBef>
              <a:spcAft>
                <a:spcPct val="0"/>
              </a:spcAft>
              <a:buSzPct val="120000"/>
              <a:tabLst>
                <a:tab pos="1764733" algn="ctr"/>
                <a:tab pos="3500940" algn="ctr"/>
                <a:tab pos="6895744" algn="ctr"/>
              </a:tabLst>
            </a:pPr>
            <a:r>
              <a:rPr lang="en-US" sz="1600">
                <a:solidFill>
                  <a:prstClr val="black"/>
                </a:solidFill>
                <a:latin typeface="Arial" pitchFamily="34" charset="0"/>
                <a:cs typeface="Arial" pitchFamily="34" charset="0"/>
              </a:rPr>
              <a:t>FPG </a:t>
            </a:r>
            <a:r>
              <a:rPr lang="en-US" sz="1600" u="sng">
                <a:solidFill>
                  <a:prstClr val="black"/>
                </a:solidFill>
                <a:latin typeface="Arial" pitchFamily="34" charset="0"/>
                <a:cs typeface="Arial" pitchFamily="34" charset="0"/>
                <a:sym typeface="Symbol" pitchFamily="18" charset="2"/>
              </a:rPr>
              <a:t>&gt;</a:t>
            </a:r>
            <a:r>
              <a:rPr lang="en-US" sz="1600">
                <a:solidFill>
                  <a:prstClr val="black"/>
                </a:solidFill>
                <a:latin typeface="Arial" pitchFamily="34" charset="0"/>
                <a:cs typeface="Arial" pitchFamily="34" charset="0"/>
              </a:rPr>
              <a:t>126 mg/dL </a:t>
            </a:r>
          </a:p>
          <a:p>
            <a:pPr algn="ctr" defTabSz="914417" fontAlgn="base">
              <a:spcBef>
                <a:spcPct val="20000"/>
              </a:spcBef>
              <a:spcAft>
                <a:spcPct val="0"/>
              </a:spcAft>
              <a:buSzPct val="120000"/>
              <a:tabLst>
                <a:tab pos="1764733" algn="ctr"/>
                <a:tab pos="3500940" algn="ctr"/>
                <a:tab pos="6895744" algn="ctr"/>
              </a:tabLst>
            </a:pPr>
            <a:r>
              <a:rPr lang="en-US" sz="1600" i="1">
                <a:solidFill>
                  <a:prstClr val="black"/>
                </a:solidFill>
                <a:latin typeface="Arial" pitchFamily="34" charset="0"/>
                <a:cs typeface="Arial" pitchFamily="34" charset="0"/>
              </a:rPr>
              <a:t>or</a:t>
            </a:r>
            <a:br>
              <a:rPr lang="en-US" sz="1600">
                <a:solidFill>
                  <a:prstClr val="black"/>
                </a:solidFill>
                <a:latin typeface="Arial" pitchFamily="34" charset="0"/>
                <a:cs typeface="Arial" pitchFamily="34" charset="0"/>
              </a:rPr>
            </a:br>
            <a:r>
              <a:rPr lang="en-US" sz="1600">
                <a:solidFill>
                  <a:prstClr val="black"/>
                </a:solidFill>
                <a:latin typeface="Arial" pitchFamily="34" charset="0"/>
                <a:cs typeface="Arial" pitchFamily="34" charset="0"/>
              </a:rPr>
              <a:t>2-h PG (OGTT) </a:t>
            </a:r>
            <a:r>
              <a:rPr lang="en-US" sz="1600" u="sng">
                <a:solidFill>
                  <a:prstClr val="black"/>
                </a:solidFill>
                <a:latin typeface="Arial" pitchFamily="34" charset="0"/>
                <a:cs typeface="Arial" pitchFamily="34" charset="0"/>
                <a:sym typeface="Symbol" pitchFamily="18" charset="2"/>
              </a:rPr>
              <a:t>&gt;</a:t>
            </a:r>
            <a:r>
              <a:rPr lang="en-US" sz="1600">
                <a:solidFill>
                  <a:prstClr val="black"/>
                </a:solidFill>
                <a:latin typeface="Arial" pitchFamily="34" charset="0"/>
                <a:cs typeface="Arial" pitchFamily="34" charset="0"/>
              </a:rPr>
              <a:t>200 mg/dL</a:t>
            </a:r>
          </a:p>
        </p:txBody>
      </p:sp>
      <p:sp>
        <p:nvSpPr>
          <p:cNvPr id="10258" name="Rectangle 17"/>
          <p:cNvSpPr>
            <a:spLocks noChangeArrowheads="1"/>
          </p:cNvSpPr>
          <p:nvPr/>
        </p:nvSpPr>
        <p:spPr bwMode="auto">
          <a:xfrm>
            <a:off x="3901533" y="3551748"/>
            <a:ext cx="2749074" cy="92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p>
            <a:pPr algn="ctr" defTabSz="914417" fontAlgn="base">
              <a:spcBef>
                <a:spcPct val="20000"/>
              </a:spcBef>
              <a:spcAft>
                <a:spcPct val="0"/>
              </a:spcAft>
              <a:buSzPct val="120000"/>
              <a:tabLst>
                <a:tab pos="1764733" algn="ctr"/>
                <a:tab pos="3500940" algn="ctr"/>
                <a:tab pos="6895744" algn="ctr"/>
              </a:tabLst>
            </a:pPr>
            <a:r>
              <a:rPr lang="en-US" sz="1600">
                <a:solidFill>
                  <a:prstClr val="black"/>
                </a:solidFill>
                <a:latin typeface="Arial" pitchFamily="34" charset="0"/>
                <a:cs typeface="Arial" pitchFamily="34" charset="0"/>
              </a:rPr>
              <a:t>FPG </a:t>
            </a:r>
            <a:r>
              <a:rPr lang="en-US" sz="1600" u="sng">
                <a:solidFill>
                  <a:prstClr val="black"/>
                </a:solidFill>
                <a:latin typeface="Arial" pitchFamily="34" charset="0"/>
                <a:cs typeface="Arial" pitchFamily="34" charset="0"/>
                <a:sym typeface="Symbol" pitchFamily="18" charset="2"/>
              </a:rPr>
              <a:t>&gt;</a:t>
            </a:r>
            <a:r>
              <a:rPr lang="en-US" sz="1600">
                <a:solidFill>
                  <a:prstClr val="black"/>
                </a:solidFill>
                <a:latin typeface="Arial" pitchFamily="34" charset="0"/>
                <a:cs typeface="Arial" pitchFamily="34" charset="0"/>
              </a:rPr>
              <a:t>126 mg/dL</a:t>
            </a:r>
          </a:p>
          <a:p>
            <a:pPr algn="ctr" defTabSz="914417" fontAlgn="base">
              <a:spcBef>
                <a:spcPct val="20000"/>
              </a:spcBef>
              <a:spcAft>
                <a:spcPct val="0"/>
              </a:spcAft>
              <a:buSzPct val="120000"/>
              <a:tabLst>
                <a:tab pos="1764733" algn="ctr"/>
                <a:tab pos="3500940" algn="ctr"/>
                <a:tab pos="6895744" algn="ctr"/>
              </a:tabLst>
            </a:pPr>
            <a:r>
              <a:rPr lang="en-US" sz="1600" i="1">
                <a:solidFill>
                  <a:prstClr val="black"/>
                </a:solidFill>
                <a:latin typeface="Arial" pitchFamily="34" charset="0"/>
                <a:cs typeface="Arial" pitchFamily="34" charset="0"/>
              </a:rPr>
              <a:t>or</a:t>
            </a:r>
            <a:r>
              <a:rPr lang="en-US" sz="1600">
                <a:solidFill>
                  <a:prstClr val="black"/>
                </a:solidFill>
                <a:latin typeface="Arial" pitchFamily="34" charset="0"/>
                <a:cs typeface="Arial" pitchFamily="34" charset="0"/>
              </a:rPr>
              <a:t> </a:t>
            </a:r>
          </a:p>
          <a:p>
            <a:pPr algn="ctr" defTabSz="914417" fontAlgn="base">
              <a:spcBef>
                <a:spcPct val="20000"/>
              </a:spcBef>
              <a:spcAft>
                <a:spcPct val="0"/>
              </a:spcAft>
              <a:buSzPct val="120000"/>
              <a:tabLst>
                <a:tab pos="1764733" algn="ctr"/>
                <a:tab pos="3500940" algn="ctr"/>
                <a:tab pos="6895744" algn="ctr"/>
              </a:tabLst>
            </a:pPr>
            <a:r>
              <a:rPr lang="en-US" sz="1600">
                <a:solidFill>
                  <a:prstClr val="black"/>
                </a:solidFill>
                <a:latin typeface="Arial" pitchFamily="34" charset="0"/>
                <a:cs typeface="Arial" pitchFamily="34" charset="0"/>
              </a:rPr>
              <a:t>2-h PG (OGTT) </a:t>
            </a:r>
            <a:r>
              <a:rPr lang="en-US" sz="1600" u="sng">
                <a:solidFill>
                  <a:prstClr val="black"/>
                </a:solidFill>
                <a:latin typeface="Arial" pitchFamily="34" charset="0"/>
                <a:cs typeface="Arial" pitchFamily="34" charset="0"/>
                <a:sym typeface="Symbol" pitchFamily="18" charset="2"/>
              </a:rPr>
              <a:t>&gt;</a:t>
            </a:r>
            <a:r>
              <a:rPr lang="en-US" sz="1600">
                <a:solidFill>
                  <a:prstClr val="black"/>
                </a:solidFill>
                <a:latin typeface="Arial" pitchFamily="34" charset="0"/>
                <a:cs typeface="Arial" pitchFamily="34" charset="0"/>
              </a:rPr>
              <a:t>200 mg/dL</a:t>
            </a:r>
          </a:p>
        </p:txBody>
      </p:sp>
      <p:sp>
        <p:nvSpPr>
          <p:cNvPr id="10259" name="Rectangle 18"/>
          <p:cNvSpPr>
            <a:spLocks noChangeArrowheads="1"/>
          </p:cNvSpPr>
          <p:nvPr/>
        </p:nvSpPr>
        <p:spPr bwMode="auto">
          <a:xfrm>
            <a:off x="8018473" y="1677995"/>
            <a:ext cx="1753608" cy="33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spAutoFit/>
          </a:bodyPr>
          <a:lstStyle/>
          <a:p>
            <a:pPr defTabSz="914417" fontAlgn="base">
              <a:spcBef>
                <a:spcPct val="20000"/>
              </a:spcBef>
              <a:spcAft>
                <a:spcPct val="0"/>
              </a:spcAft>
              <a:buSzPct val="120000"/>
              <a:tabLst>
                <a:tab pos="1764733" algn="ctr"/>
                <a:tab pos="3500940" algn="ctr"/>
                <a:tab pos="6895744" algn="ctr"/>
              </a:tabLst>
            </a:pPr>
            <a:r>
              <a:rPr lang="en-US" sz="1600">
                <a:solidFill>
                  <a:prstClr val="black"/>
                </a:solidFill>
                <a:latin typeface="Arial" pitchFamily="34" charset="0"/>
                <a:cs typeface="Arial" pitchFamily="34" charset="0"/>
              </a:rPr>
              <a:t>FPG &lt;140 mg/dL</a:t>
            </a:r>
          </a:p>
        </p:txBody>
      </p:sp>
      <p:sp>
        <p:nvSpPr>
          <p:cNvPr id="10260" name="Rectangle 19"/>
          <p:cNvSpPr>
            <a:spLocks noChangeArrowheads="1"/>
          </p:cNvSpPr>
          <p:nvPr/>
        </p:nvSpPr>
        <p:spPr bwMode="auto">
          <a:xfrm>
            <a:off x="8210558" y="2603508"/>
            <a:ext cx="1444228" cy="33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spAutoFit/>
          </a:bodyPr>
          <a:lstStyle/>
          <a:p>
            <a:pPr defTabSz="914417" fontAlgn="base">
              <a:spcBef>
                <a:spcPct val="20000"/>
              </a:spcBef>
              <a:spcAft>
                <a:spcPct val="0"/>
              </a:spcAft>
              <a:buSzPct val="120000"/>
              <a:tabLst>
                <a:tab pos="1764733" algn="ctr"/>
                <a:tab pos="3500940" algn="ctr"/>
                <a:tab pos="6895744" algn="ctr"/>
              </a:tabLst>
            </a:pPr>
            <a:r>
              <a:rPr lang="en-US" sz="1600">
                <a:solidFill>
                  <a:prstClr val="black"/>
                </a:solidFill>
                <a:latin typeface="Arial" pitchFamily="34" charset="0"/>
                <a:cs typeface="Arial" pitchFamily="34" charset="0"/>
              </a:rPr>
              <a:t>HbA1c &lt;7.0%</a:t>
            </a:r>
          </a:p>
        </p:txBody>
      </p:sp>
      <p:sp>
        <p:nvSpPr>
          <p:cNvPr id="2" name="Rectangle 2"/>
          <p:cNvSpPr>
            <a:spLocks noChangeArrowheads="1"/>
          </p:cNvSpPr>
          <p:nvPr/>
        </p:nvSpPr>
        <p:spPr bwMode="auto">
          <a:xfrm>
            <a:off x="7175504" y="5227638"/>
            <a:ext cx="3313113" cy="4318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1243" tIns="45618" rIns="91243" bIns="45618" anchor="ctr"/>
          <a:lstStyle/>
          <a:p>
            <a:pPr algn="ctr" defTabSz="914417" fontAlgn="base">
              <a:spcBef>
                <a:spcPct val="20000"/>
              </a:spcBef>
              <a:spcAft>
                <a:spcPct val="0"/>
              </a:spcAft>
              <a:buSzPct val="120000"/>
            </a:pPr>
            <a:endParaRPr lang="en-US">
              <a:solidFill>
                <a:prstClr val="black"/>
              </a:solidFill>
              <a:latin typeface="Arial" pitchFamily="34" charset="0"/>
              <a:cs typeface="Arial" pitchFamily="34" charset="0"/>
            </a:endParaRPr>
          </a:p>
        </p:txBody>
      </p:sp>
      <p:sp>
        <p:nvSpPr>
          <p:cNvPr id="10262" name="Line 7"/>
          <p:cNvSpPr>
            <a:spLocks noChangeShapeType="1"/>
          </p:cNvSpPr>
          <p:nvPr/>
        </p:nvSpPr>
        <p:spPr bwMode="auto">
          <a:xfrm>
            <a:off x="1831978" y="5727700"/>
            <a:ext cx="8528050" cy="0"/>
          </a:xfrm>
          <a:prstGeom prst="line">
            <a:avLst/>
          </a:prstGeom>
          <a:noFill/>
          <a:ln w="12700" cap="sq">
            <a:solidFill>
              <a:srgbClr val="66CCFF"/>
            </a:solidFill>
            <a:round/>
            <a:headEnd/>
            <a:tailEnd/>
          </a:ln>
          <a:extLst>
            <a:ext uri="{909E8E84-426E-40DD-AFC4-6F175D3DCCD1}">
              <a14:hiddenFill xmlns:a14="http://schemas.microsoft.com/office/drawing/2010/main">
                <a:noFill/>
              </a14:hiddenFill>
            </a:ext>
          </a:extLst>
        </p:spPr>
        <p:txBody>
          <a:bodyPr lIns="89809" tIns="46698" rIns="89809" bIns="46698" anchor="ctr"/>
          <a:lstStyle/>
          <a:p>
            <a:pPr defTabSz="914417" fontAlgn="base">
              <a:spcBef>
                <a:spcPct val="0"/>
              </a:spcBef>
              <a:spcAft>
                <a:spcPct val="0"/>
              </a:spcAft>
            </a:pPr>
            <a:endParaRPr lang="en-US">
              <a:solidFill>
                <a:prstClr val="black"/>
              </a:solidFill>
              <a:latin typeface="Arial" pitchFamily="34" charset="0"/>
              <a:cs typeface="Arial" pitchFamily="34" charset="0"/>
            </a:endParaRPr>
          </a:p>
        </p:txBody>
      </p:sp>
      <p:sp>
        <p:nvSpPr>
          <p:cNvPr id="3" name="Text Box 9"/>
          <p:cNvSpPr txBox="1">
            <a:spLocks noChangeArrowheads="1"/>
          </p:cNvSpPr>
          <p:nvPr/>
        </p:nvSpPr>
        <p:spPr bwMode="auto">
          <a:xfrm>
            <a:off x="7452336" y="4643444"/>
            <a:ext cx="2970598" cy="586751"/>
          </a:xfrm>
          <a:prstGeom prst="rect">
            <a:avLst/>
          </a:prstGeom>
          <a:noFill/>
          <a:ln w="12700">
            <a:noFill/>
            <a:miter lim="800000"/>
            <a:headEnd/>
            <a:tailEnd/>
          </a:ln>
          <a:effectLst/>
        </p:spPr>
        <p:txBody>
          <a:bodyPr wrap="none" lIns="89809" tIns="46698" rIns="89809" bIns="46698">
            <a:spAutoFit/>
          </a:bodyPr>
          <a:lstStyle/>
          <a:p>
            <a:pPr algn="ctr" defTabSz="914417" fontAlgn="base">
              <a:spcBef>
                <a:spcPct val="20000"/>
              </a:spcBef>
              <a:spcAft>
                <a:spcPct val="0"/>
              </a:spcAft>
              <a:buSzPct val="120000"/>
              <a:defRPr/>
            </a:pPr>
            <a:r>
              <a:rPr lang="en-US" sz="1600">
                <a:solidFill>
                  <a:prstClr val="black"/>
                </a:solidFill>
                <a:latin typeface="Arial" pitchFamily="34" charset="0"/>
                <a:cs typeface="Arial" pitchFamily="34" charset="0"/>
              </a:rPr>
              <a:t>HbA1c</a:t>
            </a:r>
            <a:r>
              <a:rPr lang="en-US" sz="1600">
                <a:solidFill>
                  <a:prstClr val="black"/>
                </a:solidFill>
                <a:effectLst>
                  <a:outerShdw blurRad="38100" dist="38100" dir="2700000" algn="tl">
                    <a:srgbClr val="000000"/>
                  </a:outerShdw>
                </a:effectLst>
                <a:latin typeface="Arial" pitchFamily="34" charset="0"/>
                <a:cs typeface="Arial" pitchFamily="34" charset="0"/>
              </a:rPr>
              <a:t> </a:t>
            </a:r>
            <a:r>
              <a:rPr lang="en-US" sz="1600">
                <a:solidFill>
                  <a:prstClr val="black"/>
                </a:solidFill>
                <a:latin typeface="Arial" pitchFamily="34" charset="0"/>
                <a:cs typeface="Arial" pitchFamily="34" charset="0"/>
              </a:rPr>
              <a:t>= 7.0% is call for action</a:t>
            </a:r>
            <a:br>
              <a:rPr lang="en-US" sz="1600">
                <a:solidFill>
                  <a:prstClr val="black"/>
                </a:solidFill>
                <a:latin typeface="Arial" pitchFamily="34" charset="0"/>
                <a:cs typeface="Arial" pitchFamily="34" charset="0"/>
              </a:rPr>
            </a:br>
            <a:r>
              <a:rPr lang="en-US" sz="1600">
                <a:solidFill>
                  <a:prstClr val="black"/>
                </a:solidFill>
                <a:latin typeface="Arial" pitchFamily="34" charset="0"/>
                <a:cs typeface="Arial" pitchFamily="34" charset="0"/>
              </a:rPr>
              <a:t>to initiate or change therapy</a:t>
            </a:r>
            <a:endParaRPr lang="en-US" sz="1600" i="1">
              <a:solidFill>
                <a:prstClr val="black"/>
              </a:solidFill>
              <a:latin typeface="Arial" pitchFamily="34" charset="0"/>
              <a:cs typeface="Arial" pitchFamily="34" charset="0"/>
            </a:endParaRPr>
          </a:p>
        </p:txBody>
      </p:sp>
      <p:sp>
        <p:nvSpPr>
          <p:cNvPr id="10264" name="Rectangle 14"/>
          <p:cNvSpPr>
            <a:spLocks noChangeArrowheads="1"/>
          </p:cNvSpPr>
          <p:nvPr/>
        </p:nvSpPr>
        <p:spPr bwMode="auto">
          <a:xfrm>
            <a:off x="1929373" y="4643448"/>
            <a:ext cx="714863" cy="33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spAutoFit/>
          </a:bodyPr>
          <a:lstStyle/>
          <a:p>
            <a:pPr algn="ctr" defTabSz="914417" fontAlgn="base">
              <a:spcBef>
                <a:spcPct val="20000"/>
              </a:spcBef>
              <a:spcAft>
                <a:spcPct val="0"/>
              </a:spcAft>
              <a:buSzPct val="120000"/>
              <a:tabLst>
                <a:tab pos="1764733" algn="ctr"/>
                <a:tab pos="3500940" algn="ctr"/>
                <a:tab pos="6895744" algn="ctr"/>
              </a:tabLst>
            </a:pPr>
            <a:r>
              <a:rPr lang="en-US" sz="1600">
                <a:solidFill>
                  <a:prstClr val="black"/>
                </a:solidFill>
                <a:latin typeface="Arial" pitchFamily="34" charset="0"/>
                <a:cs typeface="Arial" pitchFamily="34" charset="0"/>
              </a:rPr>
              <a:t>2008</a:t>
            </a:r>
            <a:r>
              <a:rPr lang="en-US" sz="1600" baseline="30000">
                <a:solidFill>
                  <a:prstClr val="black"/>
                </a:solidFill>
                <a:latin typeface="Arial" pitchFamily="34" charset="0"/>
                <a:cs typeface="Arial" pitchFamily="34" charset="0"/>
              </a:rPr>
              <a:t>5</a:t>
            </a:r>
            <a:endParaRPr lang="en-US" sz="1600">
              <a:solidFill>
                <a:prstClr val="black"/>
              </a:solidFill>
              <a:latin typeface="Arial" pitchFamily="34" charset="0"/>
              <a:cs typeface="Arial" pitchFamily="34" charset="0"/>
            </a:endParaRPr>
          </a:p>
        </p:txBody>
      </p:sp>
      <p:sp>
        <p:nvSpPr>
          <p:cNvPr id="10265" name="Rectangle 17"/>
          <p:cNvSpPr>
            <a:spLocks noChangeArrowheads="1"/>
          </p:cNvSpPr>
          <p:nvPr/>
        </p:nvSpPr>
        <p:spPr bwMode="auto">
          <a:xfrm>
            <a:off x="4353515" y="4813126"/>
            <a:ext cx="1857803" cy="58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nchor="ctr">
            <a:spAutoFit/>
          </a:bodyPr>
          <a:lstStyle/>
          <a:p>
            <a:pPr algn="ctr" defTabSz="914417" fontAlgn="base">
              <a:spcBef>
                <a:spcPct val="20000"/>
              </a:spcBef>
              <a:spcAft>
                <a:spcPct val="0"/>
              </a:spcAft>
              <a:buSzPct val="120000"/>
              <a:tabLst>
                <a:tab pos="1764733" algn="ctr"/>
                <a:tab pos="3500940" algn="ctr"/>
                <a:tab pos="6895744" algn="ctr"/>
              </a:tabLst>
            </a:pPr>
            <a:r>
              <a:rPr lang="en-US" sz="1600">
                <a:solidFill>
                  <a:prstClr val="black"/>
                </a:solidFill>
                <a:latin typeface="Arial" pitchFamily="34" charset="0"/>
                <a:cs typeface="Arial" pitchFamily="34" charset="0"/>
              </a:rPr>
              <a:t>No new diagnostic</a:t>
            </a:r>
            <a:br>
              <a:rPr lang="en-US" sz="1600">
                <a:solidFill>
                  <a:prstClr val="black"/>
                </a:solidFill>
                <a:latin typeface="Arial" pitchFamily="34" charset="0"/>
                <a:cs typeface="Arial" pitchFamily="34" charset="0"/>
              </a:rPr>
            </a:br>
            <a:r>
              <a:rPr lang="en-US" sz="1600">
                <a:solidFill>
                  <a:prstClr val="black"/>
                </a:solidFill>
                <a:latin typeface="Arial" pitchFamily="34" charset="0"/>
                <a:cs typeface="Arial" pitchFamily="34" charset="0"/>
              </a:rPr>
              <a:t>criteria mentioned</a:t>
            </a:r>
          </a:p>
        </p:txBody>
      </p:sp>
      <p:sp>
        <p:nvSpPr>
          <p:cNvPr id="4" name="Text Box 9"/>
          <p:cNvSpPr txBox="1">
            <a:spLocks noChangeArrowheads="1"/>
          </p:cNvSpPr>
          <p:nvPr/>
        </p:nvSpPr>
        <p:spPr bwMode="auto">
          <a:xfrm>
            <a:off x="8216177" y="5299081"/>
            <a:ext cx="1441333" cy="340529"/>
          </a:xfrm>
          <a:prstGeom prst="rect">
            <a:avLst/>
          </a:prstGeom>
          <a:noFill/>
          <a:ln w="12700">
            <a:noFill/>
            <a:miter lim="800000"/>
            <a:headEnd/>
            <a:tailEnd/>
          </a:ln>
          <a:effectLst/>
        </p:spPr>
        <p:txBody>
          <a:bodyPr wrap="none" lIns="89809" tIns="46698" rIns="89809" bIns="46698">
            <a:spAutoFit/>
          </a:bodyPr>
          <a:lstStyle/>
          <a:p>
            <a:pPr algn="ctr" defTabSz="914417" fontAlgn="base">
              <a:spcBef>
                <a:spcPct val="20000"/>
              </a:spcBef>
              <a:spcAft>
                <a:spcPct val="0"/>
              </a:spcAft>
              <a:buSzPct val="120000"/>
              <a:defRPr/>
            </a:pPr>
            <a:r>
              <a:rPr lang="en-US" sz="1600">
                <a:solidFill>
                  <a:prstClr val="black"/>
                </a:solidFill>
                <a:latin typeface="Arial" pitchFamily="34" charset="0"/>
                <a:cs typeface="Arial" pitchFamily="34" charset="0"/>
              </a:rPr>
              <a:t>HbA1c</a:t>
            </a:r>
            <a:r>
              <a:rPr lang="en-US" sz="1600">
                <a:solidFill>
                  <a:prstClr val="black"/>
                </a:solidFill>
                <a:effectLst>
                  <a:outerShdw blurRad="38100" dist="38100" dir="2700000" algn="tl">
                    <a:srgbClr val="000000"/>
                  </a:outerShdw>
                </a:effectLst>
                <a:latin typeface="Arial" pitchFamily="34" charset="0"/>
                <a:cs typeface="Arial" pitchFamily="34" charset="0"/>
              </a:rPr>
              <a:t> </a:t>
            </a:r>
            <a:r>
              <a:rPr lang="en-US" sz="1600">
                <a:solidFill>
                  <a:prstClr val="black"/>
                </a:solidFill>
                <a:latin typeface="Arial" pitchFamily="34" charset="0"/>
                <a:cs typeface="Arial" pitchFamily="34" charset="0"/>
              </a:rPr>
              <a:t>&lt;7.0%</a:t>
            </a:r>
            <a:endParaRPr lang="en-US" sz="1600" i="1">
              <a:solidFill>
                <a:prstClr val="black"/>
              </a:solidFill>
              <a:latin typeface="Arial" pitchFamily="34" charset="0"/>
              <a:cs typeface="Arial" pitchFamily="34" charset="0"/>
            </a:endParaRPr>
          </a:p>
        </p:txBody>
      </p:sp>
      <p:sp>
        <p:nvSpPr>
          <p:cNvPr id="29" name="object 3"/>
          <p:cNvSpPr/>
          <p:nvPr/>
        </p:nvSpPr>
        <p:spPr>
          <a:xfrm>
            <a:off x="9408522" y="140661"/>
            <a:ext cx="2436403" cy="39247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Trebuchet MS" panose="020B0603020202020204"/>
            </a:endParaRPr>
          </a:p>
        </p:txBody>
      </p:sp>
      <p:pic>
        <p:nvPicPr>
          <p:cNvPr id="30" name="Picture 2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24287" y="6243996"/>
            <a:ext cx="1918494" cy="614004"/>
          </a:xfrm>
          <a:prstGeom prst="rect">
            <a:avLst/>
          </a:prstGeom>
        </p:spPr>
      </p:pic>
    </p:spTree>
    <p:extLst>
      <p:ext uri="{BB962C8B-B14F-4D97-AF65-F5344CB8AC3E}">
        <p14:creationId xmlns:p14="http://schemas.microsoft.com/office/powerpoint/2010/main" val="2621310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2434"/>
                                        </p:tgtEl>
                                        <p:attrNameLst>
                                          <p:attrName>style.visibility</p:attrName>
                                        </p:attrNameLst>
                                      </p:cBhvr>
                                      <p:to>
                                        <p:strVal val="visible"/>
                                      </p:to>
                                    </p:set>
                                    <p:animEffect transition="in" filter="fade">
                                      <p:cBhvr>
                                        <p:cTn id="7" dur="1000"/>
                                        <p:tgtEl>
                                          <p:spTgt spid="402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4"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466419" y="74613"/>
            <a:ext cx="7877199" cy="912812"/>
          </a:xfrm>
        </p:spPr>
        <p:txBody>
          <a:bodyPr>
            <a:normAutofit fontScale="90000"/>
          </a:bodyPr>
          <a:lstStyle/>
          <a:p>
            <a:pPr eaLnBrk="1" hangingPunct="1">
              <a:defRPr/>
            </a:pPr>
            <a:r>
              <a:rPr lang="en-US" sz="2800" b="1" dirty="0">
                <a:solidFill>
                  <a:schemeClr val="tx1"/>
                </a:solidFill>
              </a:rPr>
              <a:t>Traditional Current </a:t>
            </a:r>
            <a:r>
              <a:rPr lang="en-US" sz="2800" b="1" i="1" dirty="0">
                <a:solidFill>
                  <a:schemeClr val="tx1"/>
                </a:solidFill>
              </a:rPr>
              <a:t>Oral</a:t>
            </a:r>
            <a:r>
              <a:rPr lang="en-US" sz="2800" b="1" dirty="0">
                <a:solidFill>
                  <a:schemeClr val="tx1"/>
                </a:solidFill>
              </a:rPr>
              <a:t> Therapies Do Not Address Islet Cell Dysfunction</a:t>
            </a:r>
            <a:endParaRPr lang="en-US" altLang="en-US" sz="2800" b="1" dirty="0">
              <a:solidFill>
                <a:schemeClr val="tx1"/>
              </a:solidFill>
            </a:endParaRPr>
          </a:p>
        </p:txBody>
      </p:sp>
      <p:sp>
        <p:nvSpPr>
          <p:cNvPr id="7171" name="Text Box 3"/>
          <p:cNvSpPr txBox="1">
            <a:spLocks noChangeArrowheads="1"/>
          </p:cNvSpPr>
          <p:nvPr/>
        </p:nvSpPr>
        <p:spPr bwMode="auto">
          <a:xfrm>
            <a:off x="1760547" y="6194433"/>
            <a:ext cx="4807639" cy="43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09" tIns="46698" rIns="89809" bIns="4669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17" eaLnBrk="1" fontAlgn="base" hangingPunct="1">
              <a:spcBef>
                <a:spcPct val="20000"/>
              </a:spcBef>
              <a:spcAft>
                <a:spcPct val="0"/>
              </a:spcAft>
              <a:buSzPct val="120000"/>
            </a:pPr>
            <a:r>
              <a:rPr lang="en-US" sz="1000">
                <a:solidFill>
                  <a:prstClr val="black"/>
                </a:solidFill>
              </a:rPr>
              <a:t>TZD=thiazolidinedione</a:t>
            </a:r>
          </a:p>
          <a:p>
            <a:pPr defTabSz="914417" eaLnBrk="1" fontAlgn="base" hangingPunct="1">
              <a:spcBef>
                <a:spcPct val="20000"/>
              </a:spcBef>
              <a:spcAft>
                <a:spcPct val="0"/>
              </a:spcAft>
              <a:buSzPct val="120000"/>
            </a:pPr>
            <a:r>
              <a:rPr lang="pt-BR" sz="1000">
                <a:solidFill>
                  <a:prstClr val="black"/>
                </a:solidFill>
              </a:rPr>
              <a:t>Adapted from DeFronzo RA. </a:t>
            </a:r>
            <a:r>
              <a:rPr lang="pt-BR" sz="1000" i="1">
                <a:solidFill>
                  <a:prstClr val="black"/>
                </a:solidFill>
              </a:rPr>
              <a:t>Br J Diabetes Vasc Dis. </a:t>
            </a:r>
            <a:r>
              <a:rPr lang="pt-BR" sz="1000">
                <a:solidFill>
                  <a:prstClr val="black"/>
                </a:solidFill>
              </a:rPr>
              <a:t>2003; 3 (Suppl 1): S24–S40.</a:t>
            </a:r>
            <a:endParaRPr lang="en-US" sz="1000">
              <a:solidFill>
                <a:prstClr val="black"/>
              </a:solidFill>
            </a:endParaRPr>
          </a:p>
        </p:txBody>
      </p:sp>
      <p:grpSp>
        <p:nvGrpSpPr>
          <p:cNvPr id="2" name="Group 4"/>
          <p:cNvGrpSpPr>
            <a:grpSpLocks/>
          </p:cNvGrpSpPr>
          <p:nvPr/>
        </p:nvGrpSpPr>
        <p:grpSpPr bwMode="auto">
          <a:xfrm>
            <a:off x="5103813" y="1585913"/>
            <a:ext cx="5186362" cy="2070100"/>
            <a:chOff x="2255" y="999"/>
            <a:chExt cx="3267" cy="1304"/>
          </a:xfrm>
        </p:grpSpPr>
        <p:sp>
          <p:nvSpPr>
            <p:cNvPr id="7187" name="AutoShape 5"/>
            <p:cNvSpPr>
              <a:spLocks noChangeArrowheads="1"/>
            </p:cNvSpPr>
            <p:nvPr/>
          </p:nvSpPr>
          <p:spPr bwMode="auto">
            <a:xfrm>
              <a:off x="2255" y="999"/>
              <a:ext cx="3267" cy="1304"/>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p>
              <a:pPr algn="ctr" defTabSz="914417" fontAlgn="base">
                <a:spcBef>
                  <a:spcPct val="20000"/>
                </a:spcBef>
                <a:spcAft>
                  <a:spcPct val="0"/>
                </a:spcAft>
                <a:buSzPct val="120000"/>
              </a:pPr>
              <a:r>
                <a:rPr lang="en-US" altLang="en-US" sz="1400">
                  <a:solidFill>
                    <a:prstClr val="black"/>
                  </a:solidFill>
                  <a:latin typeface="Arial" pitchFamily="34" charset="0"/>
                  <a:cs typeface="Arial" pitchFamily="34" charset="0"/>
                  <a:sym typeface="Symbol" pitchFamily="18" charset="2"/>
                </a:rPr>
                <a:t>Pancreatic Islet Dysfunction</a:t>
              </a:r>
            </a:p>
          </p:txBody>
        </p:sp>
        <p:sp>
          <p:nvSpPr>
            <p:cNvPr id="7188" name="AutoShape 6"/>
            <p:cNvSpPr>
              <a:spLocks noChangeArrowheads="1"/>
            </p:cNvSpPr>
            <p:nvPr/>
          </p:nvSpPr>
          <p:spPr bwMode="auto">
            <a:xfrm>
              <a:off x="2324" y="1394"/>
              <a:ext cx="1007" cy="861"/>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p>
              <a:pPr algn="ctr" defTabSz="914417" fontAlgn="base">
                <a:spcBef>
                  <a:spcPct val="20000"/>
                </a:spcBef>
                <a:spcAft>
                  <a:spcPct val="0"/>
                </a:spcAft>
                <a:buSzPct val="120000"/>
              </a:pPr>
              <a:r>
                <a:rPr lang="en-US" altLang="en-US" sz="1400">
                  <a:solidFill>
                    <a:prstClr val="black"/>
                  </a:solidFill>
                  <a:latin typeface="Arial" pitchFamily="34" charset="0"/>
                  <a:cs typeface="Arial" pitchFamily="34" charset="0"/>
                </a:rPr>
                <a:t>Inadequate </a:t>
              </a:r>
            </a:p>
            <a:p>
              <a:pPr algn="ctr" defTabSz="914417" fontAlgn="base">
                <a:spcBef>
                  <a:spcPct val="20000"/>
                </a:spcBef>
                <a:spcAft>
                  <a:spcPct val="0"/>
                </a:spcAft>
                <a:buSzPct val="120000"/>
              </a:pPr>
              <a:r>
                <a:rPr lang="en-US" altLang="en-US" sz="1400">
                  <a:solidFill>
                    <a:prstClr val="black"/>
                  </a:solidFill>
                  <a:latin typeface="Arial" pitchFamily="34" charset="0"/>
                  <a:cs typeface="Arial" pitchFamily="34" charset="0"/>
                </a:rPr>
                <a:t>glucagon</a:t>
              </a:r>
              <a:br>
                <a:rPr lang="en-US" altLang="en-US" sz="1400">
                  <a:solidFill>
                    <a:prstClr val="black"/>
                  </a:solidFill>
                  <a:latin typeface="Arial" pitchFamily="34" charset="0"/>
                  <a:cs typeface="Arial" pitchFamily="34" charset="0"/>
                </a:rPr>
              </a:br>
              <a:r>
                <a:rPr lang="en-US" altLang="en-US" sz="1400">
                  <a:solidFill>
                    <a:prstClr val="black"/>
                  </a:solidFill>
                  <a:latin typeface="Arial" pitchFamily="34" charset="0"/>
                  <a:cs typeface="Arial" pitchFamily="34" charset="0"/>
                </a:rPr>
                <a:t>suppression</a:t>
              </a:r>
            </a:p>
            <a:p>
              <a:pPr algn="ctr" defTabSz="914417" fontAlgn="base">
                <a:spcBef>
                  <a:spcPct val="20000"/>
                </a:spcBef>
                <a:spcAft>
                  <a:spcPct val="0"/>
                </a:spcAft>
                <a:buSzPct val="120000"/>
              </a:pPr>
              <a:r>
                <a:rPr lang="en-US" altLang="en-US" sz="1400">
                  <a:solidFill>
                    <a:prstClr val="black"/>
                  </a:solidFill>
                  <a:latin typeface="Arial" pitchFamily="34" charset="0"/>
                  <a:cs typeface="Arial" pitchFamily="34" charset="0"/>
                </a:rPr>
                <a:t>(</a:t>
              </a:r>
              <a:r>
                <a:rPr lang="en-US" altLang="en-US" sz="1400">
                  <a:solidFill>
                    <a:prstClr val="black"/>
                  </a:solidFill>
                  <a:latin typeface="Arial" pitchFamily="34" charset="0"/>
                  <a:cs typeface="Arial" pitchFamily="34" charset="0"/>
                  <a:sym typeface="Symbol" pitchFamily="18" charset="2"/>
                </a:rPr>
                <a:t>-cell </a:t>
              </a:r>
            </a:p>
            <a:p>
              <a:pPr algn="ctr" defTabSz="914417" fontAlgn="base">
                <a:spcBef>
                  <a:spcPct val="20000"/>
                </a:spcBef>
                <a:spcAft>
                  <a:spcPct val="0"/>
                </a:spcAft>
                <a:buSzPct val="120000"/>
              </a:pPr>
              <a:r>
                <a:rPr lang="en-US" altLang="en-US" sz="1400">
                  <a:solidFill>
                    <a:prstClr val="black"/>
                  </a:solidFill>
                  <a:latin typeface="Arial" pitchFamily="34" charset="0"/>
                  <a:cs typeface="Arial" pitchFamily="34" charset="0"/>
                  <a:sym typeface="Symbol" pitchFamily="18" charset="2"/>
                </a:rPr>
                <a:t>dysfunction)</a:t>
              </a:r>
            </a:p>
          </p:txBody>
        </p:sp>
        <p:sp>
          <p:nvSpPr>
            <p:cNvPr id="7189" name="AutoShape 7"/>
            <p:cNvSpPr>
              <a:spLocks noChangeArrowheads="1"/>
            </p:cNvSpPr>
            <p:nvPr/>
          </p:nvSpPr>
          <p:spPr bwMode="auto">
            <a:xfrm>
              <a:off x="4459" y="1394"/>
              <a:ext cx="1007" cy="861"/>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p>
              <a:pPr algn="ctr" defTabSz="914417" fontAlgn="base">
                <a:spcBef>
                  <a:spcPct val="20000"/>
                </a:spcBef>
                <a:spcAft>
                  <a:spcPct val="0"/>
                </a:spcAft>
                <a:buSzPct val="120000"/>
              </a:pPr>
              <a:r>
                <a:rPr lang="en-US" altLang="en-US" sz="1400">
                  <a:solidFill>
                    <a:prstClr val="black"/>
                  </a:solidFill>
                  <a:latin typeface="Arial" pitchFamily="34" charset="0"/>
                  <a:cs typeface="Arial" pitchFamily="34" charset="0"/>
                  <a:sym typeface="Symbol" pitchFamily="18" charset="2"/>
                </a:rPr>
                <a:t>Progressive</a:t>
              </a:r>
            </a:p>
            <a:p>
              <a:pPr algn="ctr" defTabSz="914417" fontAlgn="base">
                <a:spcBef>
                  <a:spcPct val="20000"/>
                </a:spcBef>
                <a:spcAft>
                  <a:spcPct val="0"/>
                </a:spcAft>
                <a:buSzPct val="120000"/>
              </a:pPr>
              <a:r>
                <a:rPr lang="en-US" altLang="en-US" sz="1400">
                  <a:solidFill>
                    <a:prstClr val="black"/>
                  </a:solidFill>
                  <a:latin typeface="Arial" pitchFamily="34" charset="0"/>
                  <a:cs typeface="Arial" pitchFamily="34" charset="0"/>
                  <a:sym typeface="Symbol" pitchFamily="18" charset="2"/>
                </a:rPr>
                <a:t>decline of </a:t>
              </a:r>
              <a:r>
                <a:rPr lang="el-GR" altLang="en-US" sz="1400">
                  <a:solidFill>
                    <a:prstClr val="black"/>
                  </a:solidFill>
                  <a:latin typeface="Arial" pitchFamily="34" charset="0"/>
                  <a:cs typeface="Arial" pitchFamily="34" charset="0"/>
                  <a:sym typeface="Symbol" pitchFamily="18" charset="2"/>
                </a:rPr>
                <a:t>β</a:t>
              </a:r>
              <a:r>
                <a:rPr lang="en-US" altLang="en-US" sz="1400">
                  <a:solidFill>
                    <a:prstClr val="black"/>
                  </a:solidFill>
                  <a:latin typeface="Arial" pitchFamily="34" charset="0"/>
                  <a:cs typeface="Arial" pitchFamily="34" charset="0"/>
                  <a:sym typeface="Symbol" pitchFamily="18" charset="2"/>
                </a:rPr>
                <a:t>-cell function</a:t>
              </a:r>
              <a:endParaRPr lang="el-GR" altLang="en-US" sz="1400">
                <a:solidFill>
                  <a:prstClr val="black"/>
                </a:solidFill>
                <a:latin typeface="Arial" pitchFamily="34" charset="0"/>
                <a:cs typeface="Arial" pitchFamily="34" charset="0"/>
                <a:sym typeface="Symbol" pitchFamily="18" charset="2"/>
              </a:endParaRPr>
            </a:p>
          </p:txBody>
        </p:sp>
        <p:sp>
          <p:nvSpPr>
            <p:cNvPr id="7190" name="AutoShape 8"/>
            <p:cNvSpPr>
              <a:spLocks noChangeArrowheads="1"/>
            </p:cNvSpPr>
            <p:nvPr/>
          </p:nvSpPr>
          <p:spPr bwMode="auto">
            <a:xfrm>
              <a:off x="3391" y="1394"/>
              <a:ext cx="1007" cy="861"/>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p>
              <a:pPr algn="ctr" defTabSz="914417" fontAlgn="base">
                <a:spcBef>
                  <a:spcPct val="20000"/>
                </a:spcBef>
                <a:spcAft>
                  <a:spcPct val="0"/>
                </a:spcAft>
                <a:buSzPct val="120000"/>
              </a:pPr>
              <a:r>
                <a:rPr lang="en-US" altLang="en-US" sz="1400">
                  <a:solidFill>
                    <a:prstClr val="black"/>
                  </a:solidFill>
                  <a:latin typeface="Arial" pitchFamily="34" charset="0"/>
                  <a:cs typeface="Arial" pitchFamily="34" charset="0"/>
                  <a:sym typeface="Symbol" pitchFamily="18" charset="2"/>
                </a:rPr>
                <a:t>Insufficient Insulin secretion </a:t>
              </a:r>
              <a:br>
                <a:rPr lang="en-US" altLang="en-US" sz="1400">
                  <a:solidFill>
                    <a:prstClr val="black"/>
                  </a:solidFill>
                  <a:latin typeface="Arial" pitchFamily="34" charset="0"/>
                  <a:cs typeface="Arial" pitchFamily="34" charset="0"/>
                  <a:sym typeface="Symbol" pitchFamily="18" charset="2"/>
                </a:rPr>
              </a:br>
              <a:r>
                <a:rPr lang="en-US" altLang="en-US" sz="1400">
                  <a:solidFill>
                    <a:prstClr val="black"/>
                  </a:solidFill>
                  <a:latin typeface="Arial" pitchFamily="34" charset="0"/>
                  <a:cs typeface="Arial" pitchFamily="34" charset="0"/>
                  <a:sym typeface="Symbol" pitchFamily="18" charset="2"/>
                </a:rPr>
                <a:t>(</a:t>
              </a:r>
              <a:r>
                <a:rPr lang="el-GR" altLang="en-US" sz="1400">
                  <a:solidFill>
                    <a:prstClr val="black"/>
                  </a:solidFill>
                  <a:latin typeface="Arial" pitchFamily="34" charset="0"/>
                  <a:cs typeface="Arial" pitchFamily="34" charset="0"/>
                  <a:sym typeface="Symbol" pitchFamily="18" charset="2"/>
                </a:rPr>
                <a:t>β</a:t>
              </a:r>
              <a:r>
                <a:rPr lang="en-US" altLang="en-US" sz="1400">
                  <a:solidFill>
                    <a:prstClr val="black"/>
                  </a:solidFill>
                  <a:latin typeface="Arial" pitchFamily="34" charset="0"/>
                  <a:cs typeface="Arial" pitchFamily="34" charset="0"/>
                  <a:sym typeface="Symbol" pitchFamily="18" charset="2"/>
                </a:rPr>
                <a:t>-cell</a:t>
              </a:r>
              <a:br>
                <a:rPr lang="en-US" altLang="en-US" sz="1400">
                  <a:solidFill>
                    <a:prstClr val="black"/>
                  </a:solidFill>
                  <a:latin typeface="Arial" pitchFamily="34" charset="0"/>
                  <a:cs typeface="Arial" pitchFamily="34" charset="0"/>
                  <a:sym typeface="Symbol" pitchFamily="18" charset="2"/>
                </a:rPr>
              </a:br>
              <a:r>
                <a:rPr lang="en-US" altLang="en-US" sz="1400">
                  <a:solidFill>
                    <a:prstClr val="black"/>
                  </a:solidFill>
                  <a:latin typeface="Arial" pitchFamily="34" charset="0"/>
                  <a:cs typeface="Arial" pitchFamily="34" charset="0"/>
                  <a:sym typeface="Symbol" pitchFamily="18" charset="2"/>
                </a:rPr>
                <a:t>dysfunction)</a:t>
              </a:r>
            </a:p>
          </p:txBody>
        </p:sp>
        <p:pic>
          <p:nvPicPr>
            <p:cNvPr id="7191"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7" y="1012"/>
              <a:ext cx="357"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3" name="Group 10"/>
          <p:cNvGrpSpPr>
            <a:grpSpLocks/>
          </p:cNvGrpSpPr>
          <p:nvPr/>
        </p:nvGrpSpPr>
        <p:grpSpPr bwMode="auto">
          <a:xfrm>
            <a:off x="1992335" y="3770313"/>
            <a:ext cx="6542087" cy="812800"/>
            <a:chOff x="295" y="2375"/>
            <a:chExt cx="4121" cy="512"/>
          </a:xfrm>
        </p:grpSpPr>
        <p:sp>
          <p:nvSpPr>
            <p:cNvPr id="7183" name="AutoShape 11"/>
            <p:cNvSpPr>
              <a:spLocks noChangeArrowheads="1"/>
            </p:cNvSpPr>
            <p:nvPr/>
          </p:nvSpPr>
          <p:spPr bwMode="auto">
            <a:xfrm>
              <a:off x="3425" y="2375"/>
              <a:ext cx="991" cy="248"/>
            </a:xfrm>
            <a:prstGeom prst="flowChartAlternateProcess">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9756" tIns="46670" rIns="89756" bIns="46670" anchor="ctr"/>
            <a:lstStyle/>
            <a:p>
              <a:pPr algn="ctr" defTabSz="914417" fontAlgn="base">
                <a:spcBef>
                  <a:spcPct val="20000"/>
                </a:spcBef>
                <a:spcAft>
                  <a:spcPct val="0"/>
                </a:spcAft>
                <a:buSzPct val="120000"/>
              </a:pPr>
              <a:r>
                <a:rPr lang="en-US" altLang="en-US" sz="1400">
                  <a:solidFill>
                    <a:prstClr val="black"/>
                  </a:solidFill>
                  <a:latin typeface="Arial" pitchFamily="34" charset="0"/>
                  <a:cs typeface="Arial" pitchFamily="34" charset="0"/>
                  <a:sym typeface="Symbol" pitchFamily="18" charset="2"/>
                </a:rPr>
                <a:t>Sulfonylureas</a:t>
              </a:r>
            </a:p>
          </p:txBody>
        </p:sp>
        <p:sp>
          <p:nvSpPr>
            <p:cNvPr id="7184" name="AutoShape 12"/>
            <p:cNvSpPr>
              <a:spLocks noChangeArrowheads="1"/>
            </p:cNvSpPr>
            <p:nvPr/>
          </p:nvSpPr>
          <p:spPr bwMode="auto">
            <a:xfrm>
              <a:off x="3425" y="2639"/>
              <a:ext cx="991" cy="248"/>
            </a:xfrm>
            <a:prstGeom prst="flowChartAlternateProcess">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9756" tIns="46670" rIns="89756" bIns="46670" anchor="ctr"/>
            <a:lstStyle/>
            <a:p>
              <a:pPr algn="ctr" defTabSz="914417" fontAlgn="base">
                <a:spcBef>
                  <a:spcPct val="20000"/>
                </a:spcBef>
                <a:spcAft>
                  <a:spcPct val="0"/>
                </a:spcAft>
                <a:buSzPct val="120000"/>
              </a:pPr>
              <a:r>
                <a:rPr lang="en-US" altLang="en-US" sz="1400">
                  <a:solidFill>
                    <a:prstClr val="black"/>
                  </a:solidFill>
                  <a:latin typeface="Arial" pitchFamily="34" charset="0"/>
                  <a:cs typeface="Arial" pitchFamily="34" charset="0"/>
                  <a:sym typeface="Symbol" pitchFamily="18" charset="2"/>
                </a:rPr>
                <a:t>Glinides</a:t>
              </a:r>
            </a:p>
          </p:txBody>
        </p:sp>
        <p:sp>
          <p:nvSpPr>
            <p:cNvPr id="7185" name="AutoShape 13"/>
            <p:cNvSpPr>
              <a:spLocks noChangeArrowheads="1"/>
            </p:cNvSpPr>
            <p:nvPr/>
          </p:nvSpPr>
          <p:spPr bwMode="auto">
            <a:xfrm>
              <a:off x="1247" y="2387"/>
              <a:ext cx="794" cy="248"/>
            </a:xfrm>
            <a:prstGeom prst="flowChartAlternateProcess">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9756" tIns="46670" rIns="89756" bIns="46670" anchor="ctr"/>
            <a:lstStyle/>
            <a:p>
              <a:pPr algn="ctr" defTabSz="914417" fontAlgn="base">
                <a:spcBef>
                  <a:spcPct val="20000"/>
                </a:spcBef>
                <a:spcAft>
                  <a:spcPct val="0"/>
                </a:spcAft>
                <a:buSzPct val="120000"/>
              </a:pPr>
              <a:r>
                <a:rPr lang="en-US" altLang="en-US" sz="1400">
                  <a:solidFill>
                    <a:prstClr val="black"/>
                  </a:solidFill>
                  <a:latin typeface="Arial" pitchFamily="34" charset="0"/>
                  <a:cs typeface="Arial" pitchFamily="34" charset="0"/>
                  <a:sym typeface="Symbol" pitchFamily="18" charset="2"/>
                </a:rPr>
                <a:t>TZDs</a:t>
              </a:r>
            </a:p>
          </p:txBody>
        </p:sp>
        <p:sp>
          <p:nvSpPr>
            <p:cNvPr id="7186" name="AutoShape 14"/>
            <p:cNvSpPr>
              <a:spLocks noChangeArrowheads="1"/>
            </p:cNvSpPr>
            <p:nvPr/>
          </p:nvSpPr>
          <p:spPr bwMode="auto">
            <a:xfrm>
              <a:off x="295" y="2387"/>
              <a:ext cx="793" cy="248"/>
            </a:xfrm>
            <a:prstGeom prst="flowChartAlternateProcess">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9756" tIns="46670" rIns="89756" bIns="46670" anchor="ctr"/>
            <a:lstStyle/>
            <a:p>
              <a:pPr algn="ctr" defTabSz="914417" fontAlgn="base">
                <a:spcBef>
                  <a:spcPct val="20000"/>
                </a:spcBef>
                <a:spcAft>
                  <a:spcPct val="0"/>
                </a:spcAft>
                <a:buSzPct val="120000"/>
              </a:pPr>
              <a:r>
                <a:rPr lang="en-US" altLang="en-US" sz="1400">
                  <a:solidFill>
                    <a:prstClr val="black"/>
                  </a:solidFill>
                  <a:latin typeface="Arial" pitchFamily="34" charset="0"/>
                  <a:cs typeface="Arial" pitchFamily="34" charset="0"/>
                  <a:sym typeface="Symbol" pitchFamily="18" charset="2"/>
                </a:rPr>
                <a:t>Metformin</a:t>
              </a:r>
            </a:p>
          </p:txBody>
        </p:sp>
      </p:grpSp>
      <p:grpSp>
        <p:nvGrpSpPr>
          <p:cNvPr id="4" name="Group 15"/>
          <p:cNvGrpSpPr>
            <a:grpSpLocks/>
          </p:cNvGrpSpPr>
          <p:nvPr/>
        </p:nvGrpSpPr>
        <p:grpSpPr bwMode="auto">
          <a:xfrm>
            <a:off x="1882776" y="1635125"/>
            <a:ext cx="3086100" cy="2046288"/>
            <a:chOff x="226" y="1030"/>
            <a:chExt cx="1944" cy="1289"/>
          </a:xfrm>
        </p:grpSpPr>
        <p:sp>
          <p:nvSpPr>
            <p:cNvPr id="7179" name="AutoShape 16"/>
            <p:cNvSpPr>
              <a:spLocks noChangeArrowheads="1"/>
            </p:cNvSpPr>
            <p:nvPr/>
          </p:nvSpPr>
          <p:spPr bwMode="auto">
            <a:xfrm>
              <a:off x="226" y="1030"/>
              <a:ext cx="1944" cy="1289"/>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p>
              <a:pPr algn="ctr" defTabSz="914417" fontAlgn="base">
                <a:spcBef>
                  <a:spcPct val="20000"/>
                </a:spcBef>
                <a:spcAft>
                  <a:spcPct val="0"/>
                </a:spcAft>
                <a:buSzPct val="120000"/>
              </a:pPr>
              <a:r>
                <a:rPr lang="en-US" altLang="en-US" sz="1400">
                  <a:solidFill>
                    <a:prstClr val="black"/>
                  </a:solidFill>
                  <a:latin typeface="Arial" pitchFamily="34" charset="0"/>
                  <a:cs typeface="Arial" pitchFamily="34" charset="0"/>
                </a:rPr>
                <a:t>Insulin Resistance </a:t>
              </a:r>
            </a:p>
            <a:p>
              <a:pPr algn="ctr" defTabSz="914417" fontAlgn="base">
                <a:spcBef>
                  <a:spcPct val="20000"/>
                </a:spcBef>
                <a:spcAft>
                  <a:spcPct val="0"/>
                </a:spcAft>
                <a:buSzPct val="120000"/>
              </a:pPr>
              <a:r>
                <a:rPr lang="en-US" altLang="en-US" sz="1400">
                  <a:solidFill>
                    <a:prstClr val="black"/>
                  </a:solidFill>
                  <a:latin typeface="Arial" pitchFamily="34" charset="0"/>
                  <a:cs typeface="Arial" pitchFamily="34" charset="0"/>
                </a:rPr>
                <a:t>(Impaired insulin action)</a:t>
              </a:r>
            </a:p>
          </p:txBody>
        </p:sp>
        <p:pic>
          <p:nvPicPr>
            <p:cNvPr id="7180" name="Picture 17"/>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979789">
              <a:off x="1179" y="1525"/>
              <a:ext cx="189"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01" y="1616"/>
              <a:ext cx="26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82" name="Object 19"/>
            <p:cNvGraphicFramePr>
              <a:graphicFrameLocks noChangeAspect="1"/>
            </p:cNvGraphicFramePr>
            <p:nvPr/>
          </p:nvGraphicFramePr>
          <p:xfrm>
            <a:off x="340" y="1547"/>
            <a:ext cx="680" cy="398"/>
          </p:xfrm>
          <a:graphic>
            <a:graphicData uri="http://schemas.openxmlformats.org/presentationml/2006/ole">
              <mc:AlternateContent xmlns:mc="http://schemas.openxmlformats.org/markup-compatibility/2006">
                <mc:Choice xmlns:v="urn:schemas-microsoft-com:vml" Requires="v">
                  <p:oleObj name="CorelDRAW" r:id="rId6" imgW="1558925" imgH="1244600" progId="">
                    <p:embed/>
                  </p:oleObj>
                </mc:Choice>
                <mc:Fallback>
                  <p:oleObj name="CorelDRAW" r:id="rId6" imgW="1558925" imgH="1244600" progId="">
                    <p:embed/>
                    <p:pic>
                      <p:nvPicPr>
                        <p:cNvPr id="7182"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 y="1547"/>
                          <a:ext cx="680" cy="398"/>
                        </a:xfrm>
                        <a:prstGeom prst="rect">
                          <a:avLst/>
                        </a:prstGeom>
                        <a:noFill/>
                        <a:ln>
                          <a:noFill/>
                        </a:ln>
                        <a:effectLst>
                          <a:outerShdw dist="35921" dir="2700000" algn="ctr" rotWithShape="0">
                            <a:srgbClr val="292929">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nvGrpSpPr>
          <p:cNvPr id="5" name="Group 20"/>
          <p:cNvGrpSpPr>
            <a:grpSpLocks/>
          </p:cNvGrpSpPr>
          <p:nvPr/>
        </p:nvGrpSpPr>
        <p:grpSpPr bwMode="auto">
          <a:xfrm>
            <a:off x="2640013" y="3543303"/>
            <a:ext cx="5105400" cy="280988"/>
            <a:chOff x="703" y="2232"/>
            <a:chExt cx="3266" cy="177"/>
          </a:xfrm>
        </p:grpSpPr>
        <p:sp>
          <p:nvSpPr>
            <p:cNvPr id="7176" name="Line 21"/>
            <p:cNvSpPr>
              <a:spLocks noChangeShapeType="1"/>
            </p:cNvSpPr>
            <p:nvPr/>
          </p:nvSpPr>
          <p:spPr bwMode="auto">
            <a:xfrm>
              <a:off x="703" y="2264"/>
              <a:ext cx="0" cy="12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17" fontAlgn="base">
                <a:spcBef>
                  <a:spcPct val="0"/>
                </a:spcBef>
                <a:spcAft>
                  <a:spcPct val="0"/>
                </a:spcAft>
              </a:pPr>
              <a:endParaRPr lang="en-US">
                <a:solidFill>
                  <a:prstClr val="black"/>
                </a:solidFill>
                <a:latin typeface="Arial" pitchFamily="34" charset="0"/>
                <a:cs typeface="Arial" pitchFamily="34" charset="0"/>
              </a:endParaRPr>
            </a:p>
          </p:txBody>
        </p:sp>
        <p:sp>
          <p:nvSpPr>
            <p:cNvPr id="7177" name="Line 22"/>
            <p:cNvSpPr>
              <a:spLocks noChangeShapeType="1"/>
            </p:cNvSpPr>
            <p:nvPr/>
          </p:nvSpPr>
          <p:spPr bwMode="auto">
            <a:xfrm>
              <a:off x="1610" y="2264"/>
              <a:ext cx="0" cy="12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17" fontAlgn="base">
                <a:spcBef>
                  <a:spcPct val="0"/>
                </a:spcBef>
                <a:spcAft>
                  <a:spcPct val="0"/>
                </a:spcAft>
              </a:pPr>
              <a:endParaRPr lang="en-US">
                <a:solidFill>
                  <a:prstClr val="black"/>
                </a:solidFill>
                <a:latin typeface="Arial" pitchFamily="34" charset="0"/>
                <a:cs typeface="Arial" pitchFamily="34" charset="0"/>
              </a:endParaRPr>
            </a:p>
          </p:txBody>
        </p:sp>
        <p:sp>
          <p:nvSpPr>
            <p:cNvPr id="7178" name="Line 23"/>
            <p:cNvSpPr>
              <a:spLocks noChangeShapeType="1"/>
            </p:cNvSpPr>
            <p:nvPr/>
          </p:nvSpPr>
          <p:spPr bwMode="auto">
            <a:xfrm>
              <a:off x="3969" y="2232"/>
              <a:ext cx="0" cy="17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17" fontAlgn="base">
                <a:spcBef>
                  <a:spcPct val="0"/>
                </a:spcBef>
                <a:spcAft>
                  <a:spcPct val="0"/>
                </a:spcAft>
              </a:pPr>
              <a:endParaRPr lang="en-US">
                <a:solidFill>
                  <a:prstClr val="black"/>
                </a:solidFill>
                <a:latin typeface="Arial" pitchFamily="34" charset="0"/>
                <a:cs typeface="Arial" pitchFamily="34" charset="0"/>
              </a:endParaRPr>
            </a:p>
          </p:txBody>
        </p:sp>
      </p:grpSp>
      <p:pic>
        <p:nvPicPr>
          <p:cNvPr id="25" name="Picture 2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717088" y="6233353"/>
            <a:ext cx="1918494" cy="614004"/>
          </a:xfrm>
          <a:prstGeom prst="rect">
            <a:avLst/>
          </a:prstGeom>
        </p:spPr>
      </p:pic>
    </p:spTree>
    <p:extLst>
      <p:ext uri="{BB962C8B-B14F-4D97-AF65-F5344CB8AC3E}">
        <p14:creationId xmlns:p14="http://schemas.microsoft.com/office/powerpoint/2010/main" val="1654501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par>
                          <p:cTn id="18" fill="hold" nodeType="afterGroup">
                            <p:stCondLst>
                              <p:cond delay="500"/>
                            </p:stCondLst>
                            <p:childTnLst>
                              <p:par>
                                <p:cTn id="19" presetID="3" presetClass="entr" presetSubtype="1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568141" y="0"/>
            <a:ext cx="11055718" cy="613868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5" name="object 5"/>
          <p:cNvSpPr/>
          <p:nvPr/>
        </p:nvSpPr>
        <p:spPr>
          <a:xfrm>
            <a:off x="568141" y="6126250"/>
            <a:ext cx="11055718" cy="11516"/>
          </a:xfrm>
          <a:custGeom>
            <a:avLst/>
            <a:gdLst/>
            <a:ahLst/>
            <a:cxnLst/>
            <a:rect l="l" t="t" r="r" b="b"/>
            <a:pathLst>
              <a:path w="12192000" h="12700">
                <a:moveTo>
                  <a:pt x="0" y="12192"/>
                </a:moveTo>
                <a:lnTo>
                  <a:pt x="12191999" y="12192"/>
                </a:lnTo>
                <a:lnTo>
                  <a:pt x="12191999" y="0"/>
                </a:lnTo>
                <a:lnTo>
                  <a:pt x="0" y="0"/>
                </a:lnTo>
                <a:lnTo>
                  <a:pt x="0" y="12192"/>
                </a:lnTo>
                <a:close/>
              </a:path>
            </a:pathLst>
          </a:custGeom>
          <a:solidFill>
            <a:srgbClr val="BEBEBE"/>
          </a:solidFill>
        </p:spPr>
        <p:txBody>
          <a:bodyPr wrap="square" lIns="0" tIns="0" rIns="0" bIns="0" rtlCol="0"/>
          <a:lstStyle/>
          <a:p>
            <a:pPr defTabSz="829178"/>
            <a:endParaRPr sz="1632">
              <a:solidFill>
                <a:prstClr val="black"/>
              </a:solidFill>
              <a:latin typeface="Calibri"/>
            </a:endParaRPr>
          </a:p>
        </p:txBody>
      </p:sp>
      <p:sp>
        <p:nvSpPr>
          <p:cNvPr id="6" name="object 6"/>
          <p:cNvSpPr/>
          <p:nvPr/>
        </p:nvSpPr>
        <p:spPr>
          <a:xfrm>
            <a:off x="10768422" y="6286558"/>
            <a:ext cx="399618" cy="419196"/>
          </a:xfrm>
          <a:custGeom>
            <a:avLst/>
            <a:gdLst/>
            <a:ahLst/>
            <a:cxnLst/>
            <a:rect l="l" t="t" r="r" b="b"/>
            <a:pathLst>
              <a:path w="440690" h="462279">
                <a:moveTo>
                  <a:pt x="0" y="461772"/>
                </a:moveTo>
                <a:lnTo>
                  <a:pt x="440435" y="461772"/>
                </a:lnTo>
                <a:lnTo>
                  <a:pt x="440435" y="0"/>
                </a:lnTo>
                <a:lnTo>
                  <a:pt x="0" y="0"/>
                </a:lnTo>
                <a:lnTo>
                  <a:pt x="0" y="461772"/>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8" name="object 8"/>
          <p:cNvSpPr/>
          <p:nvPr/>
        </p:nvSpPr>
        <p:spPr>
          <a:xfrm>
            <a:off x="10270916" y="6283794"/>
            <a:ext cx="398466" cy="417469"/>
          </a:xfrm>
          <a:custGeom>
            <a:avLst/>
            <a:gdLst/>
            <a:ahLst/>
            <a:cxnLst/>
            <a:rect l="l" t="t" r="r" b="b"/>
            <a:pathLst>
              <a:path w="439420" h="460375">
                <a:moveTo>
                  <a:pt x="0" y="460247"/>
                </a:moveTo>
                <a:lnTo>
                  <a:pt x="438911" y="460247"/>
                </a:lnTo>
                <a:lnTo>
                  <a:pt x="438911" y="0"/>
                </a:lnTo>
                <a:lnTo>
                  <a:pt x="0" y="0"/>
                </a:lnTo>
                <a:lnTo>
                  <a:pt x="0" y="460247"/>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17" name="object 17"/>
          <p:cNvSpPr txBox="1"/>
          <p:nvPr/>
        </p:nvSpPr>
        <p:spPr>
          <a:xfrm>
            <a:off x="1384881" y="2139282"/>
            <a:ext cx="9567803" cy="1168280"/>
          </a:xfrm>
          <a:prstGeom prst="rect">
            <a:avLst/>
          </a:prstGeom>
          <a:solidFill>
            <a:srgbClr val="DD0131">
              <a:alpha val="70979"/>
            </a:srgbClr>
          </a:solidFill>
        </p:spPr>
        <p:txBody>
          <a:bodyPr vert="horz" wrap="square" lIns="0" tIns="247026" rIns="0" bIns="0" rtlCol="0">
            <a:spAutoFit/>
          </a:bodyPr>
          <a:lstStyle/>
          <a:p>
            <a:pPr marL="686375" defTabSz="829178">
              <a:spcBef>
                <a:spcPts val="1945"/>
              </a:spcBef>
            </a:pPr>
            <a:r>
              <a:rPr sz="2902" b="1" spc="-68" dirty="0">
                <a:solidFill>
                  <a:srgbClr val="FFFFFF"/>
                </a:solidFill>
                <a:latin typeface="Arial"/>
                <a:cs typeface="Arial"/>
              </a:rPr>
              <a:t>What</a:t>
            </a:r>
            <a:r>
              <a:rPr sz="2902" b="1" spc="-208" dirty="0">
                <a:solidFill>
                  <a:srgbClr val="FFFFFF"/>
                </a:solidFill>
                <a:latin typeface="Arial"/>
                <a:cs typeface="Arial"/>
              </a:rPr>
              <a:t> </a:t>
            </a:r>
            <a:r>
              <a:rPr sz="2902" b="1" spc="-45" dirty="0">
                <a:solidFill>
                  <a:srgbClr val="FFFFFF"/>
                </a:solidFill>
                <a:latin typeface="Arial"/>
                <a:cs typeface="Arial"/>
              </a:rPr>
              <a:t>if</a:t>
            </a:r>
            <a:r>
              <a:rPr sz="2902" b="1" spc="-190" dirty="0">
                <a:solidFill>
                  <a:srgbClr val="FFFFFF"/>
                </a:solidFill>
                <a:latin typeface="Arial"/>
                <a:cs typeface="Arial"/>
              </a:rPr>
              <a:t> </a:t>
            </a:r>
            <a:r>
              <a:rPr sz="2902" b="1" spc="-59" dirty="0">
                <a:solidFill>
                  <a:srgbClr val="FFFFFF"/>
                </a:solidFill>
                <a:latin typeface="Arial"/>
                <a:cs typeface="Arial"/>
              </a:rPr>
              <a:t>you</a:t>
            </a:r>
            <a:r>
              <a:rPr sz="2902" b="1" spc="-213" dirty="0">
                <a:solidFill>
                  <a:srgbClr val="FFFFFF"/>
                </a:solidFill>
                <a:latin typeface="Arial"/>
                <a:cs typeface="Arial"/>
              </a:rPr>
              <a:t> </a:t>
            </a:r>
            <a:r>
              <a:rPr sz="2902" b="1" spc="-73" dirty="0">
                <a:solidFill>
                  <a:srgbClr val="FFFFFF"/>
                </a:solidFill>
                <a:latin typeface="Arial"/>
                <a:cs typeface="Arial"/>
              </a:rPr>
              <a:t>could</a:t>
            </a:r>
            <a:r>
              <a:rPr sz="2902" b="1" spc="-213" dirty="0">
                <a:solidFill>
                  <a:srgbClr val="FFFFFF"/>
                </a:solidFill>
                <a:latin typeface="Arial"/>
                <a:cs typeface="Arial"/>
              </a:rPr>
              <a:t> </a:t>
            </a:r>
            <a:r>
              <a:rPr sz="2902" b="1" spc="-73" dirty="0">
                <a:solidFill>
                  <a:srgbClr val="FFFFFF"/>
                </a:solidFill>
                <a:latin typeface="Arial"/>
                <a:cs typeface="Arial"/>
              </a:rPr>
              <a:t>offer</a:t>
            </a:r>
            <a:r>
              <a:rPr sz="2902" b="1" spc="-222" dirty="0">
                <a:solidFill>
                  <a:srgbClr val="FFFFFF"/>
                </a:solidFill>
                <a:latin typeface="Arial"/>
                <a:cs typeface="Arial"/>
              </a:rPr>
              <a:t> </a:t>
            </a:r>
            <a:r>
              <a:rPr sz="2902" b="1" spc="-68" dirty="0">
                <a:solidFill>
                  <a:srgbClr val="FFFFFF"/>
                </a:solidFill>
                <a:latin typeface="Arial"/>
                <a:cs typeface="Arial"/>
              </a:rPr>
              <a:t>your</a:t>
            </a:r>
            <a:r>
              <a:rPr sz="2902" b="1" spc="-199" dirty="0">
                <a:solidFill>
                  <a:srgbClr val="FFFFFF"/>
                </a:solidFill>
                <a:latin typeface="Arial"/>
                <a:cs typeface="Arial"/>
              </a:rPr>
              <a:t> </a:t>
            </a:r>
            <a:r>
              <a:rPr sz="2902" b="1" spc="-73" dirty="0">
                <a:solidFill>
                  <a:srgbClr val="FFFFFF"/>
                </a:solidFill>
                <a:latin typeface="Arial"/>
                <a:cs typeface="Arial"/>
              </a:rPr>
              <a:t>early</a:t>
            </a:r>
            <a:r>
              <a:rPr sz="2902" b="1" spc="-204" dirty="0">
                <a:solidFill>
                  <a:srgbClr val="FFFFFF"/>
                </a:solidFill>
                <a:latin typeface="Arial"/>
                <a:cs typeface="Arial"/>
              </a:rPr>
              <a:t> </a:t>
            </a:r>
            <a:r>
              <a:rPr sz="2902" b="1" spc="-63" dirty="0">
                <a:solidFill>
                  <a:srgbClr val="FFFFFF"/>
                </a:solidFill>
                <a:latin typeface="Arial"/>
                <a:cs typeface="Arial"/>
              </a:rPr>
              <a:t>T2DM</a:t>
            </a:r>
            <a:r>
              <a:rPr sz="2902" b="1" spc="-213" dirty="0">
                <a:solidFill>
                  <a:srgbClr val="FFFFFF"/>
                </a:solidFill>
                <a:latin typeface="Arial"/>
                <a:cs typeface="Arial"/>
              </a:rPr>
              <a:t> </a:t>
            </a:r>
            <a:r>
              <a:rPr sz="2902" b="1" spc="-82" dirty="0">
                <a:solidFill>
                  <a:srgbClr val="FFFFFF"/>
                </a:solidFill>
                <a:latin typeface="Arial"/>
                <a:cs typeface="Arial"/>
              </a:rPr>
              <a:t>patients</a:t>
            </a:r>
            <a:r>
              <a:rPr sz="2902" b="1" spc="-213" dirty="0">
                <a:solidFill>
                  <a:srgbClr val="FFFFFF"/>
                </a:solidFill>
                <a:latin typeface="Arial"/>
                <a:cs typeface="Arial"/>
              </a:rPr>
              <a:t> </a:t>
            </a:r>
            <a:r>
              <a:rPr sz="2902" b="1" dirty="0">
                <a:solidFill>
                  <a:srgbClr val="FFFFFF"/>
                </a:solidFill>
                <a:latin typeface="Arial"/>
                <a:cs typeface="Arial"/>
              </a:rPr>
              <a:t>a</a:t>
            </a:r>
            <a:endParaRPr sz="2902">
              <a:solidFill>
                <a:prstClr val="black"/>
              </a:solidFill>
              <a:latin typeface="Arial"/>
              <a:cs typeface="Arial"/>
            </a:endParaRPr>
          </a:p>
          <a:p>
            <a:pPr marL="2009605" defTabSz="829178">
              <a:spcBef>
                <a:spcPts val="218"/>
              </a:spcBef>
            </a:pPr>
            <a:r>
              <a:rPr sz="2902" b="1" spc="-91" dirty="0">
                <a:solidFill>
                  <a:srgbClr val="FFFFFF"/>
                </a:solidFill>
                <a:latin typeface="Arial"/>
                <a:cs typeface="Arial"/>
              </a:rPr>
              <a:t>n</a:t>
            </a:r>
            <a:r>
              <a:rPr sz="2902" b="1" spc="-95" dirty="0">
                <a:solidFill>
                  <a:srgbClr val="FFFFFF"/>
                </a:solidFill>
                <a:latin typeface="Arial"/>
                <a:cs typeface="Arial"/>
              </a:rPr>
              <a:t>e</a:t>
            </a:r>
            <a:r>
              <a:rPr sz="2902" b="1" spc="5" dirty="0">
                <a:solidFill>
                  <a:srgbClr val="FFFFFF"/>
                </a:solidFill>
                <a:latin typeface="Arial"/>
                <a:cs typeface="Arial"/>
              </a:rPr>
              <a:t>w</a:t>
            </a:r>
            <a:r>
              <a:rPr sz="2902" b="1" spc="-208" dirty="0">
                <a:solidFill>
                  <a:srgbClr val="FFFFFF"/>
                </a:solidFill>
                <a:latin typeface="Arial"/>
                <a:cs typeface="Arial"/>
              </a:rPr>
              <a:t> </a:t>
            </a:r>
            <a:r>
              <a:rPr sz="2902" b="1" spc="-95" dirty="0">
                <a:solidFill>
                  <a:srgbClr val="FFFFFF"/>
                </a:solidFill>
                <a:latin typeface="Arial"/>
                <a:cs typeface="Arial"/>
              </a:rPr>
              <a:t>a</a:t>
            </a:r>
            <a:r>
              <a:rPr sz="2902" b="1" spc="-91" dirty="0">
                <a:solidFill>
                  <a:srgbClr val="FFFFFF"/>
                </a:solidFill>
                <a:latin typeface="Arial"/>
                <a:cs typeface="Arial"/>
              </a:rPr>
              <a:t>ppro</a:t>
            </a:r>
            <a:r>
              <a:rPr sz="2902" b="1" spc="-95" dirty="0">
                <a:solidFill>
                  <a:srgbClr val="FFFFFF"/>
                </a:solidFill>
                <a:latin typeface="Arial"/>
                <a:cs typeface="Arial"/>
              </a:rPr>
              <a:t>a</a:t>
            </a:r>
            <a:r>
              <a:rPr sz="2902" b="1" spc="-109" dirty="0">
                <a:solidFill>
                  <a:srgbClr val="FFFFFF"/>
                </a:solidFill>
                <a:latin typeface="Arial"/>
                <a:cs typeface="Arial"/>
              </a:rPr>
              <a:t>c</a:t>
            </a:r>
            <a:r>
              <a:rPr sz="2902" b="1" dirty="0">
                <a:solidFill>
                  <a:srgbClr val="FFFFFF"/>
                </a:solidFill>
                <a:latin typeface="Arial"/>
                <a:cs typeface="Arial"/>
              </a:rPr>
              <a:t>h</a:t>
            </a:r>
            <a:r>
              <a:rPr sz="2902" b="1" spc="-222" dirty="0">
                <a:solidFill>
                  <a:srgbClr val="FFFFFF"/>
                </a:solidFill>
                <a:latin typeface="Arial"/>
                <a:cs typeface="Arial"/>
              </a:rPr>
              <a:t> </a:t>
            </a:r>
            <a:r>
              <a:rPr sz="2902" b="1" spc="-91" dirty="0">
                <a:solidFill>
                  <a:srgbClr val="FFFFFF"/>
                </a:solidFill>
                <a:latin typeface="Arial"/>
                <a:cs typeface="Arial"/>
              </a:rPr>
              <a:t>t</a:t>
            </a:r>
            <a:r>
              <a:rPr sz="2902" b="1" dirty="0">
                <a:solidFill>
                  <a:srgbClr val="FFFFFF"/>
                </a:solidFill>
                <a:latin typeface="Arial"/>
                <a:cs typeface="Arial"/>
              </a:rPr>
              <a:t>o</a:t>
            </a:r>
            <a:r>
              <a:rPr sz="2902" b="1" spc="-199" dirty="0">
                <a:solidFill>
                  <a:srgbClr val="FFFFFF"/>
                </a:solidFill>
                <a:latin typeface="Arial"/>
                <a:cs typeface="Arial"/>
              </a:rPr>
              <a:t> </a:t>
            </a:r>
            <a:r>
              <a:rPr sz="2902" b="1" spc="-91" dirty="0">
                <a:solidFill>
                  <a:srgbClr val="FFFFFF"/>
                </a:solidFill>
                <a:latin typeface="Arial"/>
                <a:cs typeface="Arial"/>
              </a:rPr>
              <a:t>th</a:t>
            </a:r>
            <a:r>
              <a:rPr sz="2902" b="1" spc="-95" dirty="0">
                <a:solidFill>
                  <a:srgbClr val="FFFFFF"/>
                </a:solidFill>
                <a:latin typeface="Arial"/>
                <a:cs typeface="Arial"/>
              </a:rPr>
              <a:t>e</a:t>
            </a:r>
            <a:r>
              <a:rPr sz="2902" b="1" spc="-91" dirty="0">
                <a:solidFill>
                  <a:srgbClr val="FFFFFF"/>
                </a:solidFill>
                <a:latin typeface="Arial"/>
                <a:cs typeface="Arial"/>
              </a:rPr>
              <a:t>i</a:t>
            </a:r>
            <a:r>
              <a:rPr sz="2902" b="1" dirty="0">
                <a:solidFill>
                  <a:srgbClr val="FFFFFF"/>
                </a:solidFill>
                <a:latin typeface="Arial"/>
                <a:cs typeface="Arial"/>
              </a:rPr>
              <a:t>r</a:t>
            </a:r>
            <a:r>
              <a:rPr sz="2902" b="1" spc="-208" dirty="0">
                <a:solidFill>
                  <a:srgbClr val="FFFFFF"/>
                </a:solidFill>
                <a:latin typeface="Arial"/>
                <a:cs typeface="Arial"/>
              </a:rPr>
              <a:t> </a:t>
            </a:r>
            <a:r>
              <a:rPr sz="2902" b="1" spc="-91" dirty="0">
                <a:solidFill>
                  <a:srgbClr val="FFFFFF"/>
                </a:solidFill>
                <a:latin typeface="Arial"/>
                <a:cs typeface="Arial"/>
              </a:rPr>
              <a:t>tr</a:t>
            </a:r>
            <a:r>
              <a:rPr sz="2902" b="1" spc="-95" dirty="0">
                <a:solidFill>
                  <a:srgbClr val="FFFFFF"/>
                </a:solidFill>
                <a:latin typeface="Arial"/>
                <a:cs typeface="Arial"/>
              </a:rPr>
              <a:t>ea</a:t>
            </a:r>
            <a:r>
              <a:rPr sz="2902" b="1" spc="-91" dirty="0">
                <a:solidFill>
                  <a:srgbClr val="FFFFFF"/>
                </a:solidFill>
                <a:latin typeface="Arial"/>
                <a:cs typeface="Arial"/>
              </a:rPr>
              <a:t>t</a:t>
            </a:r>
            <a:r>
              <a:rPr sz="2902" b="1" spc="-95" dirty="0">
                <a:solidFill>
                  <a:srgbClr val="FFFFFF"/>
                </a:solidFill>
                <a:latin typeface="Arial"/>
                <a:cs typeface="Arial"/>
              </a:rPr>
              <a:t>me</a:t>
            </a:r>
            <a:r>
              <a:rPr sz="2902" b="1" spc="-91" dirty="0">
                <a:solidFill>
                  <a:srgbClr val="FFFFFF"/>
                </a:solidFill>
                <a:latin typeface="Arial"/>
                <a:cs typeface="Arial"/>
              </a:rPr>
              <a:t>n</a:t>
            </a:r>
            <a:r>
              <a:rPr sz="2902" b="1" dirty="0">
                <a:solidFill>
                  <a:srgbClr val="FFFFFF"/>
                </a:solidFill>
                <a:latin typeface="Arial"/>
                <a:cs typeface="Arial"/>
              </a:rPr>
              <a:t>t</a:t>
            </a:r>
            <a:r>
              <a:rPr sz="2902" b="1" spc="-230" dirty="0">
                <a:solidFill>
                  <a:srgbClr val="FFFFFF"/>
                </a:solidFill>
                <a:latin typeface="Arial"/>
                <a:cs typeface="Arial"/>
              </a:rPr>
              <a:t> </a:t>
            </a:r>
            <a:r>
              <a:rPr sz="2902" b="1" spc="113" dirty="0">
                <a:solidFill>
                  <a:srgbClr val="FFFFFF"/>
                </a:solidFill>
                <a:latin typeface="Arial"/>
                <a:cs typeface="Arial"/>
              </a:rPr>
              <a:t>?</a:t>
            </a:r>
            <a:r>
              <a:rPr sz="1904" b="1" spc="-136" baseline="57539" dirty="0">
                <a:solidFill>
                  <a:srgbClr val="FFFFFF"/>
                </a:solidFill>
                <a:latin typeface="Arial"/>
                <a:cs typeface="Arial"/>
              </a:rPr>
              <a:t>1</a:t>
            </a:r>
            <a:r>
              <a:rPr sz="1904" b="1" spc="-122" baseline="57539" dirty="0">
                <a:solidFill>
                  <a:srgbClr val="FFFFFF"/>
                </a:solidFill>
                <a:latin typeface="Arial"/>
                <a:cs typeface="Arial"/>
              </a:rPr>
              <a:t>,</a:t>
            </a:r>
            <a:r>
              <a:rPr sz="1904" b="1" baseline="57539" dirty="0">
                <a:solidFill>
                  <a:srgbClr val="FFFFFF"/>
                </a:solidFill>
                <a:latin typeface="Arial"/>
                <a:cs typeface="Arial"/>
              </a:rPr>
              <a:t>2</a:t>
            </a:r>
            <a:endParaRPr sz="1904" baseline="57539">
              <a:solidFill>
                <a:prstClr val="black"/>
              </a:solidFill>
              <a:latin typeface="Arial"/>
              <a:cs typeface="Arial"/>
            </a:endParaRPr>
          </a:p>
        </p:txBody>
      </p:sp>
      <p:sp>
        <p:nvSpPr>
          <p:cNvPr id="18" name="Rectangle 17"/>
          <p:cNvSpPr/>
          <p:nvPr/>
        </p:nvSpPr>
        <p:spPr>
          <a:xfrm>
            <a:off x="6994277" y="6182910"/>
            <a:ext cx="4629582" cy="675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endParaRPr lang="en-US" sz="1632">
              <a:solidFill>
                <a:prstClr val="white"/>
              </a:solidFill>
              <a:latin typeface="Calibri"/>
            </a:endParaRPr>
          </a:p>
        </p:txBody>
      </p:sp>
      <p:pic>
        <p:nvPicPr>
          <p:cNvPr id="20" name="Picture 1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17088" y="6182911"/>
            <a:ext cx="1918494" cy="664447"/>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8384" y="6400224"/>
            <a:ext cx="2971223" cy="33439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568141" y="0"/>
            <a:ext cx="11055718" cy="6130396"/>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3" name="object 3"/>
          <p:cNvSpPr/>
          <p:nvPr/>
        </p:nvSpPr>
        <p:spPr>
          <a:xfrm>
            <a:off x="568142" y="821692"/>
            <a:ext cx="11067441" cy="6036309"/>
          </a:xfrm>
          <a:custGeom>
            <a:avLst/>
            <a:gdLst/>
            <a:ahLst/>
            <a:cxnLst/>
            <a:rect l="l" t="t" r="r" b="b"/>
            <a:pathLst>
              <a:path w="12192000" h="6769734">
                <a:moveTo>
                  <a:pt x="12191999" y="0"/>
                </a:moveTo>
                <a:lnTo>
                  <a:pt x="0" y="0"/>
                </a:lnTo>
                <a:lnTo>
                  <a:pt x="0" y="6769608"/>
                </a:lnTo>
                <a:lnTo>
                  <a:pt x="12191999" y="6769608"/>
                </a:lnTo>
                <a:lnTo>
                  <a:pt x="12191999" y="0"/>
                </a:lnTo>
                <a:close/>
              </a:path>
            </a:pathLst>
          </a:custGeom>
          <a:solidFill>
            <a:srgbClr val="4D4D4D">
              <a:alpha val="9019"/>
            </a:srgbClr>
          </a:solidFill>
        </p:spPr>
        <p:txBody>
          <a:bodyPr wrap="square" lIns="0" tIns="0" rIns="0" bIns="0" rtlCol="0"/>
          <a:lstStyle/>
          <a:p>
            <a:pPr defTabSz="829178"/>
            <a:endParaRPr sz="1632">
              <a:solidFill>
                <a:prstClr val="black"/>
              </a:solidFill>
              <a:latin typeface="Calibri"/>
            </a:endParaRPr>
          </a:p>
        </p:txBody>
      </p:sp>
      <p:sp>
        <p:nvSpPr>
          <p:cNvPr id="4" name="object 4"/>
          <p:cNvSpPr txBox="1"/>
          <p:nvPr/>
        </p:nvSpPr>
        <p:spPr>
          <a:xfrm>
            <a:off x="9195517" y="2756329"/>
            <a:ext cx="1476975" cy="195438"/>
          </a:xfrm>
          <a:prstGeom prst="rect">
            <a:avLst/>
          </a:prstGeom>
        </p:spPr>
        <p:txBody>
          <a:bodyPr vert="horz" wrap="square" lIns="0" tIns="0" rIns="0" bIns="0" rtlCol="0">
            <a:spAutoFit/>
          </a:bodyPr>
          <a:lstStyle/>
          <a:p>
            <a:pPr marL="11516" defTabSz="829178"/>
            <a:r>
              <a:rPr sz="1270" spc="-5" dirty="0">
                <a:solidFill>
                  <a:prstClr val="black"/>
                </a:solidFill>
                <a:latin typeface="Arial"/>
                <a:cs typeface="Arial"/>
              </a:rPr>
              <a:t>met mono</a:t>
            </a:r>
            <a:r>
              <a:rPr sz="1270" spc="-54" dirty="0">
                <a:solidFill>
                  <a:prstClr val="black"/>
                </a:solidFill>
                <a:latin typeface="Arial"/>
                <a:cs typeface="Arial"/>
              </a:rPr>
              <a:t> </a:t>
            </a:r>
            <a:r>
              <a:rPr sz="1270" spc="-5" dirty="0">
                <a:solidFill>
                  <a:prstClr val="black"/>
                </a:solidFill>
                <a:latin typeface="Arial"/>
                <a:cs typeface="Arial"/>
              </a:rPr>
              <a:t>(n=1,003)</a:t>
            </a:r>
            <a:endParaRPr sz="1270">
              <a:solidFill>
                <a:prstClr val="black"/>
              </a:solidFill>
              <a:latin typeface="Arial"/>
              <a:cs typeface="Arial"/>
            </a:endParaRPr>
          </a:p>
        </p:txBody>
      </p:sp>
      <p:sp>
        <p:nvSpPr>
          <p:cNvPr id="5" name="object 5"/>
          <p:cNvSpPr txBox="1"/>
          <p:nvPr/>
        </p:nvSpPr>
        <p:spPr>
          <a:xfrm>
            <a:off x="9195517" y="3018902"/>
            <a:ext cx="1272559" cy="195438"/>
          </a:xfrm>
          <a:prstGeom prst="rect">
            <a:avLst/>
          </a:prstGeom>
        </p:spPr>
        <p:txBody>
          <a:bodyPr vert="horz" wrap="square" lIns="0" tIns="0" rIns="0" bIns="0" rtlCol="0">
            <a:spAutoFit/>
          </a:bodyPr>
          <a:lstStyle/>
          <a:p>
            <a:pPr marL="11516" defTabSz="829178"/>
            <a:r>
              <a:rPr sz="1270" spc="-5" dirty="0">
                <a:solidFill>
                  <a:prstClr val="black"/>
                </a:solidFill>
                <a:latin typeface="Arial"/>
                <a:cs typeface="Arial"/>
              </a:rPr>
              <a:t>vilda/met</a:t>
            </a:r>
            <a:r>
              <a:rPr sz="1270" spc="-73" dirty="0">
                <a:solidFill>
                  <a:prstClr val="black"/>
                </a:solidFill>
                <a:latin typeface="Arial"/>
                <a:cs typeface="Arial"/>
              </a:rPr>
              <a:t> </a:t>
            </a:r>
            <a:r>
              <a:rPr sz="1270" dirty="0">
                <a:solidFill>
                  <a:prstClr val="black"/>
                </a:solidFill>
                <a:latin typeface="Arial"/>
                <a:cs typeface="Arial"/>
              </a:rPr>
              <a:t>(n=998)</a:t>
            </a:r>
            <a:endParaRPr sz="1270">
              <a:solidFill>
                <a:prstClr val="black"/>
              </a:solidFill>
              <a:latin typeface="Arial"/>
              <a:cs typeface="Arial"/>
            </a:endParaRPr>
          </a:p>
        </p:txBody>
      </p:sp>
      <p:sp>
        <p:nvSpPr>
          <p:cNvPr id="6" name="object 6"/>
          <p:cNvSpPr/>
          <p:nvPr/>
        </p:nvSpPr>
        <p:spPr>
          <a:xfrm>
            <a:off x="8941466" y="3048614"/>
            <a:ext cx="138196" cy="128983"/>
          </a:xfrm>
          <a:custGeom>
            <a:avLst/>
            <a:gdLst/>
            <a:ahLst/>
            <a:cxnLst/>
            <a:rect l="l" t="t" r="r" b="b"/>
            <a:pathLst>
              <a:path w="152400" h="142239">
                <a:moveTo>
                  <a:pt x="0" y="141732"/>
                </a:moveTo>
                <a:lnTo>
                  <a:pt x="152400" y="141732"/>
                </a:lnTo>
                <a:lnTo>
                  <a:pt x="152400" y="0"/>
                </a:lnTo>
                <a:lnTo>
                  <a:pt x="0" y="0"/>
                </a:lnTo>
                <a:lnTo>
                  <a:pt x="0" y="141732"/>
                </a:lnTo>
                <a:close/>
              </a:path>
            </a:pathLst>
          </a:custGeom>
          <a:solidFill>
            <a:srgbClr val="DE7900"/>
          </a:solidFill>
        </p:spPr>
        <p:txBody>
          <a:bodyPr wrap="square" lIns="0" tIns="0" rIns="0" bIns="0" rtlCol="0"/>
          <a:lstStyle/>
          <a:p>
            <a:pPr defTabSz="829178"/>
            <a:endParaRPr sz="1632">
              <a:solidFill>
                <a:prstClr val="black"/>
              </a:solidFill>
              <a:latin typeface="Calibri"/>
            </a:endParaRPr>
          </a:p>
        </p:txBody>
      </p:sp>
      <p:sp>
        <p:nvSpPr>
          <p:cNvPr id="7" name="object 7"/>
          <p:cNvSpPr/>
          <p:nvPr/>
        </p:nvSpPr>
        <p:spPr>
          <a:xfrm>
            <a:off x="8933173" y="2804007"/>
            <a:ext cx="139924" cy="128983"/>
          </a:xfrm>
          <a:custGeom>
            <a:avLst/>
            <a:gdLst/>
            <a:ahLst/>
            <a:cxnLst/>
            <a:rect l="l" t="t" r="r" b="b"/>
            <a:pathLst>
              <a:path w="154304" h="142239">
                <a:moveTo>
                  <a:pt x="0" y="141732"/>
                </a:moveTo>
                <a:lnTo>
                  <a:pt x="153924" y="141732"/>
                </a:lnTo>
                <a:lnTo>
                  <a:pt x="153924" y="0"/>
                </a:lnTo>
                <a:lnTo>
                  <a:pt x="0" y="0"/>
                </a:lnTo>
                <a:lnTo>
                  <a:pt x="0" y="141732"/>
                </a:lnTo>
                <a:close/>
              </a:path>
            </a:pathLst>
          </a:custGeom>
          <a:solidFill>
            <a:srgbClr val="EFC774"/>
          </a:solidFill>
        </p:spPr>
        <p:txBody>
          <a:bodyPr wrap="square" lIns="0" tIns="0" rIns="0" bIns="0" rtlCol="0"/>
          <a:lstStyle/>
          <a:p>
            <a:pPr defTabSz="829178"/>
            <a:endParaRPr sz="1632">
              <a:solidFill>
                <a:prstClr val="black"/>
              </a:solidFill>
              <a:latin typeface="Calibri"/>
            </a:endParaRPr>
          </a:p>
        </p:txBody>
      </p:sp>
      <p:sp>
        <p:nvSpPr>
          <p:cNvPr id="8" name="object 8"/>
          <p:cNvSpPr txBox="1"/>
          <p:nvPr/>
        </p:nvSpPr>
        <p:spPr>
          <a:xfrm>
            <a:off x="568141" y="6140068"/>
            <a:ext cx="11055718" cy="488275"/>
          </a:xfrm>
          <a:prstGeom prst="rect">
            <a:avLst/>
          </a:prstGeom>
        </p:spPr>
        <p:txBody>
          <a:bodyPr vert="horz" wrap="square" lIns="0" tIns="0" rIns="0" bIns="0" rtlCol="0">
            <a:spAutoFit/>
          </a:bodyPr>
          <a:lstStyle/>
          <a:p>
            <a:pPr defTabSz="829178"/>
            <a:endParaRPr sz="1088">
              <a:solidFill>
                <a:prstClr val="black"/>
              </a:solidFill>
              <a:latin typeface="Times New Roman"/>
              <a:cs typeface="Times New Roman"/>
            </a:endParaRPr>
          </a:p>
          <a:p>
            <a:pPr defTabSz="829178">
              <a:spcBef>
                <a:spcPts val="9"/>
              </a:spcBef>
            </a:pPr>
            <a:endParaRPr sz="997">
              <a:solidFill>
                <a:prstClr val="black"/>
              </a:solidFill>
              <a:latin typeface="Times New Roman"/>
              <a:cs typeface="Times New Roman"/>
            </a:endParaRPr>
          </a:p>
          <a:p>
            <a:pPr marR="836664" algn="r" defTabSz="829178">
              <a:spcBef>
                <a:spcPts val="5"/>
              </a:spcBef>
            </a:pPr>
            <a:r>
              <a:rPr sz="1088" dirty="0">
                <a:solidFill>
                  <a:srgbClr val="888888"/>
                </a:solidFill>
                <a:latin typeface="Calibri"/>
                <a:cs typeface="Calibri"/>
                <a:hlinkClick r:id="" action="ppaction://noaction"/>
              </a:rPr>
              <a:t>37</a:t>
            </a:r>
            <a:endParaRPr sz="1088">
              <a:solidFill>
                <a:prstClr val="black"/>
              </a:solidFill>
              <a:latin typeface="Calibri"/>
              <a:cs typeface="Calibri"/>
            </a:endParaRPr>
          </a:p>
        </p:txBody>
      </p:sp>
      <p:sp>
        <p:nvSpPr>
          <p:cNvPr id="9" name="object 9"/>
          <p:cNvSpPr/>
          <p:nvPr/>
        </p:nvSpPr>
        <p:spPr>
          <a:xfrm>
            <a:off x="568141" y="6140068"/>
            <a:ext cx="11055718" cy="714591"/>
          </a:xfrm>
          <a:custGeom>
            <a:avLst/>
            <a:gdLst/>
            <a:ahLst/>
            <a:cxnLst/>
            <a:rect l="l" t="t" r="r" b="b"/>
            <a:pathLst>
              <a:path w="12192000" h="788034">
                <a:moveTo>
                  <a:pt x="12191999" y="0"/>
                </a:moveTo>
                <a:lnTo>
                  <a:pt x="0" y="0"/>
                </a:lnTo>
                <a:lnTo>
                  <a:pt x="0" y="787906"/>
                </a:lnTo>
                <a:lnTo>
                  <a:pt x="12191999" y="787906"/>
                </a:lnTo>
                <a:lnTo>
                  <a:pt x="12191999" y="0"/>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11" name="object 11"/>
          <p:cNvSpPr/>
          <p:nvPr/>
        </p:nvSpPr>
        <p:spPr>
          <a:xfrm>
            <a:off x="568141" y="6126250"/>
            <a:ext cx="11055718" cy="11516"/>
          </a:xfrm>
          <a:custGeom>
            <a:avLst/>
            <a:gdLst/>
            <a:ahLst/>
            <a:cxnLst/>
            <a:rect l="l" t="t" r="r" b="b"/>
            <a:pathLst>
              <a:path w="12192000" h="12700">
                <a:moveTo>
                  <a:pt x="0" y="12192"/>
                </a:moveTo>
                <a:lnTo>
                  <a:pt x="12191999" y="12192"/>
                </a:lnTo>
                <a:lnTo>
                  <a:pt x="12191999" y="0"/>
                </a:lnTo>
                <a:lnTo>
                  <a:pt x="0" y="0"/>
                </a:lnTo>
                <a:lnTo>
                  <a:pt x="0" y="12192"/>
                </a:lnTo>
                <a:close/>
              </a:path>
            </a:pathLst>
          </a:custGeom>
          <a:solidFill>
            <a:srgbClr val="BEBEBE"/>
          </a:solidFill>
        </p:spPr>
        <p:txBody>
          <a:bodyPr wrap="square" lIns="0" tIns="0" rIns="0" bIns="0" rtlCol="0"/>
          <a:lstStyle/>
          <a:p>
            <a:pPr defTabSz="829178"/>
            <a:endParaRPr sz="1632">
              <a:solidFill>
                <a:prstClr val="black"/>
              </a:solidFill>
              <a:latin typeface="Calibri"/>
            </a:endParaRPr>
          </a:p>
        </p:txBody>
      </p:sp>
      <p:sp>
        <p:nvSpPr>
          <p:cNvPr id="14" name="object 14"/>
          <p:cNvSpPr/>
          <p:nvPr/>
        </p:nvSpPr>
        <p:spPr>
          <a:xfrm>
            <a:off x="10772569" y="6283794"/>
            <a:ext cx="398466" cy="417469"/>
          </a:xfrm>
          <a:custGeom>
            <a:avLst/>
            <a:gdLst/>
            <a:ahLst/>
            <a:cxnLst/>
            <a:rect l="l" t="t" r="r" b="b"/>
            <a:pathLst>
              <a:path w="439420" h="460375">
                <a:moveTo>
                  <a:pt x="0" y="460247"/>
                </a:moveTo>
                <a:lnTo>
                  <a:pt x="438912" y="460247"/>
                </a:lnTo>
                <a:lnTo>
                  <a:pt x="438912" y="0"/>
                </a:lnTo>
                <a:lnTo>
                  <a:pt x="0" y="0"/>
                </a:lnTo>
                <a:lnTo>
                  <a:pt x="0" y="460247"/>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16" name="object 16"/>
          <p:cNvSpPr txBox="1"/>
          <p:nvPr/>
        </p:nvSpPr>
        <p:spPr>
          <a:xfrm>
            <a:off x="4401020" y="2180971"/>
            <a:ext cx="3722668" cy="279179"/>
          </a:xfrm>
          <a:prstGeom prst="rect">
            <a:avLst/>
          </a:prstGeom>
        </p:spPr>
        <p:txBody>
          <a:bodyPr vert="horz" wrap="square" lIns="0" tIns="0" rIns="0" bIns="0" rtlCol="0">
            <a:spAutoFit/>
          </a:bodyPr>
          <a:lstStyle/>
          <a:p>
            <a:pPr marL="11516" defTabSz="829178"/>
            <a:r>
              <a:rPr sz="1814" b="1" spc="-95" dirty="0">
                <a:solidFill>
                  <a:srgbClr val="4D4D4D"/>
                </a:solidFill>
                <a:latin typeface="Arial"/>
                <a:cs typeface="Arial"/>
              </a:rPr>
              <a:t>VERIFY:</a:t>
            </a:r>
            <a:r>
              <a:rPr sz="1814" b="1" spc="-277" dirty="0">
                <a:solidFill>
                  <a:srgbClr val="4D4D4D"/>
                </a:solidFill>
                <a:latin typeface="Arial"/>
                <a:cs typeface="Arial"/>
              </a:rPr>
              <a:t> </a:t>
            </a:r>
            <a:r>
              <a:rPr sz="1814" b="1" spc="-41" dirty="0">
                <a:solidFill>
                  <a:srgbClr val="4D4D4D"/>
                </a:solidFill>
                <a:latin typeface="Arial"/>
                <a:cs typeface="Arial"/>
              </a:rPr>
              <a:t>AE</a:t>
            </a:r>
            <a:r>
              <a:rPr sz="1814" b="1" spc="-195" dirty="0">
                <a:solidFill>
                  <a:srgbClr val="4D4D4D"/>
                </a:solidFill>
                <a:latin typeface="Arial"/>
                <a:cs typeface="Arial"/>
              </a:rPr>
              <a:t> </a:t>
            </a:r>
            <a:r>
              <a:rPr sz="1814" b="1" spc="-77" dirty="0">
                <a:solidFill>
                  <a:srgbClr val="4D4D4D"/>
                </a:solidFill>
                <a:latin typeface="Arial"/>
                <a:cs typeface="Arial"/>
              </a:rPr>
              <a:t>profiles</a:t>
            </a:r>
            <a:r>
              <a:rPr sz="1814" b="1" spc="-222" dirty="0">
                <a:solidFill>
                  <a:srgbClr val="4D4D4D"/>
                </a:solidFill>
                <a:latin typeface="Arial"/>
                <a:cs typeface="Arial"/>
              </a:rPr>
              <a:t> </a:t>
            </a:r>
            <a:r>
              <a:rPr sz="1814" b="1" spc="-45" dirty="0">
                <a:solidFill>
                  <a:srgbClr val="4D4D4D"/>
                </a:solidFill>
                <a:latin typeface="Arial"/>
                <a:cs typeface="Arial"/>
              </a:rPr>
              <a:t>by</a:t>
            </a:r>
            <a:r>
              <a:rPr sz="1814" b="1" spc="-190" dirty="0">
                <a:solidFill>
                  <a:srgbClr val="4D4D4D"/>
                </a:solidFill>
                <a:latin typeface="Arial"/>
                <a:cs typeface="Arial"/>
              </a:rPr>
              <a:t> </a:t>
            </a:r>
            <a:r>
              <a:rPr sz="1814" b="1" spc="-82" dirty="0">
                <a:solidFill>
                  <a:srgbClr val="4D4D4D"/>
                </a:solidFill>
                <a:latin typeface="Arial"/>
                <a:cs typeface="Arial"/>
              </a:rPr>
              <a:t>treatment</a:t>
            </a:r>
            <a:r>
              <a:rPr sz="1814" b="1" spc="-230" dirty="0">
                <a:solidFill>
                  <a:srgbClr val="4D4D4D"/>
                </a:solidFill>
                <a:latin typeface="Arial"/>
                <a:cs typeface="Arial"/>
              </a:rPr>
              <a:t> </a:t>
            </a:r>
            <a:r>
              <a:rPr sz="1814" b="1" spc="-59" dirty="0">
                <a:solidFill>
                  <a:srgbClr val="4D4D4D"/>
                </a:solidFill>
                <a:latin typeface="Arial"/>
                <a:cs typeface="Arial"/>
              </a:rPr>
              <a:t>arm</a:t>
            </a:r>
            <a:endParaRPr sz="1814">
              <a:solidFill>
                <a:prstClr val="black"/>
              </a:solidFill>
              <a:latin typeface="Arial"/>
              <a:cs typeface="Arial"/>
            </a:endParaRPr>
          </a:p>
        </p:txBody>
      </p:sp>
      <p:sp>
        <p:nvSpPr>
          <p:cNvPr id="19" name="object 19"/>
          <p:cNvSpPr txBox="1"/>
          <p:nvPr/>
        </p:nvSpPr>
        <p:spPr>
          <a:xfrm>
            <a:off x="2415597" y="5411774"/>
            <a:ext cx="1211522" cy="167418"/>
          </a:xfrm>
          <a:prstGeom prst="rect">
            <a:avLst/>
          </a:prstGeom>
        </p:spPr>
        <p:txBody>
          <a:bodyPr vert="horz" wrap="square" lIns="0" tIns="0" rIns="0" bIns="0" rtlCol="0">
            <a:spAutoFit/>
          </a:bodyPr>
          <a:lstStyle/>
          <a:p>
            <a:pPr marL="11516" defTabSz="829178"/>
            <a:r>
              <a:rPr sz="1088" dirty="0">
                <a:solidFill>
                  <a:prstClr val="black"/>
                </a:solidFill>
                <a:latin typeface="Arial"/>
                <a:cs typeface="Arial"/>
              </a:rPr>
              <a:t>Patients </a:t>
            </a:r>
            <a:r>
              <a:rPr sz="1088" spc="-5" dirty="0">
                <a:solidFill>
                  <a:prstClr val="black"/>
                </a:solidFill>
                <a:latin typeface="Arial"/>
                <a:cs typeface="Arial"/>
              </a:rPr>
              <a:t>with </a:t>
            </a:r>
            <a:r>
              <a:rPr sz="1088" dirty="0">
                <a:solidFill>
                  <a:prstClr val="black"/>
                </a:solidFill>
                <a:latin typeface="Arial"/>
                <a:cs typeface="Arial"/>
              </a:rPr>
              <a:t>≥1</a:t>
            </a:r>
            <a:r>
              <a:rPr sz="1088" spc="-168" dirty="0">
                <a:solidFill>
                  <a:prstClr val="black"/>
                </a:solidFill>
                <a:latin typeface="Arial"/>
                <a:cs typeface="Arial"/>
              </a:rPr>
              <a:t> </a:t>
            </a:r>
            <a:r>
              <a:rPr sz="1088" dirty="0">
                <a:solidFill>
                  <a:prstClr val="black"/>
                </a:solidFill>
                <a:latin typeface="Arial"/>
                <a:cs typeface="Arial"/>
              </a:rPr>
              <a:t>AE</a:t>
            </a:r>
            <a:endParaRPr sz="1088">
              <a:solidFill>
                <a:prstClr val="black"/>
              </a:solidFill>
              <a:latin typeface="Arial"/>
              <a:cs typeface="Arial"/>
            </a:endParaRPr>
          </a:p>
        </p:txBody>
      </p:sp>
      <p:sp>
        <p:nvSpPr>
          <p:cNvPr id="20" name="object 20"/>
          <p:cNvSpPr/>
          <p:nvPr/>
        </p:nvSpPr>
        <p:spPr>
          <a:xfrm>
            <a:off x="3110957" y="2990572"/>
            <a:ext cx="914976" cy="2302699"/>
          </a:xfrm>
          <a:custGeom>
            <a:avLst/>
            <a:gdLst/>
            <a:ahLst/>
            <a:cxnLst/>
            <a:rect l="l" t="t" r="r" b="b"/>
            <a:pathLst>
              <a:path w="1009014" h="2539365">
                <a:moveTo>
                  <a:pt x="0" y="2538984"/>
                </a:moveTo>
                <a:lnTo>
                  <a:pt x="1008888" y="2538984"/>
                </a:lnTo>
                <a:lnTo>
                  <a:pt x="1008888" y="0"/>
                </a:lnTo>
                <a:lnTo>
                  <a:pt x="0" y="0"/>
                </a:lnTo>
                <a:lnTo>
                  <a:pt x="0" y="2538984"/>
                </a:lnTo>
                <a:close/>
              </a:path>
            </a:pathLst>
          </a:custGeom>
          <a:solidFill>
            <a:srgbClr val="DE7900"/>
          </a:solidFill>
        </p:spPr>
        <p:txBody>
          <a:bodyPr wrap="square" lIns="0" tIns="0" rIns="0" bIns="0" rtlCol="0"/>
          <a:lstStyle/>
          <a:p>
            <a:pPr defTabSz="829178"/>
            <a:endParaRPr sz="1632">
              <a:solidFill>
                <a:prstClr val="black"/>
              </a:solidFill>
              <a:latin typeface="Calibri"/>
            </a:endParaRPr>
          </a:p>
        </p:txBody>
      </p:sp>
      <p:sp>
        <p:nvSpPr>
          <p:cNvPr id="21" name="object 21"/>
          <p:cNvSpPr txBox="1"/>
          <p:nvPr/>
        </p:nvSpPr>
        <p:spPr>
          <a:xfrm>
            <a:off x="3349345" y="2768536"/>
            <a:ext cx="482536" cy="195438"/>
          </a:xfrm>
          <a:prstGeom prst="rect">
            <a:avLst/>
          </a:prstGeom>
        </p:spPr>
        <p:txBody>
          <a:bodyPr vert="horz" wrap="square" lIns="0" tIns="0" rIns="0" bIns="0" rtlCol="0">
            <a:spAutoFit/>
          </a:bodyPr>
          <a:lstStyle/>
          <a:p>
            <a:pPr marL="11516" defTabSz="829178"/>
            <a:r>
              <a:rPr sz="1270" b="1" dirty="0">
                <a:solidFill>
                  <a:prstClr val="black"/>
                </a:solidFill>
                <a:latin typeface="Arial"/>
                <a:cs typeface="Arial"/>
              </a:rPr>
              <a:t>83</a:t>
            </a:r>
            <a:r>
              <a:rPr sz="1270" b="1" spc="5" dirty="0">
                <a:solidFill>
                  <a:prstClr val="black"/>
                </a:solidFill>
                <a:latin typeface="Arial"/>
                <a:cs typeface="Arial"/>
              </a:rPr>
              <a:t>.</a:t>
            </a:r>
            <a:r>
              <a:rPr sz="1270" b="1" dirty="0">
                <a:solidFill>
                  <a:prstClr val="black"/>
                </a:solidFill>
                <a:latin typeface="Arial"/>
                <a:cs typeface="Arial"/>
              </a:rPr>
              <a:t>5%</a:t>
            </a:r>
            <a:endParaRPr sz="1270">
              <a:solidFill>
                <a:prstClr val="black"/>
              </a:solidFill>
              <a:latin typeface="Arial"/>
              <a:cs typeface="Arial"/>
            </a:endParaRPr>
          </a:p>
        </p:txBody>
      </p:sp>
      <p:sp>
        <p:nvSpPr>
          <p:cNvPr id="22" name="object 22"/>
          <p:cNvSpPr/>
          <p:nvPr/>
        </p:nvSpPr>
        <p:spPr>
          <a:xfrm>
            <a:off x="2080010" y="2998864"/>
            <a:ext cx="930523" cy="2295789"/>
          </a:xfrm>
          <a:custGeom>
            <a:avLst/>
            <a:gdLst/>
            <a:ahLst/>
            <a:cxnLst/>
            <a:rect l="l" t="t" r="r" b="b"/>
            <a:pathLst>
              <a:path w="1026160" h="2531745">
                <a:moveTo>
                  <a:pt x="0" y="2531363"/>
                </a:moveTo>
                <a:lnTo>
                  <a:pt x="1025652" y="2531363"/>
                </a:lnTo>
                <a:lnTo>
                  <a:pt x="1025652" y="0"/>
                </a:lnTo>
                <a:lnTo>
                  <a:pt x="0" y="0"/>
                </a:lnTo>
                <a:lnTo>
                  <a:pt x="0" y="2531363"/>
                </a:lnTo>
                <a:close/>
              </a:path>
            </a:pathLst>
          </a:custGeom>
          <a:solidFill>
            <a:srgbClr val="EFC774"/>
          </a:solidFill>
        </p:spPr>
        <p:txBody>
          <a:bodyPr wrap="square" lIns="0" tIns="0" rIns="0" bIns="0" rtlCol="0"/>
          <a:lstStyle/>
          <a:p>
            <a:pPr defTabSz="829178"/>
            <a:endParaRPr sz="1632">
              <a:solidFill>
                <a:prstClr val="black"/>
              </a:solidFill>
              <a:latin typeface="Calibri"/>
            </a:endParaRPr>
          </a:p>
        </p:txBody>
      </p:sp>
      <p:sp>
        <p:nvSpPr>
          <p:cNvPr id="23" name="object 23"/>
          <p:cNvSpPr txBox="1"/>
          <p:nvPr/>
        </p:nvSpPr>
        <p:spPr>
          <a:xfrm>
            <a:off x="2350990" y="2769342"/>
            <a:ext cx="481960" cy="195438"/>
          </a:xfrm>
          <a:prstGeom prst="rect">
            <a:avLst/>
          </a:prstGeom>
        </p:spPr>
        <p:txBody>
          <a:bodyPr vert="horz" wrap="square" lIns="0" tIns="0" rIns="0" bIns="0" rtlCol="0">
            <a:spAutoFit/>
          </a:bodyPr>
          <a:lstStyle/>
          <a:p>
            <a:pPr marL="11516" defTabSz="829178"/>
            <a:r>
              <a:rPr sz="1270" b="1" dirty="0">
                <a:solidFill>
                  <a:prstClr val="black"/>
                </a:solidFill>
                <a:latin typeface="Arial"/>
                <a:cs typeface="Arial"/>
              </a:rPr>
              <a:t>83.2%</a:t>
            </a:r>
            <a:endParaRPr sz="1270">
              <a:solidFill>
                <a:prstClr val="black"/>
              </a:solidFill>
              <a:latin typeface="Arial"/>
              <a:cs typeface="Arial"/>
            </a:endParaRPr>
          </a:p>
        </p:txBody>
      </p:sp>
      <p:sp>
        <p:nvSpPr>
          <p:cNvPr id="24" name="object 24"/>
          <p:cNvSpPr/>
          <p:nvPr/>
        </p:nvSpPr>
        <p:spPr>
          <a:xfrm>
            <a:off x="5170084" y="4792654"/>
            <a:ext cx="914976" cy="503265"/>
          </a:xfrm>
          <a:custGeom>
            <a:avLst/>
            <a:gdLst/>
            <a:ahLst/>
            <a:cxnLst/>
            <a:rect l="l" t="t" r="r" b="b"/>
            <a:pathLst>
              <a:path w="1009014" h="554989">
                <a:moveTo>
                  <a:pt x="0" y="554736"/>
                </a:moveTo>
                <a:lnTo>
                  <a:pt x="1008888" y="554736"/>
                </a:lnTo>
                <a:lnTo>
                  <a:pt x="1008888" y="0"/>
                </a:lnTo>
                <a:lnTo>
                  <a:pt x="0" y="0"/>
                </a:lnTo>
                <a:lnTo>
                  <a:pt x="0" y="554736"/>
                </a:lnTo>
                <a:close/>
              </a:path>
            </a:pathLst>
          </a:custGeom>
          <a:solidFill>
            <a:srgbClr val="EFC774"/>
          </a:solidFill>
        </p:spPr>
        <p:txBody>
          <a:bodyPr wrap="square" lIns="0" tIns="0" rIns="0" bIns="0" rtlCol="0"/>
          <a:lstStyle/>
          <a:p>
            <a:pPr defTabSz="829178"/>
            <a:endParaRPr sz="1632">
              <a:solidFill>
                <a:prstClr val="black"/>
              </a:solidFill>
              <a:latin typeface="Calibri"/>
            </a:endParaRPr>
          </a:p>
        </p:txBody>
      </p:sp>
      <p:sp>
        <p:nvSpPr>
          <p:cNvPr id="25" name="object 25"/>
          <p:cNvSpPr/>
          <p:nvPr/>
        </p:nvSpPr>
        <p:spPr>
          <a:xfrm>
            <a:off x="6159570" y="4836877"/>
            <a:ext cx="913823" cy="456048"/>
          </a:xfrm>
          <a:custGeom>
            <a:avLst/>
            <a:gdLst/>
            <a:ahLst/>
            <a:cxnLst/>
            <a:rect l="l" t="t" r="r" b="b"/>
            <a:pathLst>
              <a:path w="1007745" h="502920">
                <a:moveTo>
                  <a:pt x="0" y="502919"/>
                </a:moveTo>
                <a:lnTo>
                  <a:pt x="1007363" y="502919"/>
                </a:lnTo>
                <a:lnTo>
                  <a:pt x="1007363" y="0"/>
                </a:lnTo>
                <a:lnTo>
                  <a:pt x="0" y="0"/>
                </a:lnTo>
                <a:lnTo>
                  <a:pt x="0" y="502919"/>
                </a:lnTo>
                <a:close/>
              </a:path>
            </a:pathLst>
          </a:custGeom>
          <a:solidFill>
            <a:srgbClr val="DE7900"/>
          </a:solidFill>
        </p:spPr>
        <p:txBody>
          <a:bodyPr wrap="square" lIns="0" tIns="0" rIns="0" bIns="0" rtlCol="0"/>
          <a:lstStyle/>
          <a:p>
            <a:pPr defTabSz="829178"/>
            <a:endParaRPr sz="1632">
              <a:solidFill>
                <a:prstClr val="black"/>
              </a:solidFill>
              <a:latin typeface="Calibri"/>
            </a:endParaRPr>
          </a:p>
        </p:txBody>
      </p:sp>
      <p:sp>
        <p:nvSpPr>
          <p:cNvPr id="26" name="object 26"/>
          <p:cNvSpPr txBox="1"/>
          <p:nvPr/>
        </p:nvSpPr>
        <p:spPr>
          <a:xfrm>
            <a:off x="5450162" y="4577528"/>
            <a:ext cx="481960" cy="195438"/>
          </a:xfrm>
          <a:prstGeom prst="rect">
            <a:avLst/>
          </a:prstGeom>
        </p:spPr>
        <p:txBody>
          <a:bodyPr vert="horz" wrap="square" lIns="0" tIns="0" rIns="0" bIns="0" rtlCol="0">
            <a:spAutoFit/>
          </a:bodyPr>
          <a:lstStyle/>
          <a:p>
            <a:pPr marL="11516" defTabSz="829178"/>
            <a:r>
              <a:rPr sz="1270" b="1" dirty="0">
                <a:solidFill>
                  <a:prstClr val="black"/>
                </a:solidFill>
                <a:latin typeface="Arial"/>
                <a:cs typeface="Arial"/>
              </a:rPr>
              <a:t>18.3%</a:t>
            </a:r>
            <a:endParaRPr sz="1270">
              <a:solidFill>
                <a:prstClr val="black"/>
              </a:solidFill>
              <a:latin typeface="Arial"/>
              <a:cs typeface="Arial"/>
            </a:endParaRPr>
          </a:p>
        </p:txBody>
      </p:sp>
      <p:sp>
        <p:nvSpPr>
          <p:cNvPr id="27" name="object 27"/>
          <p:cNvSpPr txBox="1"/>
          <p:nvPr/>
        </p:nvSpPr>
        <p:spPr>
          <a:xfrm>
            <a:off x="6359725" y="4635571"/>
            <a:ext cx="481960" cy="195438"/>
          </a:xfrm>
          <a:prstGeom prst="rect">
            <a:avLst/>
          </a:prstGeom>
        </p:spPr>
        <p:txBody>
          <a:bodyPr vert="horz" wrap="square" lIns="0" tIns="0" rIns="0" bIns="0" rtlCol="0">
            <a:spAutoFit/>
          </a:bodyPr>
          <a:lstStyle/>
          <a:p>
            <a:pPr marL="11516" defTabSz="829178"/>
            <a:r>
              <a:rPr sz="1270" b="1" dirty="0">
                <a:solidFill>
                  <a:prstClr val="black"/>
                </a:solidFill>
                <a:latin typeface="Arial"/>
                <a:cs typeface="Arial"/>
              </a:rPr>
              <a:t>16.6%</a:t>
            </a:r>
            <a:endParaRPr sz="1270">
              <a:solidFill>
                <a:prstClr val="black"/>
              </a:solidFill>
              <a:latin typeface="Arial"/>
              <a:cs typeface="Arial"/>
            </a:endParaRPr>
          </a:p>
        </p:txBody>
      </p:sp>
      <p:sp>
        <p:nvSpPr>
          <p:cNvPr id="28" name="object 28"/>
          <p:cNvSpPr txBox="1"/>
          <p:nvPr/>
        </p:nvSpPr>
        <p:spPr>
          <a:xfrm>
            <a:off x="5648359" y="5388050"/>
            <a:ext cx="942614" cy="167418"/>
          </a:xfrm>
          <a:prstGeom prst="rect">
            <a:avLst/>
          </a:prstGeom>
        </p:spPr>
        <p:txBody>
          <a:bodyPr vert="horz" wrap="square" lIns="0" tIns="0" rIns="0" bIns="0" rtlCol="0">
            <a:spAutoFit/>
          </a:bodyPr>
          <a:lstStyle/>
          <a:p>
            <a:pPr marL="11516" defTabSz="829178"/>
            <a:r>
              <a:rPr sz="1088" spc="-5" dirty="0">
                <a:solidFill>
                  <a:prstClr val="black"/>
                </a:solidFill>
                <a:latin typeface="Arial"/>
                <a:cs typeface="Arial"/>
              </a:rPr>
              <a:t>All serious</a:t>
            </a:r>
            <a:r>
              <a:rPr sz="1088" spc="-141" dirty="0">
                <a:solidFill>
                  <a:prstClr val="black"/>
                </a:solidFill>
                <a:latin typeface="Arial"/>
                <a:cs typeface="Arial"/>
              </a:rPr>
              <a:t> </a:t>
            </a:r>
            <a:r>
              <a:rPr sz="1088" dirty="0">
                <a:solidFill>
                  <a:prstClr val="black"/>
                </a:solidFill>
                <a:latin typeface="Arial"/>
                <a:cs typeface="Arial"/>
              </a:rPr>
              <a:t>AEs</a:t>
            </a:r>
            <a:endParaRPr sz="1088">
              <a:solidFill>
                <a:prstClr val="black"/>
              </a:solidFill>
              <a:latin typeface="Arial"/>
              <a:cs typeface="Arial"/>
            </a:endParaRPr>
          </a:p>
        </p:txBody>
      </p:sp>
      <p:sp>
        <p:nvSpPr>
          <p:cNvPr id="29" name="object 29"/>
          <p:cNvSpPr/>
          <p:nvPr/>
        </p:nvSpPr>
        <p:spPr>
          <a:xfrm>
            <a:off x="8059772" y="5275650"/>
            <a:ext cx="913823" cy="0"/>
          </a:xfrm>
          <a:custGeom>
            <a:avLst/>
            <a:gdLst/>
            <a:ahLst/>
            <a:cxnLst/>
            <a:rect l="l" t="t" r="r" b="b"/>
            <a:pathLst>
              <a:path w="1007745">
                <a:moveTo>
                  <a:pt x="0" y="0"/>
                </a:moveTo>
                <a:lnTo>
                  <a:pt x="1007363" y="0"/>
                </a:lnTo>
              </a:path>
            </a:pathLst>
          </a:custGeom>
          <a:ln w="28956">
            <a:solidFill>
              <a:srgbClr val="EFC774"/>
            </a:solidFill>
          </a:ln>
        </p:spPr>
        <p:txBody>
          <a:bodyPr wrap="square" lIns="0" tIns="0" rIns="0" bIns="0" rtlCol="0"/>
          <a:lstStyle/>
          <a:p>
            <a:pPr defTabSz="829178"/>
            <a:endParaRPr sz="1632">
              <a:solidFill>
                <a:prstClr val="black"/>
              </a:solidFill>
              <a:latin typeface="Calibri"/>
            </a:endParaRPr>
          </a:p>
        </p:txBody>
      </p:sp>
      <p:sp>
        <p:nvSpPr>
          <p:cNvPr id="30" name="object 30"/>
          <p:cNvSpPr txBox="1"/>
          <p:nvPr/>
        </p:nvSpPr>
        <p:spPr>
          <a:xfrm>
            <a:off x="8814671" y="5388050"/>
            <a:ext cx="447411" cy="167418"/>
          </a:xfrm>
          <a:prstGeom prst="rect">
            <a:avLst/>
          </a:prstGeom>
        </p:spPr>
        <p:txBody>
          <a:bodyPr vert="horz" wrap="square" lIns="0" tIns="0" rIns="0" bIns="0" rtlCol="0">
            <a:spAutoFit/>
          </a:bodyPr>
          <a:lstStyle/>
          <a:p>
            <a:pPr marL="11516" defTabSz="829178"/>
            <a:r>
              <a:rPr sz="1088" spc="-5" dirty="0">
                <a:solidFill>
                  <a:prstClr val="black"/>
                </a:solidFill>
                <a:latin typeface="Arial"/>
                <a:cs typeface="Arial"/>
              </a:rPr>
              <a:t>De</a:t>
            </a:r>
            <a:r>
              <a:rPr sz="1088" dirty="0">
                <a:solidFill>
                  <a:prstClr val="black"/>
                </a:solidFill>
                <a:latin typeface="Arial"/>
                <a:cs typeface="Arial"/>
              </a:rPr>
              <a:t>at</a:t>
            </a:r>
            <a:r>
              <a:rPr sz="1088" spc="5" dirty="0">
                <a:solidFill>
                  <a:prstClr val="black"/>
                </a:solidFill>
                <a:latin typeface="Arial"/>
                <a:cs typeface="Arial"/>
              </a:rPr>
              <a:t>h</a:t>
            </a:r>
            <a:r>
              <a:rPr sz="1088" spc="-5" dirty="0">
                <a:solidFill>
                  <a:prstClr val="black"/>
                </a:solidFill>
                <a:latin typeface="Arial"/>
                <a:cs typeface="Arial"/>
              </a:rPr>
              <a:t>*</a:t>
            </a:r>
            <a:endParaRPr sz="1088">
              <a:solidFill>
                <a:prstClr val="black"/>
              </a:solidFill>
              <a:latin typeface="Arial"/>
              <a:cs typeface="Arial"/>
            </a:endParaRPr>
          </a:p>
        </p:txBody>
      </p:sp>
      <p:sp>
        <p:nvSpPr>
          <p:cNvPr id="31" name="object 31"/>
          <p:cNvSpPr/>
          <p:nvPr/>
        </p:nvSpPr>
        <p:spPr>
          <a:xfrm>
            <a:off x="9064461" y="5263904"/>
            <a:ext cx="914976" cy="0"/>
          </a:xfrm>
          <a:custGeom>
            <a:avLst/>
            <a:gdLst/>
            <a:ahLst/>
            <a:cxnLst/>
            <a:rect l="l" t="t" r="r" b="b"/>
            <a:pathLst>
              <a:path w="1009015">
                <a:moveTo>
                  <a:pt x="0" y="0"/>
                </a:moveTo>
                <a:lnTo>
                  <a:pt x="1008888" y="0"/>
                </a:lnTo>
              </a:path>
            </a:pathLst>
          </a:custGeom>
          <a:ln w="39624">
            <a:solidFill>
              <a:srgbClr val="DE7900"/>
            </a:solidFill>
          </a:ln>
        </p:spPr>
        <p:txBody>
          <a:bodyPr wrap="square" lIns="0" tIns="0" rIns="0" bIns="0" rtlCol="0"/>
          <a:lstStyle/>
          <a:p>
            <a:pPr defTabSz="829178"/>
            <a:endParaRPr sz="1632">
              <a:solidFill>
                <a:prstClr val="black"/>
              </a:solidFill>
              <a:latin typeface="Calibri"/>
            </a:endParaRPr>
          </a:p>
        </p:txBody>
      </p:sp>
      <p:sp>
        <p:nvSpPr>
          <p:cNvPr id="32" name="object 32"/>
          <p:cNvSpPr txBox="1"/>
          <p:nvPr/>
        </p:nvSpPr>
        <p:spPr>
          <a:xfrm>
            <a:off x="8352057" y="5047626"/>
            <a:ext cx="392132" cy="195438"/>
          </a:xfrm>
          <a:prstGeom prst="rect">
            <a:avLst/>
          </a:prstGeom>
        </p:spPr>
        <p:txBody>
          <a:bodyPr vert="horz" wrap="square" lIns="0" tIns="0" rIns="0" bIns="0" rtlCol="0">
            <a:spAutoFit/>
          </a:bodyPr>
          <a:lstStyle/>
          <a:p>
            <a:pPr marL="11516" defTabSz="829178"/>
            <a:r>
              <a:rPr sz="1270" b="1" dirty="0">
                <a:solidFill>
                  <a:prstClr val="black"/>
                </a:solidFill>
                <a:latin typeface="Arial"/>
                <a:cs typeface="Arial"/>
              </a:rPr>
              <a:t>0.9%</a:t>
            </a:r>
            <a:endParaRPr sz="1270">
              <a:solidFill>
                <a:prstClr val="black"/>
              </a:solidFill>
              <a:latin typeface="Arial"/>
              <a:cs typeface="Arial"/>
            </a:endParaRPr>
          </a:p>
        </p:txBody>
      </p:sp>
      <p:sp>
        <p:nvSpPr>
          <p:cNvPr id="33" name="object 33"/>
          <p:cNvSpPr txBox="1"/>
          <p:nvPr/>
        </p:nvSpPr>
        <p:spPr>
          <a:xfrm>
            <a:off x="9396477" y="5033001"/>
            <a:ext cx="392132" cy="195438"/>
          </a:xfrm>
          <a:prstGeom prst="rect">
            <a:avLst/>
          </a:prstGeom>
        </p:spPr>
        <p:txBody>
          <a:bodyPr vert="horz" wrap="square" lIns="0" tIns="0" rIns="0" bIns="0" rtlCol="0">
            <a:spAutoFit/>
          </a:bodyPr>
          <a:lstStyle/>
          <a:p>
            <a:pPr marL="11516" defTabSz="829178"/>
            <a:r>
              <a:rPr sz="1270" b="1" dirty="0">
                <a:solidFill>
                  <a:prstClr val="black"/>
                </a:solidFill>
                <a:latin typeface="Arial"/>
                <a:cs typeface="Arial"/>
              </a:rPr>
              <a:t>1.3%</a:t>
            </a:r>
            <a:endParaRPr sz="1270">
              <a:solidFill>
                <a:prstClr val="black"/>
              </a:solidFill>
              <a:latin typeface="Arial"/>
              <a:cs typeface="Arial"/>
            </a:endParaRPr>
          </a:p>
        </p:txBody>
      </p:sp>
      <p:sp>
        <p:nvSpPr>
          <p:cNvPr id="34" name="object 34"/>
          <p:cNvSpPr/>
          <p:nvPr/>
        </p:nvSpPr>
        <p:spPr>
          <a:xfrm>
            <a:off x="1552791" y="5303290"/>
            <a:ext cx="9108299" cy="0"/>
          </a:xfrm>
          <a:custGeom>
            <a:avLst/>
            <a:gdLst/>
            <a:ahLst/>
            <a:cxnLst/>
            <a:rect l="l" t="t" r="r" b="b"/>
            <a:pathLst>
              <a:path w="10044430">
                <a:moveTo>
                  <a:pt x="0" y="0"/>
                </a:moveTo>
                <a:lnTo>
                  <a:pt x="10044049" y="0"/>
                </a:lnTo>
              </a:path>
            </a:pathLst>
          </a:custGeom>
          <a:ln w="35052">
            <a:solidFill>
              <a:srgbClr val="AA0000"/>
            </a:solidFill>
          </a:ln>
        </p:spPr>
        <p:txBody>
          <a:bodyPr wrap="square" lIns="0" tIns="0" rIns="0" bIns="0" rtlCol="0"/>
          <a:lstStyle/>
          <a:p>
            <a:pPr defTabSz="829178"/>
            <a:endParaRPr sz="1632">
              <a:solidFill>
                <a:prstClr val="black"/>
              </a:solidFill>
              <a:latin typeface="Calibri"/>
            </a:endParaRPr>
          </a:p>
        </p:txBody>
      </p:sp>
      <p:sp>
        <p:nvSpPr>
          <p:cNvPr id="36" name="object 36"/>
          <p:cNvSpPr txBox="1"/>
          <p:nvPr/>
        </p:nvSpPr>
        <p:spPr>
          <a:xfrm>
            <a:off x="1086193" y="5916376"/>
            <a:ext cx="3178519" cy="111569"/>
          </a:xfrm>
          <a:prstGeom prst="rect">
            <a:avLst/>
          </a:prstGeom>
        </p:spPr>
        <p:txBody>
          <a:bodyPr vert="horz" wrap="square" lIns="0" tIns="0" rIns="0" bIns="0" rtlCol="0">
            <a:spAutoFit/>
          </a:bodyPr>
          <a:lstStyle/>
          <a:p>
            <a:pPr marL="11516" defTabSz="829178"/>
            <a:r>
              <a:rPr sz="725" spc="-5" dirty="0">
                <a:solidFill>
                  <a:srgbClr val="4D4D4D"/>
                </a:solidFill>
                <a:latin typeface="Arial"/>
                <a:cs typeface="Arial"/>
              </a:rPr>
              <a:t>*None of </a:t>
            </a:r>
            <a:r>
              <a:rPr sz="725" dirty="0">
                <a:solidFill>
                  <a:srgbClr val="4D4D4D"/>
                </a:solidFill>
                <a:latin typeface="Arial"/>
                <a:cs typeface="Arial"/>
              </a:rPr>
              <a:t>these cases </a:t>
            </a:r>
            <a:r>
              <a:rPr sz="725" spc="-9" dirty="0">
                <a:solidFill>
                  <a:srgbClr val="4D4D4D"/>
                </a:solidFill>
                <a:latin typeface="Arial"/>
                <a:cs typeface="Arial"/>
              </a:rPr>
              <a:t>were </a:t>
            </a:r>
            <a:r>
              <a:rPr sz="725" spc="-5" dirty="0">
                <a:solidFill>
                  <a:srgbClr val="4D4D4D"/>
                </a:solidFill>
                <a:latin typeface="Arial"/>
                <a:cs typeface="Arial"/>
              </a:rPr>
              <a:t>considered </a:t>
            </a:r>
            <a:r>
              <a:rPr sz="725" dirty="0">
                <a:solidFill>
                  <a:srgbClr val="4D4D4D"/>
                </a:solidFill>
                <a:latin typeface="Arial"/>
                <a:cs typeface="Arial"/>
              </a:rPr>
              <a:t>to </a:t>
            </a:r>
            <a:r>
              <a:rPr sz="725" spc="-5" dirty="0">
                <a:solidFill>
                  <a:srgbClr val="4D4D4D"/>
                </a:solidFill>
                <a:latin typeface="Arial"/>
                <a:cs typeface="Arial"/>
              </a:rPr>
              <a:t>be related </a:t>
            </a:r>
            <a:r>
              <a:rPr sz="725" dirty="0">
                <a:solidFill>
                  <a:srgbClr val="4D4D4D"/>
                </a:solidFill>
                <a:latin typeface="Arial"/>
                <a:cs typeface="Arial"/>
              </a:rPr>
              <a:t>to the </a:t>
            </a:r>
            <a:r>
              <a:rPr sz="725" spc="-5" dirty="0">
                <a:solidFill>
                  <a:srgbClr val="4D4D4D"/>
                </a:solidFill>
                <a:latin typeface="Arial"/>
                <a:cs typeface="Arial"/>
              </a:rPr>
              <a:t>study</a:t>
            </a:r>
            <a:r>
              <a:rPr sz="725" spc="150" dirty="0">
                <a:solidFill>
                  <a:srgbClr val="4D4D4D"/>
                </a:solidFill>
                <a:latin typeface="Arial"/>
                <a:cs typeface="Arial"/>
              </a:rPr>
              <a:t> </a:t>
            </a:r>
            <a:r>
              <a:rPr sz="725" dirty="0">
                <a:solidFill>
                  <a:srgbClr val="4D4D4D"/>
                </a:solidFill>
                <a:latin typeface="Arial"/>
                <a:cs typeface="Arial"/>
              </a:rPr>
              <a:t>medications</a:t>
            </a:r>
            <a:endParaRPr sz="725">
              <a:solidFill>
                <a:prstClr val="black"/>
              </a:solidFill>
              <a:latin typeface="Arial"/>
              <a:cs typeface="Arial"/>
            </a:endParaRPr>
          </a:p>
        </p:txBody>
      </p:sp>
      <p:sp>
        <p:nvSpPr>
          <p:cNvPr id="37" name="object 37"/>
          <p:cNvSpPr txBox="1">
            <a:spLocks noGrp="1"/>
          </p:cNvSpPr>
          <p:nvPr>
            <p:ph type="title"/>
          </p:nvPr>
        </p:nvSpPr>
        <p:spPr>
          <a:xfrm>
            <a:off x="1097525" y="363341"/>
            <a:ext cx="9846499" cy="446597"/>
          </a:xfrm>
          <a:prstGeom prst="rect">
            <a:avLst/>
          </a:prstGeom>
        </p:spPr>
        <p:txBody>
          <a:bodyPr vert="horz" wrap="square" lIns="0" tIns="0" rIns="0" bIns="0" rtlCol="0">
            <a:spAutoFit/>
          </a:bodyPr>
          <a:lstStyle/>
          <a:p>
            <a:pPr marL="11516"/>
            <a:r>
              <a:rPr spc="-77" dirty="0">
                <a:solidFill>
                  <a:srgbClr val="4D4D4D"/>
                </a:solidFill>
              </a:rPr>
              <a:t>Adverse</a:t>
            </a:r>
            <a:r>
              <a:rPr spc="-222" dirty="0">
                <a:solidFill>
                  <a:srgbClr val="4D4D4D"/>
                </a:solidFill>
              </a:rPr>
              <a:t> </a:t>
            </a:r>
            <a:r>
              <a:rPr spc="-73" dirty="0">
                <a:solidFill>
                  <a:srgbClr val="4D4D4D"/>
                </a:solidFill>
              </a:rPr>
              <a:t>event</a:t>
            </a:r>
            <a:r>
              <a:rPr spc="-204" dirty="0">
                <a:solidFill>
                  <a:srgbClr val="4D4D4D"/>
                </a:solidFill>
              </a:rPr>
              <a:t> </a:t>
            </a:r>
            <a:r>
              <a:rPr spc="-63" dirty="0">
                <a:solidFill>
                  <a:srgbClr val="4D4D4D"/>
                </a:solidFill>
              </a:rPr>
              <a:t>(AE)</a:t>
            </a:r>
            <a:r>
              <a:rPr spc="-204" dirty="0">
                <a:solidFill>
                  <a:srgbClr val="4D4D4D"/>
                </a:solidFill>
              </a:rPr>
              <a:t> </a:t>
            </a:r>
            <a:r>
              <a:rPr spc="-77" dirty="0">
                <a:solidFill>
                  <a:srgbClr val="4D4D4D"/>
                </a:solidFill>
              </a:rPr>
              <a:t>profiles</a:t>
            </a:r>
            <a:r>
              <a:rPr spc="-222" dirty="0">
                <a:solidFill>
                  <a:srgbClr val="4D4D4D"/>
                </a:solidFill>
              </a:rPr>
              <a:t> </a:t>
            </a:r>
            <a:r>
              <a:rPr spc="-77" dirty="0">
                <a:solidFill>
                  <a:srgbClr val="4D4D4D"/>
                </a:solidFill>
              </a:rPr>
              <a:t>similar</a:t>
            </a:r>
            <a:r>
              <a:rPr spc="-204" dirty="0">
                <a:solidFill>
                  <a:srgbClr val="4D4D4D"/>
                </a:solidFill>
              </a:rPr>
              <a:t> </a:t>
            </a:r>
            <a:r>
              <a:rPr spc="-59" dirty="0">
                <a:solidFill>
                  <a:srgbClr val="4D4D4D"/>
                </a:solidFill>
              </a:rPr>
              <a:t>for</a:t>
            </a:r>
            <a:r>
              <a:rPr spc="-195" dirty="0">
                <a:solidFill>
                  <a:srgbClr val="4D4D4D"/>
                </a:solidFill>
              </a:rPr>
              <a:t> </a:t>
            </a:r>
            <a:r>
              <a:rPr spc="-68" dirty="0">
                <a:solidFill>
                  <a:srgbClr val="4D4D4D"/>
                </a:solidFill>
              </a:rPr>
              <a:t>both</a:t>
            </a:r>
            <a:r>
              <a:rPr spc="-208" dirty="0">
                <a:solidFill>
                  <a:srgbClr val="4D4D4D"/>
                </a:solidFill>
              </a:rPr>
              <a:t> </a:t>
            </a:r>
            <a:r>
              <a:rPr spc="-82" dirty="0">
                <a:solidFill>
                  <a:srgbClr val="4D4D4D"/>
                </a:solidFill>
              </a:rPr>
              <a:t>treatment</a:t>
            </a:r>
            <a:r>
              <a:rPr spc="-218" dirty="0">
                <a:solidFill>
                  <a:srgbClr val="4D4D4D"/>
                </a:solidFill>
              </a:rPr>
              <a:t> </a:t>
            </a:r>
            <a:r>
              <a:rPr spc="-36" dirty="0">
                <a:solidFill>
                  <a:srgbClr val="4D4D4D"/>
                </a:solidFill>
              </a:rPr>
              <a:t>arms</a:t>
            </a:r>
            <a:r>
              <a:rPr sz="2448" spc="-54" baseline="37037" dirty="0">
                <a:solidFill>
                  <a:srgbClr val="4D4D4D"/>
                </a:solidFill>
              </a:rPr>
              <a:t>9</a:t>
            </a:r>
            <a:endParaRPr sz="2448" baseline="37037"/>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526" y="5697227"/>
            <a:ext cx="4550833" cy="188977"/>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17088" y="6182911"/>
            <a:ext cx="1918494" cy="664447"/>
          </a:xfrm>
          <a:prstGeom prst="rect">
            <a:avLst/>
          </a:prstGeom>
        </p:spPr>
      </p:pic>
      <p:sp>
        <p:nvSpPr>
          <p:cNvPr id="40" name="object 4"/>
          <p:cNvSpPr/>
          <p:nvPr/>
        </p:nvSpPr>
        <p:spPr>
          <a:xfrm>
            <a:off x="1109871" y="6331125"/>
            <a:ext cx="1531217" cy="255951"/>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Tree>
    <p:extLst>
      <p:ext uri="{BB962C8B-B14F-4D97-AF65-F5344CB8AC3E}">
        <p14:creationId xmlns:p14="http://schemas.microsoft.com/office/powerpoint/2010/main" val="842189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1312842"/>
            <a:ext cx="10972800" cy="4494192"/>
          </a:xfrm>
          <a:solidFill>
            <a:schemeClr val="bg1">
              <a:lumMod val="95000"/>
            </a:schemeClr>
          </a:solidFill>
          <a:ln>
            <a:solidFill>
              <a:schemeClr val="bg1">
                <a:lumMod val="85000"/>
              </a:schemeClr>
            </a:solidFill>
          </a:ln>
        </p:spPr>
        <p:txBody>
          <a:bodyPr lIns="182880" rIns="91440" anchor="ctr">
            <a:normAutofit/>
          </a:bodyPr>
          <a:lstStyle/>
          <a:p>
            <a:pPr>
              <a:spcBef>
                <a:spcPts val="600"/>
              </a:spcBef>
              <a:buSzPct val="80000"/>
            </a:pPr>
            <a:r>
              <a:rPr lang="en-US" sz="2000" dirty="0"/>
              <a:t>Early combination treatment strategy of vildagliptin plus metformin was superior to standard of care metformin monotherapy</a:t>
            </a:r>
          </a:p>
          <a:p>
            <a:pPr lvl="1">
              <a:spcBef>
                <a:spcPts val="600"/>
              </a:spcBef>
              <a:buSzPct val="80000"/>
            </a:pPr>
            <a:r>
              <a:rPr lang="en-US" sz="2000" dirty="0"/>
              <a:t>Significantly reduces the risk of time to initial treatment failure by 49% vs. initial monotherapy strategy</a:t>
            </a:r>
          </a:p>
          <a:p>
            <a:pPr lvl="1">
              <a:spcBef>
                <a:spcPts val="600"/>
              </a:spcBef>
              <a:buSzPct val="80000"/>
            </a:pPr>
            <a:r>
              <a:rPr lang="en-US" sz="2000" dirty="0"/>
              <a:t>Significantly reduces the risk of time to second treatment failure by 26% vs. sequential additive strategy</a:t>
            </a:r>
          </a:p>
          <a:p>
            <a:pPr>
              <a:spcBef>
                <a:spcPts val="600"/>
              </a:spcBef>
              <a:buSzPct val="80000"/>
            </a:pPr>
            <a:r>
              <a:rPr lang="en-US" sz="2000" dirty="0"/>
              <a:t>Early combination treatment strategy of vildagliptin plus metformin confers a robust and durable HbA1c reduction and is weight neutral</a:t>
            </a:r>
          </a:p>
          <a:p>
            <a:pPr>
              <a:spcBef>
                <a:spcPts val="600"/>
              </a:spcBef>
              <a:buSzPct val="80000"/>
            </a:pPr>
            <a:r>
              <a:rPr lang="en-US" sz="2000" dirty="0"/>
              <a:t>The benefits of early combination treatment strategy of vildagliptin plus metformin are consistent in all patient populations</a:t>
            </a:r>
          </a:p>
          <a:p>
            <a:pPr>
              <a:spcBef>
                <a:spcPts val="600"/>
              </a:spcBef>
              <a:buSzPct val="80000"/>
            </a:pPr>
            <a:r>
              <a:rPr lang="en-US" sz="2000" dirty="0"/>
              <a:t>The early combination treatment strategy of vildagliptin plus metformin is safe and well-tolerated</a:t>
            </a:r>
          </a:p>
        </p:txBody>
      </p:sp>
      <p:sp>
        <p:nvSpPr>
          <p:cNvPr id="4" name="Footer Placeholder 4"/>
          <p:cNvSpPr txBox="1">
            <a:spLocks/>
          </p:cNvSpPr>
          <p:nvPr/>
        </p:nvSpPr>
        <p:spPr>
          <a:xfrm>
            <a:off x="619991" y="6255785"/>
            <a:ext cx="10979262" cy="449104"/>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Matthews DR et al. Lancet. 2019;394:1519-29.</a:t>
            </a:r>
          </a:p>
        </p:txBody>
      </p:sp>
      <p:sp>
        <p:nvSpPr>
          <p:cNvPr id="5" name="Titolo 1">
            <a:extLst>
              <a:ext uri="{FF2B5EF4-FFF2-40B4-BE49-F238E27FC236}">
                <a16:creationId xmlns:a16="http://schemas.microsoft.com/office/drawing/2014/main" id="{FFB8BDAA-5B0F-754F-AD4F-EE8ABA158353}"/>
              </a:ext>
            </a:extLst>
          </p:cNvPr>
          <p:cNvSpPr txBox="1">
            <a:spLocks/>
          </p:cNvSpPr>
          <p:nvPr/>
        </p:nvSpPr>
        <p:spPr>
          <a:xfrm>
            <a:off x="609600" y="228444"/>
            <a:ext cx="9544050" cy="822960"/>
          </a:xfrm>
          <a:prstGeom prst="rect">
            <a:avLst/>
          </a:prstGeom>
          <a:noFill/>
        </p:spPr>
        <p:txBody>
          <a:bodyPr vert="horz" lIns="0" tIns="0" rIns="0" bIns="0" rtlCol="0" anchor="t" anchorCtr="0">
            <a:normAutofit/>
          </a:bodyPr>
          <a:lstStyle>
            <a:lvl1pPr algn="l" defTabSz="1219170" rtl="0" eaLnBrk="1" latinLnBrk="0" hangingPunct="1">
              <a:lnSpc>
                <a:spcPct val="100000"/>
              </a:lnSpc>
              <a:spcBef>
                <a:spcPct val="0"/>
              </a:spcBef>
              <a:buNone/>
              <a:defRPr sz="2400" b="1" i="0" kern="1200" spc="0" baseline="0">
                <a:solidFill>
                  <a:srgbClr val="023761"/>
                </a:solidFill>
                <a:latin typeface="+mn-lt"/>
                <a:ea typeface="Arial Black" charset="0"/>
                <a:cs typeface="Arial Black"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23761"/>
                </a:solidFill>
                <a:effectLst/>
                <a:uLnTx/>
                <a:uFillTx/>
                <a:latin typeface="Arial"/>
              </a:rPr>
              <a:t>VERIFY - Key findings</a:t>
            </a:r>
          </a:p>
        </p:txBody>
      </p:sp>
      <p:sp>
        <p:nvSpPr>
          <p:cNvPr id="6" name="Freeform 83">
            <a:hlinkClick r:id="rId2" action="ppaction://hlinksldjump"/>
            <a:extLst>
              <a:ext uri="{FF2B5EF4-FFF2-40B4-BE49-F238E27FC236}">
                <a16:creationId xmlns:a16="http://schemas.microsoft.com/office/drawing/2014/main" id="{F698DC11-D4BA-407D-B26B-6085E1C3A6A5}"/>
              </a:ext>
            </a:extLst>
          </p:cNvPr>
          <p:cNvSpPr>
            <a:spLocks noEditPoints="1"/>
          </p:cNvSpPr>
          <p:nvPr/>
        </p:nvSpPr>
        <p:spPr bwMode="auto">
          <a:xfrm>
            <a:off x="11367335" y="532799"/>
            <a:ext cx="215065" cy="214250"/>
          </a:xfrm>
          <a:custGeom>
            <a:avLst/>
            <a:gdLst>
              <a:gd name="T0" fmla="*/ 114 w 141"/>
              <a:gd name="T1" fmla="*/ 140 h 140"/>
              <a:gd name="T2" fmla="*/ 85 w 141"/>
              <a:gd name="T3" fmla="*/ 140 h 140"/>
              <a:gd name="T4" fmla="*/ 83 w 141"/>
              <a:gd name="T5" fmla="*/ 138 h 140"/>
              <a:gd name="T6" fmla="*/ 83 w 141"/>
              <a:gd name="T7" fmla="*/ 100 h 140"/>
              <a:gd name="T8" fmla="*/ 58 w 141"/>
              <a:gd name="T9" fmla="*/ 100 h 140"/>
              <a:gd name="T10" fmla="*/ 58 w 141"/>
              <a:gd name="T11" fmla="*/ 138 h 140"/>
              <a:gd name="T12" fmla="*/ 56 w 141"/>
              <a:gd name="T13" fmla="*/ 140 h 140"/>
              <a:gd name="T14" fmla="*/ 27 w 141"/>
              <a:gd name="T15" fmla="*/ 140 h 140"/>
              <a:gd name="T16" fmla="*/ 26 w 141"/>
              <a:gd name="T17" fmla="*/ 138 h 140"/>
              <a:gd name="T18" fmla="*/ 26 w 141"/>
              <a:gd name="T19" fmla="*/ 73 h 140"/>
              <a:gd name="T20" fmla="*/ 2 w 141"/>
              <a:gd name="T21" fmla="*/ 73 h 140"/>
              <a:gd name="T22" fmla="*/ 0 w 141"/>
              <a:gd name="T23" fmla="*/ 72 h 140"/>
              <a:gd name="T24" fmla="*/ 1 w 141"/>
              <a:gd name="T25" fmla="*/ 70 h 140"/>
              <a:gd name="T26" fmla="*/ 69 w 141"/>
              <a:gd name="T27" fmla="*/ 1 h 140"/>
              <a:gd name="T28" fmla="*/ 72 w 141"/>
              <a:gd name="T29" fmla="*/ 1 h 140"/>
              <a:gd name="T30" fmla="*/ 140 w 141"/>
              <a:gd name="T31" fmla="*/ 70 h 140"/>
              <a:gd name="T32" fmla="*/ 141 w 141"/>
              <a:gd name="T33" fmla="*/ 72 h 140"/>
              <a:gd name="T34" fmla="*/ 139 w 141"/>
              <a:gd name="T35" fmla="*/ 73 h 140"/>
              <a:gd name="T36" fmla="*/ 116 w 141"/>
              <a:gd name="T37" fmla="*/ 73 h 140"/>
              <a:gd name="T38" fmla="*/ 116 w 141"/>
              <a:gd name="T39" fmla="*/ 138 h 140"/>
              <a:gd name="T40" fmla="*/ 114 w 141"/>
              <a:gd name="T41" fmla="*/ 140 h 140"/>
              <a:gd name="T42" fmla="*/ 87 w 141"/>
              <a:gd name="T43" fmla="*/ 136 h 140"/>
              <a:gd name="T44" fmla="*/ 112 w 141"/>
              <a:gd name="T45" fmla="*/ 136 h 140"/>
              <a:gd name="T46" fmla="*/ 112 w 141"/>
              <a:gd name="T47" fmla="*/ 71 h 140"/>
              <a:gd name="T48" fmla="*/ 114 w 141"/>
              <a:gd name="T49" fmla="*/ 69 h 140"/>
              <a:gd name="T50" fmla="*/ 134 w 141"/>
              <a:gd name="T51" fmla="*/ 69 h 140"/>
              <a:gd name="T52" fmla="*/ 71 w 141"/>
              <a:gd name="T53" fmla="*/ 5 h 140"/>
              <a:gd name="T54" fmla="*/ 7 w 141"/>
              <a:gd name="T55" fmla="*/ 69 h 140"/>
              <a:gd name="T56" fmla="*/ 27 w 141"/>
              <a:gd name="T57" fmla="*/ 69 h 140"/>
              <a:gd name="T58" fmla="*/ 29 w 141"/>
              <a:gd name="T59" fmla="*/ 71 h 140"/>
              <a:gd name="T60" fmla="*/ 29 w 141"/>
              <a:gd name="T61" fmla="*/ 136 h 140"/>
              <a:gd name="T62" fmla="*/ 54 w 141"/>
              <a:gd name="T63" fmla="*/ 136 h 140"/>
              <a:gd name="T64" fmla="*/ 54 w 141"/>
              <a:gd name="T65" fmla="*/ 98 h 140"/>
              <a:gd name="T66" fmla="*/ 56 w 141"/>
              <a:gd name="T67" fmla="*/ 96 h 140"/>
              <a:gd name="T68" fmla="*/ 85 w 141"/>
              <a:gd name="T69" fmla="*/ 96 h 140"/>
              <a:gd name="T70" fmla="*/ 87 w 141"/>
              <a:gd name="T71" fmla="*/ 98 h 140"/>
              <a:gd name="T72" fmla="*/ 87 w 141"/>
              <a:gd name="T73"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0">
                <a:moveTo>
                  <a:pt x="114" y="140"/>
                </a:moveTo>
                <a:cubicBezTo>
                  <a:pt x="85" y="140"/>
                  <a:pt x="85" y="140"/>
                  <a:pt x="85" y="140"/>
                </a:cubicBezTo>
                <a:cubicBezTo>
                  <a:pt x="84" y="140"/>
                  <a:pt x="83" y="139"/>
                  <a:pt x="83" y="138"/>
                </a:cubicBezTo>
                <a:cubicBezTo>
                  <a:pt x="83" y="100"/>
                  <a:pt x="83" y="100"/>
                  <a:pt x="83" y="100"/>
                </a:cubicBezTo>
                <a:cubicBezTo>
                  <a:pt x="58" y="100"/>
                  <a:pt x="58" y="100"/>
                  <a:pt x="58" y="100"/>
                </a:cubicBezTo>
                <a:cubicBezTo>
                  <a:pt x="58" y="138"/>
                  <a:pt x="58" y="138"/>
                  <a:pt x="58" y="138"/>
                </a:cubicBezTo>
                <a:cubicBezTo>
                  <a:pt x="58" y="139"/>
                  <a:pt x="57" y="140"/>
                  <a:pt x="56" y="140"/>
                </a:cubicBezTo>
                <a:cubicBezTo>
                  <a:pt x="27" y="140"/>
                  <a:pt x="27" y="140"/>
                  <a:pt x="27" y="140"/>
                </a:cubicBezTo>
                <a:cubicBezTo>
                  <a:pt x="26" y="140"/>
                  <a:pt x="26" y="139"/>
                  <a:pt x="26" y="138"/>
                </a:cubicBezTo>
                <a:cubicBezTo>
                  <a:pt x="26" y="73"/>
                  <a:pt x="26" y="73"/>
                  <a:pt x="26" y="73"/>
                </a:cubicBezTo>
                <a:cubicBezTo>
                  <a:pt x="2" y="73"/>
                  <a:pt x="2" y="73"/>
                  <a:pt x="2" y="73"/>
                </a:cubicBezTo>
                <a:cubicBezTo>
                  <a:pt x="1" y="73"/>
                  <a:pt x="1" y="73"/>
                  <a:pt x="0" y="72"/>
                </a:cubicBezTo>
                <a:cubicBezTo>
                  <a:pt x="0" y="71"/>
                  <a:pt x="0" y="71"/>
                  <a:pt x="1" y="70"/>
                </a:cubicBezTo>
                <a:cubicBezTo>
                  <a:pt x="69" y="1"/>
                  <a:pt x="69" y="1"/>
                  <a:pt x="69" y="1"/>
                </a:cubicBezTo>
                <a:cubicBezTo>
                  <a:pt x="70" y="0"/>
                  <a:pt x="71" y="0"/>
                  <a:pt x="72" y="1"/>
                </a:cubicBezTo>
                <a:cubicBezTo>
                  <a:pt x="140" y="70"/>
                  <a:pt x="140" y="70"/>
                  <a:pt x="140" y="70"/>
                </a:cubicBezTo>
                <a:cubicBezTo>
                  <a:pt x="141" y="71"/>
                  <a:pt x="141" y="71"/>
                  <a:pt x="141" y="72"/>
                </a:cubicBezTo>
                <a:cubicBezTo>
                  <a:pt x="141" y="73"/>
                  <a:pt x="140" y="73"/>
                  <a:pt x="139" y="73"/>
                </a:cubicBezTo>
                <a:cubicBezTo>
                  <a:pt x="116" y="73"/>
                  <a:pt x="116" y="73"/>
                  <a:pt x="116" y="73"/>
                </a:cubicBezTo>
                <a:cubicBezTo>
                  <a:pt x="116" y="138"/>
                  <a:pt x="116" y="138"/>
                  <a:pt x="116" y="138"/>
                </a:cubicBezTo>
                <a:cubicBezTo>
                  <a:pt x="116" y="139"/>
                  <a:pt x="115" y="140"/>
                  <a:pt x="114" y="140"/>
                </a:cubicBezTo>
                <a:close/>
                <a:moveTo>
                  <a:pt x="87" y="136"/>
                </a:moveTo>
                <a:cubicBezTo>
                  <a:pt x="112" y="136"/>
                  <a:pt x="112" y="136"/>
                  <a:pt x="112" y="136"/>
                </a:cubicBezTo>
                <a:cubicBezTo>
                  <a:pt x="112" y="71"/>
                  <a:pt x="112" y="71"/>
                  <a:pt x="112" y="71"/>
                </a:cubicBezTo>
                <a:cubicBezTo>
                  <a:pt x="112" y="70"/>
                  <a:pt x="113" y="69"/>
                  <a:pt x="114" y="69"/>
                </a:cubicBezTo>
                <a:cubicBezTo>
                  <a:pt x="134" y="69"/>
                  <a:pt x="134" y="69"/>
                  <a:pt x="134" y="69"/>
                </a:cubicBezTo>
                <a:cubicBezTo>
                  <a:pt x="71" y="5"/>
                  <a:pt x="71" y="5"/>
                  <a:pt x="71" y="5"/>
                </a:cubicBezTo>
                <a:cubicBezTo>
                  <a:pt x="7" y="69"/>
                  <a:pt x="7" y="69"/>
                  <a:pt x="7" y="69"/>
                </a:cubicBezTo>
                <a:cubicBezTo>
                  <a:pt x="27" y="69"/>
                  <a:pt x="27" y="69"/>
                  <a:pt x="27" y="69"/>
                </a:cubicBezTo>
                <a:cubicBezTo>
                  <a:pt x="29" y="69"/>
                  <a:pt x="29" y="70"/>
                  <a:pt x="29" y="71"/>
                </a:cubicBezTo>
                <a:cubicBezTo>
                  <a:pt x="29" y="136"/>
                  <a:pt x="29" y="136"/>
                  <a:pt x="29" y="136"/>
                </a:cubicBezTo>
                <a:cubicBezTo>
                  <a:pt x="54" y="136"/>
                  <a:pt x="54" y="136"/>
                  <a:pt x="54" y="136"/>
                </a:cubicBezTo>
                <a:cubicBezTo>
                  <a:pt x="54" y="98"/>
                  <a:pt x="54" y="98"/>
                  <a:pt x="54" y="98"/>
                </a:cubicBezTo>
                <a:cubicBezTo>
                  <a:pt x="54" y="97"/>
                  <a:pt x="55" y="96"/>
                  <a:pt x="56" y="96"/>
                </a:cubicBezTo>
                <a:cubicBezTo>
                  <a:pt x="85" y="96"/>
                  <a:pt x="85" y="96"/>
                  <a:pt x="85" y="96"/>
                </a:cubicBezTo>
                <a:cubicBezTo>
                  <a:pt x="86" y="96"/>
                  <a:pt x="87" y="97"/>
                  <a:pt x="87" y="98"/>
                </a:cubicBezTo>
                <a:lnTo>
                  <a:pt x="87" y="136"/>
                </a:lnTo>
                <a:close/>
              </a:path>
            </a:pathLst>
          </a:custGeom>
          <a:solidFill>
            <a:schemeClr val="tx1">
              <a:lumMod val="50000"/>
              <a:lumOff val="50000"/>
            </a:schemeClr>
          </a:solidFill>
          <a:ln>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67670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kern="0" dirty="0"/>
              <a:t>VERIFY - clinical relevance</a:t>
            </a:r>
            <a:endParaRPr lang="en-GB" sz="2800" dirty="0"/>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3584" y="231169"/>
            <a:ext cx="1322373" cy="213286"/>
          </a:xfrm>
          <a:prstGeom prst="rect">
            <a:avLst/>
          </a:prstGeom>
        </p:spPr>
      </p:pic>
      <p:sp>
        <p:nvSpPr>
          <p:cNvPr id="3" name="Rectangle 2"/>
          <p:cNvSpPr/>
          <p:nvPr/>
        </p:nvSpPr>
        <p:spPr>
          <a:xfrm>
            <a:off x="619991" y="2287988"/>
            <a:ext cx="10962409" cy="2022605"/>
          </a:xfrm>
          <a:prstGeom prst="rect">
            <a:avLst/>
          </a:prstGeom>
          <a:solidFill>
            <a:schemeClr val="bg1">
              <a:lumMod val="95000"/>
            </a:schemeClr>
          </a:solidFill>
          <a:ln>
            <a:solidFill>
              <a:schemeClr val="bg1">
                <a:lumMod val="85000"/>
              </a:schemeClr>
            </a:solidFill>
          </a:ln>
        </p:spPr>
        <p:txBody>
          <a:bodyPr wrap="square" anchor="ctr">
            <a:spAutoFit/>
          </a:bodyPr>
          <a:lstStyle/>
          <a:p>
            <a:pPr marL="0" marR="0" lvl="0" indent="0" algn="ctr" defTabSz="457200" rtl="0" eaLnBrk="1" fontAlgn="auto" latinLnBrk="0" hangingPunct="1">
              <a:lnSpc>
                <a:spcPct val="112000"/>
              </a:lnSpc>
              <a:spcBef>
                <a:spcPts val="0"/>
              </a:spcBef>
              <a:spcAft>
                <a:spcPts val="0"/>
              </a:spcAft>
              <a:buClrTx/>
              <a:buSzPct val="85000"/>
              <a:buFontTx/>
              <a:buNone/>
              <a:tabLst/>
              <a:defRPr/>
            </a:pPr>
            <a:r>
              <a:rPr kumimoji="0" lang="en-US" sz="2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The strategy of an early combination treatment approach with vildagliptin plus metformin in patients with newly diagnosed type 2 diabetes significantly and consistently improves long-term glycaemic durability compared with metformin monotherapy</a:t>
            </a:r>
          </a:p>
        </p:txBody>
      </p:sp>
      <p:sp>
        <p:nvSpPr>
          <p:cNvPr id="7" name="Footer Placeholder 4"/>
          <p:cNvSpPr txBox="1">
            <a:spLocks/>
          </p:cNvSpPr>
          <p:nvPr/>
        </p:nvSpPr>
        <p:spPr>
          <a:xfrm>
            <a:off x="619991" y="6255785"/>
            <a:ext cx="10979262" cy="449104"/>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Matthews DR et al. Lancet. 2019;394:1519-29.</a:t>
            </a:r>
            <a:r>
              <a:rPr kumimoji="0" lang="da-DK" sz="9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a:t>
            </a:r>
            <a:endParaRPr kumimoji="0" lang="en-US" sz="9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sp>
        <p:nvSpPr>
          <p:cNvPr id="6" name="Freeform 83">
            <a:hlinkClick r:id="rId4" action="ppaction://hlinksldjump"/>
            <a:extLst>
              <a:ext uri="{FF2B5EF4-FFF2-40B4-BE49-F238E27FC236}">
                <a16:creationId xmlns:a16="http://schemas.microsoft.com/office/drawing/2014/main" id="{E9053689-67A8-4B28-A1D7-CD64503FF60E}"/>
              </a:ext>
            </a:extLst>
          </p:cNvPr>
          <p:cNvSpPr>
            <a:spLocks noEditPoints="1"/>
          </p:cNvSpPr>
          <p:nvPr/>
        </p:nvSpPr>
        <p:spPr bwMode="auto">
          <a:xfrm>
            <a:off x="11367335" y="532799"/>
            <a:ext cx="215065" cy="214250"/>
          </a:xfrm>
          <a:custGeom>
            <a:avLst/>
            <a:gdLst>
              <a:gd name="T0" fmla="*/ 114 w 141"/>
              <a:gd name="T1" fmla="*/ 140 h 140"/>
              <a:gd name="T2" fmla="*/ 85 w 141"/>
              <a:gd name="T3" fmla="*/ 140 h 140"/>
              <a:gd name="T4" fmla="*/ 83 w 141"/>
              <a:gd name="T5" fmla="*/ 138 h 140"/>
              <a:gd name="T6" fmla="*/ 83 w 141"/>
              <a:gd name="T7" fmla="*/ 100 h 140"/>
              <a:gd name="T8" fmla="*/ 58 w 141"/>
              <a:gd name="T9" fmla="*/ 100 h 140"/>
              <a:gd name="T10" fmla="*/ 58 w 141"/>
              <a:gd name="T11" fmla="*/ 138 h 140"/>
              <a:gd name="T12" fmla="*/ 56 w 141"/>
              <a:gd name="T13" fmla="*/ 140 h 140"/>
              <a:gd name="T14" fmla="*/ 27 w 141"/>
              <a:gd name="T15" fmla="*/ 140 h 140"/>
              <a:gd name="T16" fmla="*/ 26 w 141"/>
              <a:gd name="T17" fmla="*/ 138 h 140"/>
              <a:gd name="T18" fmla="*/ 26 w 141"/>
              <a:gd name="T19" fmla="*/ 73 h 140"/>
              <a:gd name="T20" fmla="*/ 2 w 141"/>
              <a:gd name="T21" fmla="*/ 73 h 140"/>
              <a:gd name="T22" fmla="*/ 0 w 141"/>
              <a:gd name="T23" fmla="*/ 72 h 140"/>
              <a:gd name="T24" fmla="*/ 1 w 141"/>
              <a:gd name="T25" fmla="*/ 70 h 140"/>
              <a:gd name="T26" fmla="*/ 69 w 141"/>
              <a:gd name="T27" fmla="*/ 1 h 140"/>
              <a:gd name="T28" fmla="*/ 72 w 141"/>
              <a:gd name="T29" fmla="*/ 1 h 140"/>
              <a:gd name="T30" fmla="*/ 140 w 141"/>
              <a:gd name="T31" fmla="*/ 70 h 140"/>
              <a:gd name="T32" fmla="*/ 141 w 141"/>
              <a:gd name="T33" fmla="*/ 72 h 140"/>
              <a:gd name="T34" fmla="*/ 139 w 141"/>
              <a:gd name="T35" fmla="*/ 73 h 140"/>
              <a:gd name="T36" fmla="*/ 116 w 141"/>
              <a:gd name="T37" fmla="*/ 73 h 140"/>
              <a:gd name="T38" fmla="*/ 116 w 141"/>
              <a:gd name="T39" fmla="*/ 138 h 140"/>
              <a:gd name="T40" fmla="*/ 114 w 141"/>
              <a:gd name="T41" fmla="*/ 140 h 140"/>
              <a:gd name="T42" fmla="*/ 87 w 141"/>
              <a:gd name="T43" fmla="*/ 136 h 140"/>
              <a:gd name="T44" fmla="*/ 112 w 141"/>
              <a:gd name="T45" fmla="*/ 136 h 140"/>
              <a:gd name="T46" fmla="*/ 112 w 141"/>
              <a:gd name="T47" fmla="*/ 71 h 140"/>
              <a:gd name="T48" fmla="*/ 114 w 141"/>
              <a:gd name="T49" fmla="*/ 69 h 140"/>
              <a:gd name="T50" fmla="*/ 134 w 141"/>
              <a:gd name="T51" fmla="*/ 69 h 140"/>
              <a:gd name="T52" fmla="*/ 71 w 141"/>
              <a:gd name="T53" fmla="*/ 5 h 140"/>
              <a:gd name="T54" fmla="*/ 7 w 141"/>
              <a:gd name="T55" fmla="*/ 69 h 140"/>
              <a:gd name="T56" fmla="*/ 27 w 141"/>
              <a:gd name="T57" fmla="*/ 69 h 140"/>
              <a:gd name="T58" fmla="*/ 29 w 141"/>
              <a:gd name="T59" fmla="*/ 71 h 140"/>
              <a:gd name="T60" fmla="*/ 29 w 141"/>
              <a:gd name="T61" fmla="*/ 136 h 140"/>
              <a:gd name="T62" fmla="*/ 54 w 141"/>
              <a:gd name="T63" fmla="*/ 136 h 140"/>
              <a:gd name="T64" fmla="*/ 54 w 141"/>
              <a:gd name="T65" fmla="*/ 98 h 140"/>
              <a:gd name="T66" fmla="*/ 56 w 141"/>
              <a:gd name="T67" fmla="*/ 96 h 140"/>
              <a:gd name="T68" fmla="*/ 85 w 141"/>
              <a:gd name="T69" fmla="*/ 96 h 140"/>
              <a:gd name="T70" fmla="*/ 87 w 141"/>
              <a:gd name="T71" fmla="*/ 98 h 140"/>
              <a:gd name="T72" fmla="*/ 87 w 141"/>
              <a:gd name="T73"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0">
                <a:moveTo>
                  <a:pt x="114" y="140"/>
                </a:moveTo>
                <a:cubicBezTo>
                  <a:pt x="85" y="140"/>
                  <a:pt x="85" y="140"/>
                  <a:pt x="85" y="140"/>
                </a:cubicBezTo>
                <a:cubicBezTo>
                  <a:pt x="84" y="140"/>
                  <a:pt x="83" y="139"/>
                  <a:pt x="83" y="138"/>
                </a:cubicBezTo>
                <a:cubicBezTo>
                  <a:pt x="83" y="100"/>
                  <a:pt x="83" y="100"/>
                  <a:pt x="83" y="100"/>
                </a:cubicBezTo>
                <a:cubicBezTo>
                  <a:pt x="58" y="100"/>
                  <a:pt x="58" y="100"/>
                  <a:pt x="58" y="100"/>
                </a:cubicBezTo>
                <a:cubicBezTo>
                  <a:pt x="58" y="138"/>
                  <a:pt x="58" y="138"/>
                  <a:pt x="58" y="138"/>
                </a:cubicBezTo>
                <a:cubicBezTo>
                  <a:pt x="58" y="139"/>
                  <a:pt x="57" y="140"/>
                  <a:pt x="56" y="140"/>
                </a:cubicBezTo>
                <a:cubicBezTo>
                  <a:pt x="27" y="140"/>
                  <a:pt x="27" y="140"/>
                  <a:pt x="27" y="140"/>
                </a:cubicBezTo>
                <a:cubicBezTo>
                  <a:pt x="26" y="140"/>
                  <a:pt x="26" y="139"/>
                  <a:pt x="26" y="138"/>
                </a:cubicBezTo>
                <a:cubicBezTo>
                  <a:pt x="26" y="73"/>
                  <a:pt x="26" y="73"/>
                  <a:pt x="26" y="73"/>
                </a:cubicBezTo>
                <a:cubicBezTo>
                  <a:pt x="2" y="73"/>
                  <a:pt x="2" y="73"/>
                  <a:pt x="2" y="73"/>
                </a:cubicBezTo>
                <a:cubicBezTo>
                  <a:pt x="1" y="73"/>
                  <a:pt x="1" y="73"/>
                  <a:pt x="0" y="72"/>
                </a:cubicBezTo>
                <a:cubicBezTo>
                  <a:pt x="0" y="71"/>
                  <a:pt x="0" y="71"/>
                  <a:pt x="1" y="70"/>
                </a:cubicBezTo>
                <a:cubicBezTo>
                  <a:pt x="69" y="1"/>
                  <a:pt x="69" y="1"/>
                  <a:pt x="69" y="1"/>
                </a:cubicBezTo>
                <a:cubicBezTo>
                  <a:pt x="70" y="0"/>
                  <a:pt x="71" y="0"/>
                  <a:pt x="72" y="1"/>
                </a:cubicBezTo>
                <a:cubicBezTo>
                  <a:pt x="140" y="70"/>
                  <a:pt x="140" y="70"/>
                  <a:pt x="140" y="70"/>
                </a:cubicBezTo>
                <a:cubicBezTo>
                  <a:pt x="141" y="71"/>
                  <a:pt x="141" y="71"/>
                  <a:pt x="141" y="72"/>
                </a:cubicBezTo>
                <a:cubicBezTo>
                  <a:pt x="141" y="73"/>
                  <a:pt x="140" y="73"/>
                  <a:pt x="139" y="73"/>
                </a:cubicBezTo>
                <a:cubicBezTo>
                  <a:pt x="116" y="73"/>
                  <a:pt x="116" y="73"/>
                  <a:pt x="116" y="73"/>
                </a:cubicBezTo>
                <a:cubicBezTo>
                  <a:pt x="116" y="138"/>
                  <a:pt x="116" y="138"/>
                  <a:pt x="116" y="138"/>
                </a:cubicBezTo>
                <a:cubicBezTo>
                  <a:pt x="116" y="139"/>
                  <a:pt x="115" y="140"/>
                  <a:pt x="114" y="140"/>
                </a:cubicBezTo>
                <a:close/>
                <a:moveTo>
                  <a:pt x="87" y="136"/>
                </a:moveTo>
                <a:cubicBezTo>
                  <a:pt x="112" y="136"/>
                  <a:pt x="112" y="136"/>
                  <a:pt x="112" y="136"/>
                </a:cubicBezTo>
                <a:cubicBezTo>
                  <a:pt x="112" y="71"/>
                  <a:pt x="112" y="71"/>
                  <a:pt x="112" y="71"/>
                </a:cubicBezTo>
                <a:cubicBezTo>
                  <a:pt x="112" y="70"/>
                  <a:pt x="113" y="69"/>
                  <a:pt x="114" y="69"/>
                </a:cubicBezTo>
                <a:cubicBezTo>
                  <a:pt x="134" y="69"/>
                  <a:pt x="134" y="69"/>
                  <a:pt x="134" y="69"/>
                </a:cubicBezTo>
                <a:cubicBezTo>
                  <a:pt x="71" y="5"/>
                  <a:pt x="71" y="5"/>
                  <a:pt x="71" y="5"/>
                </a:cubicBezTo>
                <a:cubicBezTo>
                  <a:pt x="7" y="69"/>
                  <a:pt x="7" y="69"/>
                  <a:pt x="7" y="69"/>
                </a:cubicBezTo>
                <a:cubicBezTo>
                  <a:pt x="27" y="69"/>
                  <a:pt x="27" y="69"/>
                  <a:pt x="27" y="69"/>
                </a:cubicBezTo>
                <a:cubicBezTo>
                  <a:pt x="29" y="69"/>
                  <a:pt x="29" y="70"/>
                  <a:pt x="29" y="71"/>
                </a:cubicBezTo>
                <a:cubicBezTo>
                  <a:pt x="29" y="136"/>
                  <a:pt x="29" y="136"/>
                  <a:pt x="29" y="136"/>
                </a:cubicBezTo>
                <a:cubicBezTo>
                  <a:pt x="54" y="136"/>
                  <a:pt x="54" y="136"/>
                  <a:pt x="54" y="136"/>
                </a:cubicBezTo>
                <a:cubicBezTo>
                  <a:pt x="54" y="98"/>
                  <a:pt x="54" y="98"/>
                  <a:pt x="54" y="98"/>
                </a:cubicBezTo>
                <a:cubicBezTo>
                  <a:pt x="54" y="97"/>
                  <a:pt x="55" y="96"/>
                  <a:pt x="56" y="96"/>
                </a:cubicBezTo>
                <a:cubicBezTo>
                  <a:pt x="85" y="96"/>
                  <a:pt x="85" y="96"/>
                  <a:pt x="85" y="96"/>
                </a:cubicBezTo>
                <a:cubicBezTo>
                  <a:pt x="86" y="96"/>
                  <a:pt x="87" y="97"/>
                  <a:pt x="87" y="98"/>
                </a:cubicBezTo>
                <a:lnTo>
                  <a:pt x="87" y="136"/>
                </a:lnTo>
                <a:close/>
              </a:path>
            </a:pathLst>
          </a:custGeom>
          <a:solidFill>
            <a:schemeClr val="tx1">
              <a:lumMod val="50000"/>
              <a:lumOff val="50000"/>
            </a:schemeClr>
          </a:solidFill>
          <a:ln>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355040459"/>
      </p:ext>
    </p:extLst>
  </p:cSld>
  <p:clrMapOvr>
    <a:masterClrMapping/>
  </p:clrMapOvr>
  <p:extLst>
    <p:ext uri="{E180D4A7-C9FB-4DFB-919C-405C955672EB}">
      <p14:showEvtLst xmlns:p14="http://schemas.microsoft.com/office/powerpoint/2010/main">
        <p14:playEvt time="96" objId="118"/>
        <p14:stopEvt time="42160" objId="118"/>
      </p14:showEvtLst>
    </p:ext>
  </p:extLs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533400" y="279400"/>
            <a:ext cx="10059256" cy="990600"/>
          </a:xfrm>
        </p:spPr>
        <p:txBody>
          <a:bodyPr>
            <a:noAutofit/>
          </a:bodyPr>
          <a:lstStyle/>
          <a:p>
            <a:r>
              <a:rPr lang="en-US" sz="2800" dirty="0"/>
              <a:t>What does VERIFY study tell us about glycaemic durability?</a:t>
            </a:r>
          </a:p>
        </p:txBody>
      </p:sp>
      <p:sp>
        <p:nvSpPr>
          <p:cNvPr id="5" name="Rounded Rectangle 4"/>
          <p:cNvSpPr/>
          <p:nvPr/>
        </p:nvSpPr>
        <p:spPr>
          <a:xfrm>
            <a:off x="619991" y="1663109"/>
            <a:ext cx="10962410" cy="3754018"/>
          </a:xfrm>
          <a:prstGeom prst="roundRect">
            <a:avLst>
              <a:gd name="adj" fmla="val 5122"/>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p:cNvSpPr txBox="1"/>
          <p:nvPr/>
        </p:nvSpPr>
        <p:spPr>
          <a:xfrm>
            <a:off x="876300" y="3464115"/>
            <a:ext cx="21406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460A9"/>
                </a:solidFill>
                <a:effectLst/>
                <a:uLnTx/>
                <a:uFillTx/>
                <a:latin typeface="Arial"/>
                <a:ea typeface="+mn-ea"/>
                <a:cs typeface="+mn-cs"/>
              </a:rPr>
              <a:t>Durability of glycaemic control</a:t>
            </a:r>
          </a:p>
        </p:txBody>
      </p:sp>
      <p:sp>
        <p:nvSpPr>
          <p:cNvPr id="11" name="Rectangle 10"/>
          <p:cNvSpPr/>
          <p:nvPr/>
        </p:nvSpPr>
        <p:spPr>
          <a:xfrm>
            <a:off x="3139861" y="1964601"/>
            <a:ext cx="8150573" cy="3154710"/>
          </a:xfrm>
          <a:prstGeom prst="rect">
            <a:avLst/>
          </a:prstGeom>
        </p:spPr>
        <p:txBody>
          <a:bodyPr wrap="square">
            <a:spAutoFit/>
          </a:bodyPr>
          <a:lstStyle/>
          <a:p>
            <a:pPr marL="0" marR="0" lvl="0" indent="0" algn="l" defTabSz="457200" rtl="0" eaLnBrk="1" fontAlgn="auto" latinLnBrk="0" hangingPunct="1">
              <a:lnSpc>
                <a:spcPct val="100000"/>
              </a:lnSpc>
              <a:spcBef>
                <a:spcPts val="1200"/>
              </a:spcBef>
              <a:spcAft>
                <a:spcPts val="6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With having combined therapy at the beginning of pharmacological treatment in patients with T2D, it is possible to ensure earlier and better glycaemic control</a:t>
            </a:r>
          </a:p>
          <a:p>
            <a:pPr marL="285750" marR="0" lvl="0" indent="-285750" algn="l" defTabSz="457200" rtl="0" eaLnBrk="1" fontAlgn="auto" latinLnBrk="0" hangingPunct="1">
              <a:lnSpc>
                <a:spcPct val="100000"/>
              </a:lnSpc>
              <a:spcBef>
                <a:spcPts val="1200"/>
              </a:spcBef>
              <a:spcAft>
                <a:spcPts val="0"/>
              </a:spcAft>
              <a:buClr>
                <a:srgbClr val="000000"/>
              </a:buClr>
              <a:buSzPct val="90000"/>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t</a:t>
            </a:r>
            <a:r>
              <a:rPr kumimoji="0" lang="en-US" sz="1800" b="0" i="0" u="none" strike="noStrike" kern="1200" cap="none" spc="0" normalizeH="0" baseline="0" noProof="0" dirty="0">
                <a:ln>
                  <a:noFill/>
                </a:ln>
                <a:solidFill>
                  <a:srgbClr val="000000"/>
                </a:solidFill>
                <a:effectLst/>
                <a:uLnTx/>
                <a:uFillTx/>
                <a:latin typeface="Arial"/>
                <a:ea typeface="+mn-ea"/>
                <a:cs typeface="+mn-cs"/>
              </a:rPr>
              <a:t>hat may be more durable</a:t>
            </a:r>
          </a:p>
          <a:p>
            <a:pPr marL="285750" marR="0" lvl="0" indent="-285750" algn="l" defTabSz="457200" rtl="0" eaLnBrk="1" fontAlgn="auto" latinLnBrk="0" hangingPunct="1">
              <a:lnSpc>
                <a:spcPct val="100000"/>
              </a:lnSpc>
              <a:spcBef>
                <a:spcPts val="1200"/>
              </a:spcBef>
              <a:spcAft>
                <a:spcPts val="0"/>
              </a:spcAft>
              <a:buClr>
                <a:srgbClr val="000000"/>
              </a:buClr>
              <a:buSzPct val="9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with low risk of hypoglycemia and no gain in body weight</a:t>
            </a:r>
          </a:p>
          <a:p>
            <a:pPr marL="285750" marR="0" lvl="0" indent="-285750" algn="l" defTabSz="457200" rtl="0" eaLnBrk="1" fontAlgn="auto" latinLnBrk="0" hangingPunct="1">
              <a:lnSpc>
                <a:spcPct val="100000"/>
              </a:lnSpc>
              <a:spcBef>
                <a:spcPts val="1200"/>
              </a:spcBef>
              <a:spcAft>
                <a:spcPts val="0"/>
              </a:spcAft>
              <a:buClr>
                <a:srgbClr val="000000"/>
              </a:buClr>
              <a:buSzPct val="9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perhaps improving patients’ adherence to treatment</a:t>
            </a:r>
          </a:p>
          <a:p>
            <a:pPr marL="285750" marR="0" lvl="0" indent="-285750" algn="l" defTabSz="457200" rtl="0" eaLnBrk="1" fontAlgn="auto" latinLnBrk="0" hangingPunct="1">
              <a:lnSpc>
                <a:spcPct val="100000"/>
              </a:lnSpc>
              <a:spcBef>
                <a:spcPts val="1200"/>
              </a:spcBef>
              <a:spcAft>
                <a:spcPts val="0"/>
              </a:spcAft>
              <a:buClr>
                <a:srgbClr val="000000"/>
              </a:buClr>
              <a:buSzPct val="9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possibly reducing clinical inertia</a:t>
            </a:r>
          </a:p>
          <a:p>
            <a:pPr marL="285750" marR="0" lvl="0" indent="-285750" algn="l" defTabSz="457200" rtl="0" eaLnBrk="1" fontAlgn="auto" latinLnBrk="0" hangingPunct="1">
              <a:lnSpc>
                <a:spcPct val="100000"/>
              </a:lnSpc>
              <a:spcBef>
                <a:spcPts val="1200"/>
              </a:spcBef>
              <a:spcAft>
                <a:spcPts val="0"/>
              </a:spcAft>
              <a:buClr>
                <a:srgbClr val="000000"/>
              </a:buClr>
              <a:buSzPct val="9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offering more opportunities to address individual patient needs’</a:t>
            </a:r>
            <a:endParaRPr kumimoji="0" lang="en-US" sz="2400" b="0" i="0" u="sng" strike="noStrike" kern="0" cap="none" spc="0" normalizeH="0" baseline="0" noProof="0" dirty="0">
              <a:ln>
                <a:noFill/>
              </a:ln>
              <a:solidFill>
                <a:srgbClr val="000000"/>
              </a:solidFill>
              <a:effectLst/>
              <a:uLnTx/>
              <a:uFillTx/>
              <a:latin typeface="Arial"/>
              <a:ea typeface="+mn-ea"/>
              <a:cs typeface="+mn-cs"/>
            </a:endParaRPr>
          </a:p>
        </p:txBody>
      </p:sp>
      <p:grpSp>
        <p:nvGrpSpPr>
          <p:cNvPr id="16" name="Group 15"/>
          <p:cNvGrpSpPr/>
          <p:nvPr/>
        </p:nvGrpSpPr>
        <p:grpSpPr>
          <a:xfrm>
            <a:off x="533400" y="1491164"/>
            <a:ext cx="2651760" cy="1742882"/>
            <a:chOff x="510322" y="1770792"/>
            <a:chExt cx="2651760" cy="1742882"/>
          </a:xfrm>
        </p:grpSpPr>
        <p:grpSp>
          <p:nvGrpSpPr>
            <p:cNvPr id="17" name="Group 16"/>
            <p:cNvGrpSpPr>
              <a:grpSpLocks noChangeAspect="1"/>
            </p:cNvGrpSpPr>
            <p:nvPr/>
          </p:nvGrpSpPr>
          <p:grpSpPr>
            <a:xfrm>
              <a:off x="510322" y="1770792"/>
              <a:ext cx="2651760" cy="1742882"/>
              <a:chOff x="722158" y="1193293"/>
              <a:chExt cx="3383280" cy="2223676"/>
            </a:xfrm>
          </p:grpSpPr>
          <p:grpSp>
            <p:nvGrpSpPr>
              <p:cNvPr id="33" name="Group 32"/>
              <p:cNvGrpSpPr/>
              <p:nvPr/>
            </p:nvGrpSpPr>
            <p:grpSpPr>
              <a:xfrm>
                <a:off x="1209281" y="1273216"/>
                <a:ext cx="2409034" cy="1983301"/>
                <a:chOff x="1209281" y="1273216"/>
                <a:chExt cx="2409034" cy="1983301"/>
              </a:xfrm>
            </p:grpSpPr>
            <p:grpSp>
              <p:nvGrpSpPr>
                <p:cNvPr id="36" name="Group 35"/>
                <p:cNvGrpSpPr/>
                <p:nvPr/>
              </p:nvGrpSpPr>
              <p:grpSpPr>
                <a:xfrm>
                  <a:off x="1209281" y="1273216"/>
                  <a:ext cx="2409034" cy="139456"/>
                  <a:chOff x="1159430" y="1273216"/>
                  <a:chExt cx="2409034" cy="139456"/>
                </a:xfrm>
              </p:grpSpPr>
              <p:sp>
                <p:nvSpPr>
                  <p:cNvPr id="38" name="Rectangle 91"/>
                  <p:cNvSpPr/>
                  <p:nvPr/>
                </p:nvSpPr>
                <p:spPr>
                  <a:xfrm>
                    <a:off x="3461227" y="1273216"/>
                    <a:ext cx="107237" cy="139456"/>
                  </a:xfrm>
                  <a:custGeom>
                    <a:avLst/>
                    <a:gdLst>
                      <a:gd name="connsiteX0" fmla="*/ 0 w 157336"/>
                      <a:gd name="connsiteY0" fmla="*/ 0 h 236220"/>
                      <a:gd name="connsiteX1" fmla="*/ 157336 w 157336"/>
                      <a:gd name="connsiteY1" fmla="*/ 0 h 236220"/>
                      <a:gd name="connsiteX2" fmla="*/ 157336 w 157336"/>
                      <a:gd name="connsiteY2" fmla="*/ 236220 h 236220"/>
                      <a:gd name="connsiteX3" fmla="*/ 0 w 157336"/>
                      <a:gd name="connsiteY3" fmla="*/ 236220 h 236220"/>
                      <a:gd name="connsiteX4" fmla="*/ 0 w 157336"/>
                      <a:gd name="connsiteY4" fmla="*/ 0 h 236220"/>
                      <a:gd name="connsiteX0" fmla="*/ 0 w 157336"/>
                      <a:gd name="connsiteY0" fmla="*/ 0 h 236220"/>
                      <a:gd name="connsiteX1" fmla="*/ 157336 w 157336"/>
                      <a:gd name="connsiteY1" fmla="*/ 236220 h 236220"/>
                      <a:gd name="connsiteX2" fmla="*/ 0 w 157336"/>
                      <a:gd name="connsiteY2" fmla="*/ 236220 h 236220"/>
                      <a:gd name="connsiteX3" fmla="*/ 0 w 157336"/>
                      <a:gd name="connsiteY3" fmla="*/ 0 h 236220"/>
                    </a:gdLst>
                    <a:ahLst/>
                    <a:cxnLst>
                      <a:cxn ang="0">
                        <a:pos x="connsiteX0" y="connsiteY0"/>
                      </a:cxn>
                      <a:cxn ang="0">
                        <a:pos x="connsiteX1" y="connsiteY1"/>
                      </a:cxn>
                      <a:cxn ang="0">
                        <a:pos x="connsiteX2" y="connsiteY2"/>
                      </a:cxn>
                      <a:cxn ang="0">
                        <a:pos x="connsiteX3" y="connsiteY3"/>
                      </a:cxn>
                    </a:cxnLst>
                    <a:rect l="l" t="t" r="r" b="b"/>
                    <a:pathLst>
                      <a:path w="157336" h="236220">
                        <a:moveTo>
                          <a:pt x="0" y="0"/>
                        </a:moveTo>
                        <a:lnTo>
                          <a:pt x="157336" y="236220"/>
                        </a:lnTo>
                        <a:lnTo>
                          <a:pt x="0" y="236220"/>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Rectangle 91"/>
                  <p:cNvSpPr/>
                  <p:nvPr/>
                </p:nvSpPr>
                <p:spPr>
                  <a:xfrm flipH="1">
                    <a:off x="1159430" y="1273216"/>
                    <a:ext cx="107237" cy="139456"/>
                  </a:xfrm>
                  <a:custGeom>
                    <a:avLst/>
                    <a:gdLst>
                      <a:gd name="connsiteX0" fmla="*/ 0 w 157336"/>
                      <a:gd name="connsiteY0" fmla="*/ 0 h 236220"/>
                      <a:gd name="connsiteX1" fmla="*/ 157336 w 157336"/>
                      <a:gd name="connsiteY1" fmla="*/ 0 h 236220"/>
                      <a:gd name="connsiteX2" fmla="*/ 157336 w 157336"/>
                      <a:gd name="connsiteY2" fmla="*/ 236220 h 236220"/>
                      <a:gd name="connsiteX3" fmla="*/ 0 w 157336"/>
                      <a:gd name="connsiteY3" fmla="*/ 236220 h 236220"/>
                      <a:gd name="connsiteX4" fmla="*/ 0 w 157336"/>
                      <a:gd name="connsiteY4" fmla="*/ 0 h 236220"/>
                      <a:gd name="connsiteX0" fmla="*/ 0 w 157336"/>
                      <a:gd name="connsiteY0" fmla="*/ 0 h 236220"/>
                      <a:gd name="connsiteX1" fmla="*/ 157336 w 157336"/>
                      <a:gd name="connsiteY1" fmla="*/ 236220 h 236220"/>
                      <a:gd name="connsiteX2" fmla="*/ 0 w 157336"/>
                      <a:gd name="connsiteY2" fmla="*/ 236220 h 236220"/>
                      <a:gd name="connsiteX3" fmla="*/ 0 w 157336"/>
                      <a:gd name="connsiteY3" fmla="*/ 0 h 236220"/>
                    </a:gdLst>
                    <a:ahLst/>
                    <a:cxnLst>
                      <a:cxn ang="0">
                        <a:pos x="connsiteX0" y="connsiteY0"/>
                      </a:cxn>
                      <a:cxn ang="0">
                        <a:pos x="connsiteX1" y="connsiteY1"/>
                      </a:cxn>
                      <a:cxn ang="0">
                        <a:pos x="connsiteX2" y="connsiteY2"/>
                      </a:cxn>
                      <a:cxn ang="0">
                        <a:pos x="connsiteX3" y="connsiteY3"/>
                      </a:cxn>
                    </a:cxnLst>
                    <a:rect l="l" t="t" r="r" b="b"/>
                    <a:pathLst>
                      <a:path w="157336" h="236220">
                        <a:moveTo>
                          <a:pt x="0" y="0"/>
                        </a:moveTo>
                        <a:lnTo>
                          <a:pt x="157336" y="236220"/>
                        </a:lnTo>
                        <a:lnTo>
                          <a:pt x="0" y="236220"/>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7" name="Freeform 36"/>
                <p:cNvSpPr/>
                <p:nvPr/>
              </p:nvSpPr>
              <p:spPr>
                <a:xfrm>
                  <a:off x="1316518" y="1273216"/>
                  <a:ext cx="2194560" cy="1983301"/>
                </a:xfrm>
                <a:custGeom>
                  <a:avLst/>
                  <a:gdLst>
                    <a:gd name="connsiteX0" fmla="*/ 135537 w 3237994"/>
                    <a:gd name="connsiteY0" fmla="*/ 0 h 3110169"/>
                    <a:gd name="connsiteX1" fmla="*/ 3102457 w 3237994"/>
                    <a:gd name="connsiteY1" fmla="*/ 0 h 3110169"/>
                    <a:gd name="connsiteX2" fmla="*/ 3102462 w 3237994"/>
                    <a:gd name="connsiteY2" fmla="*/ 1 h 3110169"/>
                    <a:gd name="connsiteX3" fmla="*/ 3237994 w 3237994"/>
                    <a:gd name="connsiteY3" fmla="*/ 1 h 3110169"/>
                    <a:gd name="connsiteX4" fmla="*/ 3237994 w 3237994"/>
                    <a:gd name="connsiteY4" fmla="*/ 131506 h 3110169"/>
                    <a:gd name="connsiteX5" fmla="*/ 3237994 w 3237994"/>
                    <a:gd name="connsiteY5" fmla="*/ 229196 h 3110169"/>
                    <a:gd name="connsiteX6" fmla="*/ 3237994 w 3237994"/>
                    <a:gd name="connsiteY6" fmla="*/ 904241 h 3110169"/>
                    <a:gd name="connsiteX7" fmla="*/ 3237994 w 3237994"/>
                    <a:gd name="connsiteY7" fmla="*/ 1035746 h 3110169"/>
                    <a:gd name="connsiteX8" fmla="*/ 3237994 w 3237994"/>
                    <a:gd name="connsiteY8" fmla="*/ 1133436 h 3110169"/>
                    <a:gd name="connsiteX9" fmla="*/ 3237994 w 3237994"/>
                    <a:gd name="connsiteY9" fmla="*/ 1392494 h 3110169"/>
                    <a:gd name="connsiteX10" fmla="*/ 3237994 w 3237994"/>
                    <a:gd name="connsiteY10" fmla="*/ 1586170 h 3110169"/>
                    <a:gd name="connsiteX11" fmla="*/ 3237994 w 3237994"/>
                    <a:gd name="connsiteY11" fmla="*/ 1717675 h 3110169"/>
                    <a:gd name="connsiteX12" fmla="*/ 3237994 w 3237994"/>
                    <a:gd name="connsiteY12" fmla="*/ 1815365 h 3110169"/>
                    <a:gd name="connsiteX13" fmla="*/ 3237994 w 3237994"/>
                    <a:gd name="connsiteY13" fmla="*/ 2296734 h 3110169"/>
                    <a:gd name="connsiteX14" fmla="*/ 3237994 w 3237994"/>
                    <a:gd name="connsiteY14" fmla="*/ 2978663 h 3110169"/>
                    <a:gd name="connsiteX15" fmla="*/ 3102457 w 3237994"/>
                    <a:gd name="connsiteY15" fmla="*/ 3110169 h 3110169"/>
                    <a:gd name="connsiteX16" fmla="*/ 135537 w 3237994"/>
                    <a:gd name="connsiteY16" fmla="*/ 3110169 h 3110169"/>
                    <a:gd name="connsiteX17" fmla="*/ 0 w 3237994"/>
                    <a:gd name="connsiteY17" fmla="*/ 2978663 h 3110169"/>
                    <a:gd name="connsiteX18" fmla="*/ 0 w 3237994"/>
                    <a:gd name="connsiteY18" fmla="*/ 2296734 h 3110169"/>
                    <a:gd name="connsiteX19" fmla="*/ 0 w 3237994"/>
                    <a:gd name="connsiteY19" fmla="*/ 1815365 h 3110169"/>
                    <a:gd name="connsiteX20" fmla="*/ 0 w 3237994"/>
                    <a:gd name="connsiteY20" fmla="*/ 1717675 h 3110169"/>
                    <a:gd name="connsiteX21" fmla="*/ 0 w 3237994"/>
                    <a:gd name="connsiteY21" fmla="*/ 1586170 h 3110169"/>
                    <a:gd name="connsiteX22" fmla="*/ 0 w 3237994"/>
                    <a:gd name="connsiteY22" fmla="*/ 1392494 h 3110169"/>
                    <a:gd name="connsiteX23" fmla="*/ 0 w 3237994"/>
                    <a:gd name="connsiteY23" fmla="*/ 1133436 h 3110169"/>
                    <a:gd name="connsiteX24" fmla="*/ 0 w 3237994"/>
                    <a:gd name="connsiteY24" fmla="*/ 1035746 h 3110169"/>
                    <a:gd name="connsiteX25" fmla="*/ 0 w 3237994"/>
                    <a:gd name="connsiteY25" fmla="*/ 904241 h 3110169"/>
                    <a:gd name="connsiteX26" fmla="*/ 0 w 3237994"/>
                    <a:gd name="connsiteY26" fmla="*/ 229196 h 3110169"/>
                    <a:gd name="connsiteX27" fmla="*/ 0 w 3237994"/>
                    <a:gd name="connsiteY27" fmla="*/ 131506 h 3110169"/>
                    <a:gd name="connsiteX28" fmla="*/ 0 w 3237994"/>
                    <a:gd name="connsiteY28" fmla="*/ 1 h 3110169"/>
                    <a:gd name="connsiteX29" fmla="*/ 135532 w 3237994"/>
                    <a:gd name="connsiteY29" fmla="*/ 1 h 31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37994" h="3110169">
                      <a:moveTo>
                        <a:pt x="135537" y="0"/>
                      </a:moveTo>
                      <a:lnTo>
                        <a:pt x="3102457" y="0"/>
                      </a:lnTo>
                      <a:lnTo>
                        <a:pt x="3102462" y="1"/>
                      </a:lnTo>
                      <a:lnTo>
                        <a:pt x="3237994" y="1"/>
                      </a:lnTo>
                      <a:lnTo>
                        <a:pt x="3237994" y="131506"/>
                      </a:lnTo>
                      <a:lnTo>
                        <a:pt x="3237994" y="229196"/>
                      </a:lnTo>
                      <a:lnTo>
                        <a:pt x="3237994" y="904241"/>
                      </a:lnTo>
                      <a:lnTo>
                        <a:pt x="3237994" y="1035746"/>
                      </a:lnTo>
                      <a:lnTo>
                        <a:pt x="3237994" y="1133436"/>
                      </a:lnTo>
                      <a:lnTo>
                        <a:pt x="3237994" y="1392494"/>
                      </a:lnTo>
                      <a:lnTo>
                        <a:pt x="3237994" y="1586170"/>
                      </a:lnTo>
                      <a:lnTo>
                        <a:pt x="3237994" y="1717675"/>
                      </a:lnTo>
                      <a:lnTo>
                        <a:pt x="3237994" y="1815365"/>
                      </a:lnTo>
                      <a:lnTo>
                        <a:pt x="3237994" y="2296734"/>
                      </a:lnTo>
                      <a:lnTo>
                        <a:pt x="3237994" y="2978663"/>
                      </a:lnTo>
                      <a:cubicBezTo>
                        <a:pt x="3237994" y="3051292"/>
                        <a:pt x="3177312" y="3110169"/>
                        <a:pt x="3102457" y="3110169"/>
                      </a:cubicBezTo>
                      <a:lnTo>
                        <a:pt x="135537" y="3110169"/>
                      </a:lnTo>
                      <a:cubicBezTo>
                        <a:pt x="60682" y="3110169"/>
                        <a:pt x="0" y="3051292"/>
                        <a:pt x="0" y="2978663"/>
                      </a:cubicBezTo>
                      <a:lnTo>
                        <a:pt x="0" y="2296734"/>
                      </a:lnTo>
                      <a:lnTo>
                        <a:pt x="0" y="1815365"/>
                      </a:lnTo>
                      <a:lnTo>
                        <a:pt x="0" y="1717675"/>
                      </a:lnTo>
                      <a:lnTo>
                        <a:pt x="0" y="1586170"/>
                      </a:lnTo>
                      <a:lnTo>
                        <a:pt x="0" y="1392494"/>
                      </a:lnTo>
                      <a:lnTo>
                        <a:pt x="0" y="1133436"/>
                      </a:lnTo>
                      <a:lnTo>
                        <a:pt x="0" y="1035746"/>
                      </a:lnTo>
                      <a:lnTo>
                        <a:pt x="0" y="904241"/>
                      </a:lnTo>
                      <a:lnTo>
                        <a:pt x="0" y="229196"/>
                      </a:lnTo>
                      <a:lnTo>
                        <a:pt x="0" y="131506"/>
                      </a:lnTo>
                      <a:lnTo>
                        <a:pt x="0" y="1"/>
                      </a:lnTo>
                      <a:lnTo>
                        <a:pt x="135532" y="1"/>
                      </a:lnTo>
                      <a:close/>
                    </a:path>
                  </a:pathLst>
                </a:custGeom>
                <a:solidFill>
                  <a:srgbClr val="5291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4" name="Oval 33"/>
              <p:cNvSpPr/>
              <p:nvPr/>
            </p:nvSpPr>
            <p:spPr>
              <a:xfrm>
                <a:off x="1087918" y="1193293"/>
                <a:ext cx="2651759" cy="466659"/>
              </a:xfrm>
              <a:prstGeom prst="ellipse">
                <a:avLst/>
              </a:prstGeom>
              <a:solidFill>
                <a:schemeClr val="bg1">
                  <a:alpha val="50196"/>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35" name="Picture 34"/>
              <p:cNvPicPr>
                <a:picLocks/>
              </p:cNvPicPr>
              <p:nvPr/>
            </p:nvPicPr>
            <p:blipFill>
              <a:blip r:embed="rId2">
                <a:extLst>
                  <a:ext uri="{28A0092B-C50C-407E-A947-70E740481C1C}">
                    <a14:useLocalDpi xmlns:a14="http://schemas.microsoft.com/office/drawing/2010/main" val="0"/>
                  </a:ext>
                </a:extLst>
              </a:blip>
              <a:stretch>
                <a:fillRect/>
              </a:stretch>
            </p:blipFill>
            <p:spPr>
              <a:xfrm>
                <a:off x="722158" y="3142649"/>
                <a:ext cx="3383280" cy="274320"/>
              </a:xfrm>
              <a:prstGeom prst="rect">
                <a:avLst/>
              </a:prstGeom>
            </p:spPr>
          </p:pic>
        </p:grpSp>
        <p:grpSp>
          <p:nvGrpSpPr>
            <p:cNvPr id="18" name="Group 17"/>
            <p:cNvGrpSpPr/>
            <p:nvPr/>
          </p:nvGrpSpPr>
          <p:grpSpPr>
            <a:xfrm>
              <a:off x="1302795" y="2055288"/>
              <a:ext cx="1066814" cy="1066815"/>
              <a:chOff x="1302795" y="2055288"/>
              <a:chExt cx="1066814" cy="1066815"/>
            </a:xfrm>
          </p:grpSpPr>
          <p:sp>
            <p:nvSpPr>
              <p:cNvPr id="19" name="Oval 18"/>
              <p:cNvSpPr>
                <a:spLocks noChangeAspect="1"/>
              </p:cNvSpPr>
              <p:nvPr/>
            </p:nvSpPr>
            <p:spPr>
              <a:xfrm>
                <a:off x="1302795" y="2055288"/>
                <a:ext cx="1066814" cy="1066815"/>
              </a:xfrm>
              <a:prstGeom prst="ellipse">
                <a:avLst/>
              </a:prstGeom>
              <a:solidFill>
                <a:schemeClr val="bg1"/>
              </a:solidFill>
              <a:ln w="3175">
                <a:noFill/>
              </a:ln>
              <a:effectLst>
                <a:innerShdw blurRad="1524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Freeform 10"/>
              <p:cNvSpPr>
                <a:spLocks/>
              </p:cNvSpPr>
              <p:nvPr/>
            </p:nvSpPr>
            <p:spPr bwMode="auto">
              <a:xfrm rot="7248826">
                <a:off x="1554106" y="2638001"/>
                <a:ext cx="2625" cy="3938"/>
              </a:xfrm>
              <a:custGeom>
                <a:avLst/>
                <a:gdLst>
                  <a:gd name="T0" fmla="*/ 0 w 4"/>
                  <a:gd name="T1" fmla="*/ 4 h 4"/>
                  <a:gd name="T2" fmla="*/ 0 w 4"/>
                  <a:gd name="T3" fmla="*/ 0 h 4"/>
                  <a:gd name="T4" fmla="*/ 0 w 4"/>
                  <a:gd name="T5" fmla="*/ 4 h 4"/>
                </a:gdLst>
                <a:ahLst/>
                <a:cxnLst>
                  <a:cxn ang="0">
                    <a:pos x="T0" y="T1"/>
                  </a:cxn>
                  <a:cxn ang="0">
                    <a:pos x="T2" y="T3"/>
                  </a:cxn>
                  <a:cxn ang="0">
                    <a:pos x="T4" y="T5"/>
                  </a:cxn>
                </a:cxnLst>
                <a:rect l="0" t="0" r="r" b="b"/>
                <a:pathLst>
                  <a:path w="4" h="4">
                    <a:moveTo>
                      <a:pt x="0" y="4"/>
                    </a:moveTo>
                    <a:cubicBezTo>
                      <a:pt x="0" y="3"/>
                      <a:pt x="0" y="2"/>
                      <a:pt x="0" y="0"/>
                    </a:cubicBezTo>
                    <a:cubicBezTo>
                      <a:pt x="4" y="2"/>
                      <a:pt x="2" y="3"/>
                      <a:pt x="0" y="4"/>
                    </a:cubicBezTo>
                    <a:close/>
                  </a:path>
                </a:pathLst>
              </a:custGeom>
              <a:solidFill>
                <a:srgbClr val="D6DE23"/>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916" y="1962386"/>
            <a:ext cx="769640" cy="686034"/>
          </a:xfrm>
          <a:prstGeom prst="rect">
            <a:avLst/>
          </a:prstGeom>
        </p:spPr>
      </p:pic>
      <p:sp>
        <p:nvSpPr>
          <p:cNvPr id="20" name="Freeform 83">
            <a:hlinkClick r:id="rId4" action="ppaction://hlinksldjump"/>
            <a:extLst>
              <a:ext uri="{FF2B5EF4-FFF2-40B4-BE49-F238E27FC236}">
                <a16:creationId xmlns:a16="http://schemas.microsoft.com/office/drawing/2014/main" id="{F11FB2B5-95B8-493D-8082-11C15618C41E}"/>
              </a:ext>
            </a:extLst>
          </p:cNvPr>
          <p:cNvSpPr>
            <a:spLocks noEditPoints="1"/>
          </p:cNvSpPr>
          <p:nvPr/>
        </p:nvSpPr>
        <p:spPr bwMode="auto">
          <a:xfrm>
            <a:off x="11367335" y="532799"/>
            <a:ext cx="215065" cy="214250"/>
          </a:xfrm>
          <a:custGeom>
            <a:avLst/>
            <a:gdLst>
              <a:gd name="T0" fmla="*/ 114 w 141"/>
              <a:gd name="T1" fmla="*/ 140 h 140"/>
              <a:gd name="T2" fmla="*/ 85 w 141"/>
              <a:gd name="T3" fmla="*/ 140 h 140"/>
              <a:gd name="T4" fmla="*/ 83 w 141"/>
              <a:gd name="T5" fmla="*/ 138 h 140"/>
              <a:gd name="T6" fmla="*/ 83 w 141"/>
              <a:gd name="T7" fmla="*/ 100 h 140"/>
              <a:gd name="T8" fmla="*/ 58 w 141"/>
              <a:gd name="T9" fmla="*/ 100 h 140"/>
              <a:gd name="T10" fmla="*/ 58 w 141"/>
              <a:gd name="T11" fmla="*/ 138 h 140"/>
              <a:gd name="T12" fmla="*/ 56 w 141"/>
              <a:gd name="T13" fmla="*/ 140 h 140"/>
              <a:gd name="T14" fmla="*/ 27 w 141"/>
              <a:gd name="T15" fmla="*/ 140 h 140"/>
              <a:gd name="T16" fmla="*/ 26 w 141"/>
              <a:gd name="T17" fmla="*/ 138 h 140"/>
              <a:gd name="T18" fmla="*/ 26 w 141"/>
              <a:gd name="T19" fmla="*/ 73 h 140"/>
              <a:gd name="T20" fmla="*/ 2 w 141"/>
              <a:gd name="T21" fmla="*/ 73 h 140"/>
              <a:gd name="T22" fmla="*/ 0 w 141"/>
              <a:gd name="T23" fmla="*/ 72 h 140"/>
              <a:gd name="T24" fmla="*/ 1 w 141"/>
              <a:gd name="T25" fmla="*/ 70 h 140"/>
              <a:gd name="T26" fmla="*/ 69 w 141"/>
              <a:gd name="T27" fmla="*/ 1 h 140"/>
              <a:gd name="T28" fmla="*/ 72 w 141"/>
              <a:gd name="T29" fmla="*/ 1 h 140"/>
              <a:gd name="T30" fmla="*/ 140 w 141"/>
              <a:gd name="T31" fmla="*/ 70 h 140"/>
              <a:gd name="T32" fmla="*/ 141 w 141"/>
              <a:gd name="T33" fmla="*/ 72 h 140"/>
              <a:gd name="T34" fmla="*/ 139 w 141"/>
              <a:gd name="T35" fmla="*/ 73 h 140"/>
              <a:gd name="T36" fmla="*/ 116 w 141"/>
              <a:gd name="T37" fmla="*/ 73 h 140"/>
              <a:gd name="T38" fmla="*/ 116 w 141"/>
              <a:gd name="T39" fmla="*/ 138 h 140"/>
              <a:gd name="T40" fmla="*/ 114 w 141"/>
              <a:gd name="T41" fmla="*/ 140 h 140"/>
              <a:gd name="T42" fmla="*/ 87 w 141"/>
              <a:gd name="T43" fmla="*/ 136 h 140"/>
              <a:gd name="T44" fmla="*/ 112 w 141"/>
              <a:gd name="T45" fmla="*/ 136 h 140"/>
              <a:gd name="T46" fmla="*/ 112 w 141"/>
              <a:gd name="T47" fmla="*/ 71 h 140"/>
              <a:gd name="T48" fmla="*/ 114 w 141"/>
              <a:gd name="T49" fmla="*/ 69 h 140"/>
              <a:gd name="T50" fmla="*/ 134 w 141"/>
              <a:gd name="T51" fmla="*/ 69 h 140"/>
              <a:gd name="T52" fmla="*/ 71 w 141"/>
              <a:gd name="T53" fmla="*/ 5 h 140"/>
              <a:gd name="T54" fmla="*/ 7 w 141"/>
              <a:gd name="T55" fmla="*/ 69 h 140"/>
              <a:gd name="T56" fmla="*/ 27 w 141"/>
              <a:gd name="T57" fmla="*/ 69 h 140"/>
              <a:gd name="T58" fmla="*/ 29 w 141"/>
              <a:gd name="T59" fmla="*/ 71 h 140"/>
              <a:gd name="T60" fmla="*/ 29 w 141"/>
              <a:gd name="T61" fmla="*/ 136 h 140"/>
              <a:gd name="T62" fmla="*/ 54 w 141"/>
              <a:gd name="T63" fmla="*/ 136 h 140"/>
              <a:gd name="T64" fmla="*/ 54 w 141"/>
              <a:gd name="T65" fmla="*/ 98 h 140"/>
              <a:gd name="T66" fmla="*/ 56 w 141"/>
              <a:gd name="T67" fmla="*/ 96 h 140"/>
              <a:gd name="T68" fmla="*/ 85 w 141"/>
              <a:gd name="T69" fmla="*/ 96 h 140"/>
              <a:gd name="T70" fmla="*/ 87 w 141"/>
              <a:gd name="T71" fmla="*/ 98 h 140"/>
              <a:gd name="T72" fmla="*/ 87 w 141"/>
              <a:gd name="T73"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0">
                <a:moveTo>
                  <a:pt x="114" y="140"/>
                </a:moveTo>
                <a:cubicBezTo>
                  <a:pt x="85" y="140"/>
                  <a:pt x="85" y="140"/>
                  <a:pt x="85" y="140"/>
                </a:cubicBezTo>
                <a:cubicBezTo>
                  <a:pt x="84" y="140"/>
                  <a:pt x="83" y="139"/>
                  <a:pt x="83" y="138"/>
                </a:cubicBezTo>
                <a:cubicBezTo>
                  <a:pt x="83" y="100"/>
                  <a:pt x="83" y="100"/>
                  <a:pt x="83" y="100"/>
                </a:cubicBezTo>
                <a:cubicBezTo>
                  <a:pt x="58" y="100"/>
                  <a:pt x="58" y="100"/>
                  <a:pt x="58" y="100"/>
                </a:cubicBezTo>
                <a:cubicBezTo>
                  <a:pt x="58" y="138"/>
                  <a:pt x="58" y="138"/>
                  <a:pt x="58" y="138"/>
                </a:cubicBezTo>
                <a:cubicBezTo>
                  <a:pt x="58" y="139"/>
                  <a:pt x="57" y="140"/>
                  <a:pt x="56" y="140"/>
                </a:cubicBezTo>
                <a:cubicBezTo>
                  <a:pt x="27" y="140"/>
                  <a:pt x="27" y="140"/>
                  <a:pt x="27" y="140"/>
                </a:cubicBezTo>
                <a:cubicBezTo>
                  <a:pt x="26" y="140"/>
                  <a:pt x="26" y="139"/>
                  <a:pt x="26" y="138"/>
                </a:cubicBezTo>
                <a:cubicBezTo>
                  <a:pt x="26" y="73"/>
                  <a:pt x="26" y="73"/>
                  <a:pt x="26" y="73"/>
                </a:cubicBezTo>
                <a:cubicBezTo>
                  <a:pt x="2" y="73"/>
                  <a:pt x="2" y="73"/>
                  <a:pt x="2" y="73"/>
                </a:cubicBezTo>
                <a:cubicBezTo>
                  <a:pt x="1" y="73"/>
                  <a:pt x="1" y="73"/>
                  <a:pt x="0" y="72"/>
                </a:cubicBezTo>
                <a:cubicBezTo>
                  <a:pt x="0" y="71"/>
                  <a:pt x="0" y="71"/>
                  <a:pt x="1" y="70"/>
                </a:cubicBezTo>
                <a:cubicBezTo>
                  <a:pt x="69" y="1"/>
                  <a:pt x="69" y="1"/>
                  <a:pt x="69" y="1"/>
                </a:cubicBezTo>
                <a:cubicBezTo>
                  <a:pt x="70" y="0"/>
                  <a:pt x="71" y="0"/>
                  <a:pt x="72" y="1"/>
                </a:cubicBezTo>
                <a:cubicBezTo>
                  <a:pt x="140" y="70"/>
                  <a:pt x="140" y="70"/>
                  <a:pt x="140" y="70"/>
                </a:cubicBezTo>
                <a:cubicBezTo>
                  <a:pt x="141" y="71"/>
                  <a:pt x="141" y="71"/>
                  <a:pt x="141" y="72"/>
                </a:cubicBezTo>
                <a:cubicBezTo>
                  <a:pt x="141" y="73"/>
                  <a:pt x="140" y="73"/>
                  <a:pt x="139" y="73"/>
                </a:cubicBezTo>
                <a:cubicBezTo>
                  <a:pt x="116" y="73"/>
                  <a:pt x="116" y="73"/>
                  <a:pt x="116" y="73"/>
                </a:cubicBezTo>
                <a:cubicBezTo>
                  <a:pt x="116" y="138"/>
                  <a:pt x="116" y="138"/>
                  <a:pt x="116" y="138"/>
                </a:cubicBezTo>
                <a:cubicBezTo>
                  <a:pt x="116" y="139"/>
                  <a:pt x="115" y="140"/>
                  <a:pt x="114" y="140"/>
                </a:cubicBezTo>
                <a:close/>
                <a:moveTo>
                  <a:pt x="87" y="136"/>
                </a:moveTo>
                <a:cubicBezTo>
                  <a:pt x="112" y="136"/>
                  <a:pt x="112" y="136"/>
                  <a:pt x="112" y="136"/>
                </a:cubicBezTo>
                <a:cubicBezTo>
                  <a:pt x="112" y="71"/>
                  <a:pt x="112" y="71"/>
                  <a:pt x="112" y="71"/>
                </a:cubicBezTo>
                <a:cubicBezTo>
                  <a:pt x="112" y="70"/>
                  <a:pt x="113" y="69"/>
                  <a:pt x="114" y="69"/>
                </a:cubicBezTo>
                <a:cubicBezTo>
                  <a:pt x="134" y="69"/>
                  <a:pt x="134" y="69"/>
                  <a:pt x="134" y="69"/>
                </a:cubicBezTo>
                <a:cubicBezTo>
                  <a:pt x="71" y="5"/>
                  <a:pt x="71" y="5"/>
                  <a:pt x="71" y="5"/>
                </a:cubicBezTo>
                <a:cubicBezTo>
                  <a:pt x="7" y="69"/>
                  <a:pt x="7" y="69"/>
                  <a:pt x="7" y="69"/>
                </a:cubicBezTo>
                <a:cubicBezTo>
                  <a:pt x="27" y="69"/>
                  <a:pt x="27" y="69"/>
                  <a:pt x="27" y="69"/>
                </a:cubicBezTo>
                <a:cubicBezTo>
                  <a:pt x="29" y="69"/>
                  <a:pt x="29" y="70"/>
                  <a:pt x="29" y="71"/>
                </a:cubicBezTo>
                <a:cubicBezTo>
                  <a:pt x="29" y="136"/>
                  <a:pt x="29" y="136"/>
                  <a:pt x="29" y="136"/>
                </a:cubicBezTo>
                <a:cubicBezTo>
                  <a:pt x="54" y="136"/>
                  <a:pt x="54" y="136"/>
                  <a:pt x="54" y="136"/>
                </a:cubicBezTo>
                <a:cubicBezTo>
                  <a:pt x="54" y="98"/>
                  <a:pt x="54" y="98"/>
                  <a:pt x="54" y="98"/>
                </a:cubicBezTo>
                <a:cubicBezTo>
                  <a:pt x="54" y="97"/>
                  <a:pt x="55" y="96"/>
                  <a:pt x="56" y="96"/>
                </a:cubicBezTo>
                <a:cubicBezTo>
                  <a:pt x="85" y="96"/>
                  <a:pt x="85" y="96"/>
                  <a:pt x="85" y="96"/>
                </a:cubicBezTo>
                <a:cubicBezTo>
                  <a:pt x="86" y="96"/>
                  <a:pt x="87" y="97"/>
                  <a:pt x="87" y="98"/>
                </a:cubicBezTo>
                <a:lnTo>
                  <a:pt x="87" y="136"/>
                </a:lnTo>
                <a:close/>
              </a:path>
            </a:pathLst>
          </a:custGeom>
          <a:solidFill>
            <a:schemeClr val="tx1">
              <a:lumMod val="50000"/>
              <a:lumOff val="50000"/>
            </a:schemeClr>
          </a:solidFill>
          <a:ln>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39941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321" y="2743777"/>
            <a:ext cx="9710028" cy="1161715"/>
          </a:xfrm>
          <a:noFill/>
        </p:spPr>
        <p:txBody>
          <a:bodyPr vert="horz" wrap="square" lIns="0" tIns="0" rIns="0" bIns="0" rtlCol="0" anchor="t" anchorCtr="0">
            <a:normAutofit fontScale="90000"/>
          </a:bodyPr>
          <a:lstStyle/>
          <a:p>
            <a:pPr algn="l"/>
            <a:r>
              <a:rPr lang="en-US" dirty="0">
                <a:solidFill>
                  <a:srgbClr val="023761"/>
                </a:solidFill>
                <a:latin typeface="+mn-lt"/>
              </a:rPr>
              <a:t>10.1 The societal impact of early intensified treatment in </a:t>
            </a:r>
            <a:br>
              <a:rPr lang="en-US" dirty="0">
                <a:solidFill>
                  <a:srgbClr val="023761"/>
                </a:solidFill>
                <a:latin typeface="+mn-lt"/>
              </a:rPr>
            </a:br>
            <a:r>
              <a:rPr lang="en-US" dirty="0">
                <a:solidFill>
                  <a:srgbClr val="023761"/>
                </a:solidFill>
                <a:latin typeface="+mn-lt"/>
              </a:rPr>
              <a:t>patients with T2DM (Mexico)*</a:t>
            </a:r>
            <a:br>
              <a:rPr lang="en-US" dirty="0">
                <a:solidFill>
                  <a:srgbClr val="023761"/>
                </a:solidFill>
                <a:latin typeface="+mn-lt"/>
              </a:rPr>
            </a:br>
            <a:endParaRPr lang="en-US" dirty="0">
              <a:solidFill>
                <a:srgbClr val="023761"/>
              </a:solidFill>
              <a:latin typeface="+mn-lt"/>
            </a:endParaRPr>
          </a:p>
        </p:txBody>
      </p:sp>
      <p:sp>
        <p:nvSpPr>
          <p:cNvPr id="4" name="Freeform 83">
            <a:hlinkClick r:id="rId3" action="ppaction://hlinksldjump"/>
            <a:extLst>
              <a:ext uri="{FF2B5EF4-FFF2-40B4-BE49-F238E27FC236}">
                <a16:creationId xmlns:a16="http://schemas.microsoft.com/office/drawing/2014/main" id="{2D5AEE96-D353-4C40-BF81-65C149C1A238}"/>
              </a:ext>
            </a:extLst>
          </p:cNvPr>
          <p:cNvSpPr>
            <a:spLocks noEditPoints="1"/>
          </p:cNvSpPr>
          <p:nvPr/>
        </p:nvSpPr>
        <p:spPr bwMode="auto">
          <a:xfrm>
            <a:off x="10876053" y="802722"/>
            <a:ext cx="195021" cy="194282"/>
          </a:xfrm>
          <a:custGeom>
            <a:avLst/>
            <a:gdLst>
              <a:gd name="T0" fmla="*/ 114 w 141"/>
              <a:gd name="T1" fmla="*/ 140 h 140"/>
              <a:gd name="T2" fmla="*/ 85 w 141"/>
              <a:gd name="T3" fmla="*/ 140 h 140"/>
              <a:gd name="T4" fmla="*/ 83 w 141"/>
              <a:gd name="T5" fmla="*/ 138 h 140"/>
              <a:gd name="T6" fmla="*/ 83 w 141"/>
              <a:gd name="T7" fmla="*/ 100 h 140"/>
              <a:gd name="T8" fmla="*/ 58 w 141"/>
              <a:gd name="T9" fmla="*/ 100 h 140"/>
              <a:gd name="T10" fmla="*/ 58 w 141"/>
              <a:gd name="T11" fmla="*/ 138 h 140"/>
              <a:gd name="T12" fmla="*/ 56 w 141"/>
              <a:gd name="T13" fmla="*/ 140 h 140"/>
              <a:gd name="T14" fmla="*/ 27 w 141"/>
              <a:gd name="T15" fmla="*/ 140 h 140"/>
              <a:gd name="T16" fmla="*/ 26 w 141"/>
              <a:gd name="T17" fmla="*/ 138 h 140"/>
              <a:gd name="T18" fmla="*/ 26 w 141"/>
              <a:gd name="T19" fmla="*/ 73 h 140"/>
              <a:gd name="T20" fmla="*/ 2 w 141"/>
              <a:gd name="T21" fmla="*/ 73 h 140"/>
              <a:gd name="T22" fmla="*/ 0 w 141"/>
              <a:gd name="T23" fmla="*/ 72 h 140"/>
              <a:gd name="T24" fmla="*/ 1 w 141"/>
              <a:gd name="T25" fmla="*/ 70 h 140"/>
              <a:gd name="T26" fmla="*/ 69 w 141"/>
              <a:gd name="T27" fmla="*/ 1 h 140"/>
              <a:gd name="T28" fmla="*/ 72 w 141"/>
              <a:gd name="T29" fmla="*/ 1 h 140"/>
              <a:gd name="T30" fmla="*/ 140 w 141"/>
              <a:gd name="T31" fmla="*/ 70 h 140"/>
              <a:gd name="T32" fmla="*/ 141 w 141"/>
              <a:gd name="T33" fmla="*/ 72 h 140"/>
              <a:gd name="T34" fmla="*/ 139 w 141"/>
              <a:gd name="T35" fmla="*/ 73 h 140"/>
              <a:gd name="T36" fmla="*/ 116 w 141"/>
              <a:gd name="T37" fmla="*/ 73 h 140"/>
              <a:gd name="T38" fmla="*/ 116 w 141"/>
              <a:gd name="T39" fmla="*/ 138 h 140"/>
              <a:gd name="T40" fmla="*/ 114 w 141"/>
              <a:gd name="T41" fmla="*/ 140 h 140"/>
              <a:gd name="T42" fmla="*/ 87 w 141"/>
              <a:gd name="T43" fmla="*/ 136 h 140"/>
              <a:gd name="T44" fmla="*/ 112 w 141"/>
              <a:gd name="T45" fmla="*/ 136 h 140"/>
              <a:gd name="T46" fmla="*/ 112 w 141"/>
              <a:gd name="T47" fmla="*/ 71 h 140"/>
              <a:gd name="T48" fmla="*/ 114 w 141"/>
              <a:gd name="T49" fmla="*/ 69 h 140"/>
              <a:gd name="T50" fmla="*/ 134 w 141"/>
              <a:gd name="T51" fmla="*/ 69 h 140"/>
              <a:gd name="T52" fmla="*/ 71 w 141"/>
              <a:gd name="T53" fmla="*/ 5 h 140"/>
              <a:gd name="T54" fmla="*/ 7 w 141"/>
              <a:gd name="T55" fmla="*/ 69 h 140"/>
              <a:gd name="T56" fmla="*/ 27 w 141"/>
              <a:gd name="T57" fmla="*/ 69 h 140"/>
              <a:gd name="T58" fmla="*/ 29 w 141"/>
              <a:gd name="T59" fmla="*/ 71 h 140"/>
              <a:gd name="T60" fmla="*/ 29 w 141"/>
              <a:gd name="T61" fmla="*/ 136 h 140"/>
              <a:gd name="T62" fmla="*/ 54 w 141"/>
              <a:gd name="T63" fmla="*/ 136 h 140"/>
              <a:gd name="T64" fmla="*/ 54 w 141"/>
              <a:gd name="T65" fmla="*/ 98 h 140"/>
              <a:gd name="T66" fmla="*/ 56 w 141"/>
              <a:gd name="T67" fmla="*/ 96 h 140"/>
              <a:gd name="T68" fmla="*/ 85 w 141"/>
              <a:gd name="T69" fmla="*/ 96 h 140"/>
              <a:gd name="T70" fmla="*/ 87 w 141"/>
              <a:gd name="T71" fmla="*/ 98 h 140"/>
              <a:gd name="T72" fmla="*/ 87 w 141"/>
              <a:gd name="T73"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0">
                <a:moveTo>
                  <a:pt x="114" y="140"/>
                </a:moveTo>
                <a:cubicBezTo>
                  <a:pt x="85" y="140"/>
                  <a:pt x="85" y="140"/>
                  <a:pt x="85" y="140"/>
                </a:cubicBezTo>
                <a:cubicBezTo>
                  <a:pt x="84" y="140"/>
                  <a:pt x="83" y="139"/>
                  <a:pt x="83" y="138"/>
                </a:cubicBezTo>
                <a:cubicBezTo>
                  <a:pt x="83" y="100"/>
                  <a:pt x="83" y="100"/>
                  <a:pt x="83" y="100"/>
                </a:cubicBezTo>
                <a:cubicBezTo>
                  <a:pt x="58" y="100"/>
                  <a:pt x="58" y="100"/>
                  <a:pt x="58" y="100"/>
                </a:cubicBezTo>
                <a:cubicBezTo>
                  <a:pt x="58" y="138"/>
                  <a:pt x="58" y="138"/>
                  <a:pt x="58" y="138"/>
                </a:cubicBezTo>
                <a:cubicBezTo>
                  <a:pt x="58" y="139"/>
                  <a:pt x="57" y="140"/>
                  <a:pt x="56" y="140"/>
                </a:cubicBezTo>
                <a:cubicBezTo>
                  <a:pt x="27" y="140"/>
                  <a:pt x="27" y="140"/>
                  <a:pt x="27" y="140"/>
                </a:cubicBezTo>
                <a:cubicBezTo>
                  <a:pt x="26" y="140"/>
                  <a:pt x="26" y="139"/>
                  <a:pt x="26" y="138"/>
                </a:cubicBezTo>
                <a:cubicBezTo>
                  <a:pt x="26" y="73"/>
                  <a:pt x="26" y="73"/>
                  <a:pt x="26" y="73"/>
                </a:cubicBezTo>
                <a:cubicBezTo>
                  <a:pt x="2" y="73"/>
                  <a:pt x="2" y="73"/>
                  <a:pt x="2" y="73"/>
                </a:cubicBezTo>
                <a:cubicBezTo>
                  <a:pt x="1" y="73"/>
                  <a:pt x="1" y="73"/>
                  <a:pt x="0" y="72"/>
                </a:cubicBezTo>
                <a:cubicBezTo>
                  <a:pt x="0" y="71"/>
                  <a:pt x="0" y="71"/>
                  <a:pt x="1" y="70"/>
                </a:cubicBezTo>
                <a:cubicBezTo>
                  <a:pt x="69" y="1"/>
                  <a:pt x="69" y="1"/>
                  <a:pt x="69" y="1"/>
                </a:cubicBezTo>
                <a:cubicBezTo>
                  <a:pt x="70" y="0"/>
                  <a:pt x="71" y="0"/>
                  <a:pt x="72" y="1"/>
                </a:cubicBezTo>
                <a:cubicBezTo>
                  <a:pt x="140" y="70"/>
                  <a:pt x="140" y="70"/>
                  <a:pt x="140" y="70"/>
                </a:cubicBezTo>
                <a:cubicBezTo>
                  <a:pt x="141" y="71"/>
                  <a:pt x="141" y="71"/>
                  <a:pt x="141" y="72"/>
                </a:cubicBezTo>
                <a:cubicBezTo>
                  <a:pt x="141" y="73"/>
                  <a:pt x="140" y="73"/>
                  <a:pt x="139" y="73"/>
                </a:cubicBezTo>
                <a:cubicBezTo>
                  <a:pt x="116" y="73"/>
                  <a:pt x="116" y="73"/>
                  <a:pt x="116" y="73"/>
                </a:cubicBezTo>
                <a:cubicBezTo>
                  <a:pt x="116" y="138"/>
                  <a:pt x="116" y="138"/>
                  <a:pt x="116" y="138"/>
                </a:cubicBezTo>
                <a:cubicBezTo>
                  <a:pt x="116" y="139"/>
                  <a:pt x="115" y="140"/>
                  <a:pt x="114" y="140"/>
                </a:cubicBezTo>
                <a:close/>
                <a:moveTo>
                  <a:pt x="87" y="136"/>
                </a:moveTo>
                <a:cubicBezTo>
                  <a:pt x="112" y="136"/>
                  <a:pt x="112" y="136"/>
                  <a:pt x="112" y="136"/>
                </a:cubicBezTo>
                <a:cubicBezTo>
                  <a:pt x="112" y="71"/>
                  <a:pt x="112" y="71"/>
                  <a:pt x="112" y="71"/>
                </a:cubicBezTo>
                <a:cubicBezTo>
                  <a:pt x="112" y="70"/>
                  <a:pt x="113" y="69"/>
                  <a:pt x="114" y="69"/>
                </a:cubicBezTo>
                <a:cubicBezTo>
                  <a:pt x="134" y="69"/>
                  <a:pt x="134" y="69"/>
                  <a:pt x="134" y="69"/>
                </a:cubicBezTo>
                <a:cubicBezTo>
                  <a:pt x="71" y="5"/>
                  <a:pt x="71" y="5"/>
                  <a:pt x="71" y="5"/>
                </a:cubicBezTo>
                <a:cubicBezTo>
                  <a:pt x="7" y="69"/>
                  <a:pt x="7" y="69"/>
                  <a:pt x="7" y="69"/>
                </a:cubicBezTo>
                <a:cubicBezTo>
                  <a:pt x="27" y="69"/>
                  <a:pt x="27" y="69"/>
                  <a:pt x="27" y="69"/>
                </a:cubicBezTo>
                <a:cubicBezTo>
                  <a:pt x="29" y="69"/>
                  <a:pt x="29" y="70"/>
                  <a:pt x="29" y="71"/>
                </a:cubicBezTo>
                <a:cubicBezTo>
                  <a:pt x="29" y="136"/>
                  <a:pt x="29" y="136"/>
                  <a:pt x="29" y="136"/>
                </a:cubicBezTo>
                <a:cubicBezTo>
                  <a:pt x="54" y="136"/>
                  <a:pt x="54" y="136"/>
                  <a:pt x="54" y="136"/>
                </a:cubicBezTo>
                <a:cubicBezTo>
                  <a:pt x="54" y="98"/>
                  <a:pt x="54" y="98"/>
                  <a:pt x="54" y="98"/>
                </a:cubicBezTo>
                <a:cubicBezTo>
                  <a:pt x="54" y="97"/>
                  <a:pt x="55" y="96"/>
                  <a:pt x="56" y="96"/>
                </a:cubicBezTo>
                <a:cubicBezTo>
                  <a:pt x="85" y="96"/>
                  <a:pt x="85" y="96"/>
                  <a:pt x="85" y="96"/>
                </a:cubicBezTo>
                <a:cubicBezTo>
                  <a:pt x="86" y="96"/>
                  <a:pt x="87" y="97"/>
                  <a:pt x="87" y="98"/>
                </a:cubicBezTo>
                <a:lnTo>
                  <a:pt x="87" y="136"/>
                </a:lnTo>
                <a:close/>
              </a:path>
            </a:pathLst>
          </a:custGeom>
          <a:solidFill>
            <a:schemeClr val="tx1">
              <a:lumMod val="50000"/>
              <a:lumOff val="50000"/>
            </a:schemeClr>
          </a:solidFill>
          <a:ln>
            <a:solidFill>
              <a:schemeClr val="accent2"/>
            </a:solidFill>
          </a:ln>
        </p:spPr>
        <p:txBody>
          <a:bodyPr vert="horz" wrap="square" lIns="82918" tIns="41459" rIns="82918" bIns="41459" numCol="1" anchor="t" anchorCtr="0" compatLnSpc="1">
            <a:prstTxWarp prst="textNoShape">
              <a:avLst/>
            </a:prstTxWarp>
          </a:bodyPr>
          <a:lstStyle/>
          <a:p>
            <a:pPr defTabSz="829178"/>
            <a:endParaRPr lang="en-US" sz="1632" dirty="0">
              <a:solidFill>
                <a:prstClr val="black"/>
              </a:solidFill>
              <a:latin typeface="Calibri"/>
            </a:endParaRPr>
          </a:p>
        </p:txBody>
      </p:sp>
      <p:sp>
        <p:nvSpPr>
          <p:cNvPr id="6" name="Footer Placeholder 4">
            <a:extLst>
              <a:ext uri="{FF2B5EF4-FFF2-40B4-BE49-F238E27FC236}">
                <a16:creationId xmlns:a16="http://schemas.microsoft.com/office/drawing/2014/main" id="{3D21CFF6-3EFA-44F7-A49C-84EB536B86D3}"/>
              </a:ext>
            </a:extLst>
          </p:cNvPr>
          <p:cNvSpPr txBox="1">
            <a:spLocks/>
          </p:cNvSpPr>
          <p:nvPr/>
        </p:nvSpPr>
        <p:spPr>
          <a:xfrm>
            <a:off x="1130349" y="5992331"/>
            <a:ext cx="9956006" cy="407248"/>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14589">
              <a:defRPr/>
            </a:pPr>
            <a:endParaRPr lang="en-US" sz="816" dirty="0">
              <a:solidFill>
                <a:srgbClr val="000000">
                  <a:lumMod val="65000"/>
                  <a:lumOff val="35000"/>
                </a:srgbClr>
              </a:solidFill>
              <a:latin typeface="Calibri"/>
            </a:endParaRPr>
          </a:p>
          <a:p>
            <a:pPr defTabSz="414589">
              <a:defRPr/>
            </a:pPr>
            <a:r>
              <a:rPr lang="en-US" sz="816" dirty="0">
                <a:solidFill>
                  <a:srgbClr val="000000">
                    <a:lumMod val="65000"/>
                    <a:lumOff val="35000"/>
                  </a:srgbClr>
                </a:solidFill>
                <a:latin typeface="Calibri"/>
              </a:rPr>
              <a:t>*The study is based on VERIFY trial. </a:t>
            </a:r>
          </a:p>
        </p:txBody>
      </p:sp>
      <p:grpSp>
        <p:nvGrpSpPr>
          <p:cNvPr id="5" name="Group 4">
            <a:extLst>
              <a:ext uri="{FF2B5EF4-FFF2-40B4-BE49-F238E27FC236}">
                <a16:creationId xmlns:a16="http://schemas.microsoft.com/office/drawing/2014/main" id="{AF541043-227D-48DB-B079-44EF7808D582}"/>
              </a:ext>
            </a:extLst>
          </p:cNvPr>
          <p:cNvGrpSpPr/>
          <p:nvPr/>
        </p:nvGrpSpPr>
        <p:grpSpPr>
          <a:xfrm rot="17413086">
            <a:off x="10290603" y="2472227"/>
            <a:ext cx="483660" cy="478989"/>
            <a:chOff x="8003103" y="5374724"/>
            <a:chExt cx="533369" cy="528218"/>
          </a:xfrm>
          <a:solidFill>
            <a:srgbClr val="FFC000"/>
          </a:solidFill>
        </p:grpSpPr>
        <p:sp>
          <p:nvSpPr>
            <p:cNvPr id="7" name="Graphic 181" descr="Tag">
              <a:hlinkClick r:id="rId4" action="ppaction://hlinksldjump"/>
              <a:extLst>
                <a:ext uri="{FF2B5EF4-FFF2-40B4-BE49-F238E27FC236}">
                  <a16:creationId xmlns:a16="http://schemas.microsoft.com/office/drawing/2014/main" id="{590DECAA-2C30-4CF9-9D57-E990CEE74C28}"/>
                </a:ext>
              </a:extLst>
            </p:cNvPr>
            <p:cNvSpPr/>
            <p:nvPr/>
          </p:nvSpPr>
          <p:spPr>
            <a:xfrm>
              <a:off x="8003103" y="5374724"/>
              <a:ext cx="458043" cy="528218"/>
            </a:xfrm>
            <a:custGeom>
              <a:avLst/>
              <a:gdLst>
                <a:gd name="connsiteX0" fmla="*/ 190500 w 669729"/>
                <a:gd name="connsiteY0" fmla="*/ 266700 h 707707"/>
                <a:gd name="connsiteX1" fmla="*/ 152400 w 669729"/>
                <a:gd name="connsiteY1" fmla="*/ 228600 h 707707"/>
                <a:gd name="connsiteX2" fmla="*/ 170498 w 669729"/>
                <a:gd name="connsiteY2" fmla="*/ 196215 h 707707"/>
                <a:gd name="connsiteX3" fmla="*/ 171450 w 669729"/>
                <a:gd name="connsiteY3" fmla="*/ 219075 h 707707"/>
                <a:gd name="connsiteX4" fmla="*/ 190500 w 669729"/>
                <a:gd name="connsiteY4" fmla="*/ 238125 h 707707"/>
                <a:gd name="connsiteX5" fmla="*/ 209550 w 669729"/>
                <a:gd name="connsiteY5" fmla="*/ 219075 h 707707"/>
                <a:gd name="connsiteX6" fmla="*/ 208598 w 669729"/>
                <a:gd name="connsiteY6" fmla="*/ 195263 h 707707"/>
                <a:gd name="connsiteX7" fmla="*/ 228600 w 669729"/>
                <a:gd name="connsiteY7" fmla="*/ 228600 h 707707"/>
                <a:gd name="connsiteX8" fmla="*/ 190500 w 669729"/>
                <a:gd name="connsiteY8" fmla="*/ 266700 h 707707"/>
                <a:gd name="connsiteX9" fmla="*/ 659130 w 669729"/>
                <a:gd name="connsiteY9" fmla="*/ 430530 h 707707"/>
                <a:gd name="connsiteX10" fmla="*/ 392430 w 669729"/>
                <a:gd name="connsiteY10" fmla="*/ 163830 h 707707"/>
                <a:gd name="connsiteX11" fmla="*/ 365760 w 669729"/>
                <a:gd name="connsiteY11" fmla="*/ 152400 h 707707"/>
                <a:gd name="connsiteX12" fmla="*/ 201930 w 669729"/>
                <a:gd name="connsiteY12" fmla="*/ 152400 h 707707"/>
                <a:gd name="connsiteX13" fmla="*/ 137160 w 669729"/>
                <a:gd name="connsiteY13" fmla="*/ 95250 h 707707"/>
                <a:gd name="connsiteX14" fmla="*/ 103823 w 669729"/>
                <a:gd name="connsiteY14" fmla="*/ 89535 h 707707"/>
                <a:gd name="connsiteX15" fmla="*/ 38100 w 669729"/>
                <a:gd name="connsiteY15" fmla="*/ 19050 h 707707"/>
                <a:gd name="connsiteX16" fmla="*/ 19050 w 669729"/>
                <a:gd name="connsiteY16" fmla="*/ 0 h 707707"/>
                <a:gd name="connsiteX17" fmla="*/ 0 w 669729"/>
                <a:gd name="connsiteY17" fmla="*/ 19050 h 707707"/>
                <a:gd name="connsiteX18" fmla="*/ 98107 w 669729"/>
                <a:gd name="connsiteY18" fmla="*/ 127635 h 707707"/>
                <a:gd name="connsiteX19" fmla="*/ 130493 w 669729"/>
                <a:gd name="connsiteY19" fmla="*/ 133350 h 707707"/>
                <a:gd name="connsiteX20" fmla="*/ 163830 w 669729"/>
                <a:gd name="connsiteY20" fmla="*/ 158115 h 707707"/>
                <a:gd name="connsiteX21" fmla="*/ 115253 w 669729"/>
                <a:gd name="connsiteY21" fmla="*/ 229552 h 707707"/>
                <a:gd name="connsiteX22" fmla="*/ 115253 w 669729"/>
                <a:gd name="connsiteY22" fmla="*/ 403860 h 707707"/>
                <a:gd name="connsiteX23" fmla="*/ 126682 w 669729"/>
                <a:gd name="connsiteY23" fmla="*/ 430530 h 707707"/>
                <a:gd name="connsiteX24" fmla="*/ 393383 w 669729"/>
                <a:gd name="connsiteY24" fmla="*/ 697230 h 707707"/>
                <a:gd name="connsiteX25" fmla="*/ 419100 w 669729"/>
                <a:gd name="connsiteY25" fmla="*/ 707708 h 707707"/>
                <a:gd name="connsiteX26" fmla="*/ 445770 w 669729"/>
                <a:gd name="connsiteY26" fmla="*/ 696278 h 707707"/>
                <a:gd name="connsiteX27" fmla="*/ 658178 w 669729"/>
                <a:gd name="connsiteY27" fmla="*/ 483870 h 707707"/>
                <a:gd name="connsiteX28" fmla="*/ 659130 w 669729"/>
                <a:gd name="connsiteY28" fmla="*/ 430530 h 70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9729" h="707707">
                  <a:moveTo>
                    <a:pt x="190500" y="266700"/>
                  </a:moveTo>
                  <a:cubicBezTo>
                    <a:pt x="169545" y="266700"/>
                    <a:pt x="152400" y="249555"/>
                    <a:pt x="152400" y="228600"/>
                  </a:cubicBezTo>
                  <a:cubicBezTo>
                    <a:pt x="152400" y="215265"/>
                    <a:pt x="160020" y="202883"/>
                    <a:pt x="170498" y="196215"/>
                  </a:cubicBezTo>
                  <a:cubicBezTo>
                    <a:pt x="170498" y="202883"/>
                    <a:pt x="171450" y="210502"/>
                    <a:pt x="171450" y="219075"/>
                  </a:cubicBezTo>
                  <a:cubicBezTo>
                    <a:pt x="171450" y="229552"/>
                    <a:pt x="180023" y="238125"/>
                    <a:pt x="190500" y="238125"/>
                  </a:cubicBezTo>
                  <a:cubicBezTo>
                    <a:pt x="200977" y="238125"/>
                    <a:pt x="209550" y="229552"/>
                    <a:pt x="209550" y="219075"/>
                  </a:cubicBezTo>
                  <a:cubicBezTo>
                    <a:pt x="209550" y="210502"/>
                    <a:pt x="209550" y="202883"/>
                    <a:pt x="208598" y="195263"/>
                  </a:cubicBezTo>
                  <a:cubicBezTo>
                    <a:pt x="220027" y="201930"/>
                    <a:pt x="228600" y="214313"/>
                    <a:pt x="228600" y="228600"/>
                  </a:cubicBezTo>
                  <a:cubicBezTo>
                    <a:pt x="228600" y="249555"/>
                    <a:pt x="211455" y="266700"/>
                    <a:pt x="190500" y="266700"/>
                  </a:cubicBezTo>
                  <a:close/>
                  <a:moveTo>
                    <a:pt x="659130" y="430530"/>
                  </a:moveTo>
                  <a:lnTo>
                    <a:pt x="392430" y="163830"/>
                  </a:lnTo>
                  <a:cubicBezTo>
                    <a:pt x="384810" y="156210"/>
                    <a:pt x="375285" y="152400"/>
                    <a:pt x="365760" y="152400"/>
                  </a:cubicBezTo>
                  <a:lnTo>
                    <a:pt x="201930" y="152400"/>
                  </a:lnTo>
                  <a:cubicBezTo>
                    <a:pt x="191452" y="119063"/>
                    <a:pt x="171450" y="101918"/>
                    <a:pt x="137160" y="95250"/>
                  </a:cubicBezTo>
                  <a:cubicBezTo>
                    <a:pt x="124778" y="93345"/>
                    <a:pt x="114300" y="91440"/>
                    <a:pt x="103823" y="89535"/>
                  </a:cubicBezTo>
                  <a:cubicBezTo>
                    <a:pt x="49530" y="81915"/>
                    <a:pt x="38100" y="80010"/>
                    <a:pt x="38100" y="19050"/>
                  </a:cubicBezTo>
                  <a:cubicBezTo>
                    <a:pt x="38100" y="8572"/>
                    <a:pt x="29528" y="0"/>
                    <a:pt x="19050" y="0"/>
                  </a:cubicBezTo>
                  <a:cubicBezTo>
                    <a:pt x="8572" y="0"/>
                    <a:pt x="0" y="8572"/>
                    <a:pt x="0" y="19050"/>
                  </a:cubicBezTo>
                  <a:cubicBezTo>
                    <a:pt x="0" y="108585"/>
                    <a:pt x="35243" y="118110"/>
                    <a:pt x="98107" y="127635"/>
                  </a:cubicBezTo>
                  <a:cubicBezTo>
                    <a:pt x="107632" y="129540"/>
                    <a:pt x="118110" y="130493"/>
                    <a:pt x="130493" y="133350"/>
                  </a:cubicBezTo>
                  <a:cubicBezTo>
                    <a:pt x="142875" y="136208"/>
                    <a:pt x="156210" y="138113"/>
                    <a:pt x="163830" y="158115"/>
                  </a:cubicBezTo>
                  <a:cubicBezTo>
                    <a:pt x="135255" y="169545"/>
                    <a:pt x="115253" y="197168"/>
                    <a:pt x="115253" y="229552"/>
                  </a:cubicBezTo>
                  <a:lnTo>
                    <a:pt x="115253" y="403860"/>
                  </a:lnTo>
                  <a:cubicBezTo>
                    <a:pt x="115253" y="414338"/>
                    <a:pt x="119063" y="423863"/>
                    <a:pt x="126682" y="430530"/>
                  </a:cubicBezTo>
                  <a:lnTo>
                    <a:pt x="393383" y="697230"/>
                  </a:lnTo>
                  <a:cubicBezTo>
                    <a:pt x="400050" y="704850"/>
                    <a:pt x="409575" y="707708"/>
                    <a:pt x="419100" y="707708"/>
                  </a:cubicBezTo>
                  <a:cubicBezTo>
                    <a:pt x="428625" y="707708"/>
                    <a:pt x="438150" y="703898"/>
                    <a:pt x="445770" y="696278"/>
                  </a:cubicBezTo>
                  <a:lnTo>
                    <a:pt x="658178" y="483870"/>
                  </a:lnTo>
                  <a:cubicBezTo>
                    <a:pt x="673418" y="469583"/>
                    <a:pt x="673418" y="444818"/>
                    <a:pt x="659130" y="430530"/>
                  </a:cubicBezTo>
                  <a:close/>
                </a:path>
              </a:pathLst>
            </a:custGeom>
            <a:grpFill/>
            <a:ln w="9525" cap="flat">
              <a:noFill/>
              <a:prstDash val="solid"/>
              <a:miter/>
            </a:ln>
          </p:spPr>
          <p:txBody>
            <a:bodyPr rtlCol="0" anchor="ctr"/>
            <a:lstStyle/>
            <a:p>
              <a:pPr defTabSz="829178"/>
              <a:endParaRPr lang="en-US" sz="1632">
                <a:solidFill>
                  <a:prstClr val="black"/>
                </a:solidFill>
                <a:latin typeface="Calibri"/>
              </a:endParaRPr>
            </a:p>
          </p:txBody>
        </p:sp>
        <p:sp>
          <p:nvSpPr>
            <p:cNvPr id="8" name="TextBox 7">
              <a:extLst>
                <a:ext uri="{FF2B5EF4-FFF2-40B4-BE49-F238E27FC236}">
                  <a16:creationId xmlns:a16="http://schemas.microsoft.com/office/drawing/2014/main" id="{926C0DB5-4E4D-4E20-91C7-CE2C5D364451}"/>
                </a:ext>
              </a:extLst>
            </p:cNvPr>
            <p:cNvSpPr txBox="1"/>
            <p:nvPr/>
          </p:nvSpPr>
          <p:spPr>
            <a:xfrm rot="2717215">
              <a:off x="8044716" y="5409131"/>
              <a:ext cx="450640" cy="532872"/>
            </a:xfrm>
            <a:prstGeom prst="rect">
              <a:avLst/>
            </a:prstGeom>
            <a:grpFill/>
          </p:spPr>
          <p:txBody>
            <a:bodyPr wrap="square" rtlCol="0">
              <a:spAutoFit/>
            </a:bodyPr>
            <a:lstStyle/>
            <a:p>
              <a:pPr defTabSz="829178"/>
              <a:r>
                <a:rPr lang="en-US" sz="1270" b="1" dirty="0">
                  <a:solidFill>
                    <a:prstClr val="white"/>
                  </a:solidFill>
                  <a:latin typeface="Agency FB" panose="020B0503020202020204" pitchFamily="34" charset="0"/>
                </a:rPr>
                <a:t>New</a:t>
              </a:r>
              <a:endParaRPr lang="en-US" sz="1632" b="1" dirty="0">
                <a:solidFill>
                  <a:prstClr val="white"/>
                </a:solidFill>
                <a:latin typeface="Agency FB" panose="020B0503020202020204" pitchFamily="34" charset="0"/>
              </a:endParaRPr>
            </a:p>
          </p:txBody>
        </p:sp>
      </p:grpSp>
    </p:spTree>
    <p:custDataLst>
      <p:tags r:id="rId1"/>
    </p:custDataLst>
    <p:extLst>
      <p:ext uri="{BB962C8B-B14F-4D97-AF65-F5344CB8AC3E}">
        <p14:creationId xmlns:p14="http://schemas.microsoft.com/office/powerpoint/2010/main" val="1696529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 name="Rounded Rectangle 7">
            <a:extLst>
              <a:ext uri="{FF2B5EF4-FFF2-40B4-BE49-F238E27FC236}">
                <a16:creationId xmlns:a16="http://schemas.microsoft.com/office/drawing/2014/main" id="{DC33BF6B-F2B2-498E-9485-55C4617FA01E}"/>
              </a:ext>
            </a:extLst>
          </p:cNvPr>
          <p:cNvSpPr/>
          <p:nvPr/>
        </p:nvSpPr>
        <p:spPr>
          <a:xfrm>
            <a:off x="913582" y="2874120"/>
            <a:ext cx="10073737" cy="1566227"/>
          </a:xfrm>
          <a:prstGeom prst="roundRect">
            <a:avLst>
              <a:gd name="adj" fmla="val 50000"/>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29178"/>
            <a:endParaRPr lang="en-US" sz="1632">
              <a:solidFill>
                <a:prstClr val="white"/>
              </a:solidFill>
              <a:latin typeface="Calibri"/>
            </a:endParaRPr>
          </a:p>
        </p:txBody>
      </p:sp>
      <p:sp>
        <p:nvSpPr>
          <p:cNvPr id="6" name="Slide Number Placeholder 5"/>
          <p:cNvSpPr>
            <a:spLocks noGrp="1"/>
          </p:cNvSpPr>
          <p:nvPr>
            <p:ph type="sldNum" sz="quarter" idx="12"/>
          </p:nvPr>
        </p:nvSpPr>
        <p:spPr>
          <a:xfrm>
            <a:off x="8528258" y="7017098"/>
            <a:ext cx="2542815" cy="167418"/>
          </a:xfrm>
        </p:spPr>
        <p:txBody>
          <a:bodyPr/>
          <a:lstStyle/>
          <a:p>
            <a:pPr defTabSz="829178">
              <a:defRPr/>
            </a:pPr>
            <a:fld id="{E91EB11A-57A9-4980-A143-82007895EF79}" type="slidenum">
              <a:rPr lang="en-US" sz="1088">
                <a:solidFill>
                  <a:prstClr val="black">
                    <a:tint val="75000"/>
                  </a:prstClr>
                </a:solidFill>
                <a:latin typeface="Calibri" panose="020F0502020204030204"/>
              </a:rPr>
              <a:pPr defTabSz="829178">
                <a:defRPr/>
              </a:pPr>
              <a:t>47</a:t>
            </a:fld>
            <a:endParaRPr lang="en-US" sz="1088">
              <a:solidFill>
                <a:prstClr val="black">
                  <a:tint val="75000"/>
                </a:prstClr>
              </a:solidFill>
              <a:latin typeface="Calibri" panose="020F0502020204030204"/>
            </a:endParaRPr>
          </a:p>
        </p:txBody>
      </p:sp>
      <p:sp>
        <p:nvSpPr>
          <p:cNvPr id="38" name="Footer Placeholder 4"/>
          <p:cNvSpPr txBox="1">
            <a:spLocks/>
          </p:cNvSpPr>
          <p:nvPr/>
        </p:nvSpPr>
        <p:spPr>
          <a:xfrm>
            <a:off x="1130349" y="5992331"/>
            <a:ext cx="9956006" cy="407248"/>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14589">
              <a:defRPr/>
            </a:pPr>
            <a: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T2DM, type 2 </a:t>
            </a:r>
            <a:r>
              <a:rPr lang="fr-FR"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diabetes</a:t>
            </a:r>
            <a: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a:t>
            </a:r>
            <a:r>
              <a:rPr lang="fr-FR"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mellitus</a:t>
            </a:r>
            <a: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a:t>
            </a:r>
          </a:p>
          <a:p>
            <a:pPr defTabSz="414589">
              <a:defRPr/>
            </a:pPr>
            <a: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1. International </a:t>
            </a:r>
            <a:r>
              <a:rPr lang="fr-FR"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Diabetes</a:t>
            </a:r>
            <a: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a:t>
            </a:r>
            <a:r>
              <a:rPr lang="fr-FR"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Federation</a:t>
            </a:r>
            <a: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IDF </a:t>
            </a:r>
            <a:r>
              <a:rPr lang="fr-FR"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Diabetes</a:t>
            </a:r>
            <a: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Atlas, 10th </a:t>
            </a:r>
            <a:r>
              <a:rPr lang="fr-FR"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edn</a:t>
            </a:r>
            <a: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Brussels, </a:t>
            </a:r>
            <a:r>
              <a:rPr lang="fr-FR"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Belgium</a:t>
            </a:r>
            <a: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International </a:t>
            </a:r>
            <a:r>
              <a:rPr lang="fr-FR"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Diabetes</a:t>
            </a:r>
            <a: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a:t>
            </a:r>
            <a:r>
              <a:rPr lang="fr-FR"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Federation</a:t>
            </a:r>
            <a: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2021; </a:t>
            </a:r>
            <a:b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br>
            <a: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2. </a:t>
            </a:r>
            <a:r>
              <a:rPr lang="fr-FR"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Laiteerapong</a:t>
            </a:r>
            <a: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N, et al. </a:t>
            </a:r>
            <a:r>
              <a:rPr lang="fr-FR"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Diabetes</a:t>
            </a:r>
            <a: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Care. 2019;42:416–426; 3. Matthews DR, et al. Lancet. 2019;394(10208):1519–1529; </a:t>
            </a:r>
            <a:b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br>
            <a:r>
              <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3. </a:t>
            </a:r>
            <a:r>
              <a:rPr lang="en-US"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Tsotra</a:t>
            </a:r>
            <a:r>
              <a:rPr lang="en-US"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F, et al. J. Comp Eff Res. 2022. DOI: https://doi.org/10.2217/cer-2022-0110 (</a:t>
            </a:r>
            <a:r>
              <a:rPr lang="en-US"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Epub</a:t>
            </a:r>
            <a:r>
              <a:rPr lang="en-US"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ahead of print).</a:t>
            </a:r>
            <a:endParaRPr lang="en-US" sz="816" dirty="0">
              <a:solidFill>
                <a:srgbClr val="000000">
                  <a:lumMod val="65000"/>
                  <a:lumOff val="35000"/>
                </a:srgbClr>
              </a:solidFill>
              <a:latin typeface="Arial"/>
            </a:endParaRPr>
          </a:p>
          <a:p>
            <a:pPr defTabSz="414589">
              <a:defRPr/>
            </a:pPr>
            <a:endParaRPr lang="fr-FR"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endParaRPr>
          </a:p>
          <a:p>
            <a:pPr defTabSz="414589">
              <a:defRPr/>
            </a:pPr>
            <a:endParaRPr lang="en-US" sz="816" dirty="0">
              <a:solidFill>
                <a:srgbClr val="000000">
                  <a:lumMod val="65000"/>
                  <a:lumOff val="35000"/>
                </a:srgbClr>
              </a:solidFill>
              <a:latin typeface="Arial"/>
            </a:endParaRPr>
          </a:p>
        </p:txBody>
      </p:sp>
      <p:sp>
        <p:nvSpPr>
          <p:cNvPr id="46" name="Title 1"/>
          <p:cNvSpPr txBox="1">
            <a:spLocks/>
          </p:cNvSpPr>
          <p:nvPr/>
        </p:nvSpPr>
        <p:spPr>
          <a:xfrm>
            <a:off x="1122161" y="527350"/>
            <a:ext cx="9041998" cy="746261"/>
          </a:xfrm>
          <a:prstGeom prst="rect">
            <a:avLst/>
          </a:prstGeom>
          <a:noFill/>
        </p:spPr>
        <p:txBody>
          <a:bodyPr vert="horz" lIns="0" tIns="0" rIns="0" bIns="0" rtlCol="0" anchor="t" anchorCtr="0">
            <a:noAutofit/>
          </a:bodyPr>
          <a:lstStyle>
            <a:lvl1pPr algn="l" defTabSz="1219170" rtl="0" eaLnBrk="1" latinLnBrk="0" hangingPunct="1">
              <a:lnSpc>
                <a:spcPct val="100000"/>
              </a:lnSpc>
              <a:spcBef>
                <a:spcPct val="0"/>
              </a:spcBef>
              <a:buNone/>
              <a:defRPr sz="2400" b="1" i="0" kern="1200" spc="0" baseline="0">
                <a:solidFill>
                  <a:srgbClr val="023761"/>
                </a:solidFill>
                <a:latin typeface="+mn-lt"/>
                <a:ea typeface="Arial Black" charset="0"/>
                <a:cs typeface="Arial Black" charset="0"/>
              </a:defRPr>
            </a:lvl1pPr>
          </a:lstStyle>
          <a:p>
            <a:pPr defTabSz="1105543">
              <a:defRPr/>
            </a:pPr>
            <a:r>
              <a:rPr lang="en-US" sz="2176" dirty="0">
                <a:latin typeface="Arial"/>
              </a:rPr>
              <a:t>Measuring the health and socioeconomic impact of early intensified antidiabetic therapy in Mexico</a:t>
            </a:r>
          </a:p>
        </p:txBody>
      </p:sp>
      <p:sp>
        <p:nvSpPr>
          <p:cNvPr id="29" name="Content Placeholder 7">
            <a:extLst>
              <a:ext uri="{FF2B5EF4-FFF2-40B4-BE49-F238E27FC236}">
                <a16:creationId xmlns:a16="http://schemas.microsoft.com/office/drawing/2014/main" id="{99AF5FB6-1DF8-49BB-A12F-AB0606F7848C}"/>
              </a:ext>
            </a:extLst>
          </p:cNvPr>
          <p:cNvSpPr txBox="1">
            <a:spLocks/>
          </p:cNvSpPr>
          <p:nvPr/>
        </p:nvSpPr>
        <p:spPr>
          <a:xfrm>
            <a:off x="1070675" y="4716741"/>
            <a:ext cx="9891517" cy="1038567"/>
          </a:xfrm>
          <a:prstGeom prst="roundRect">
            <a:avLst/>
          </a:prstGeom>
          <a:solidFill>
            <a:schemeClr val="accent1"/>
          </a:solidFill>
          <a:ln>
            <a:solidFill>
              <a:schemeClr val="bg1">
                <a:lumMod val="85000"/>
              </a:schemeClr>
            </a:solidFill>
          </a:ln>
        </p:spPr>
        <p:txBody>
          <a:bodyPr lIns="165836" rIns="82918" anchor="ctr">
            <a:noAutofit/>
          </a:bodyPr>
          <a:lstStyle>
            <a:defPPr>
              <a:defRPr lang="en-US"/>
            </a:defPPr>
            <a:lvl1pPr marL="182880" marR="0" lvl="0" indent="-182880" defTabSz="1219170" fontAlgn="auto">
              <a:lnSpc>
                <a:spcPct val="100000"/>
              </a:lnSpc>
              <a:spcBef>
                <a:spcPts val="0"/>
              </a:spcBef>
              <a:spcAft>
                <a:spcPts val="600"/>
              </a:spcAft>
              <a:buClrTx/>
              <a:buSzPct val="100000"/>
              <a:buFont typeface="Arial" panose="020B0604020202020204" pitchFamily="34" charset="0"/>
              <a:buChar char="•"/>
              <a:tabLst>
                <a:tab pos="5331751" algn="r"/>
                <a:tab pos="10972526" algn="r"/>
              </a:tabLst>
              <a:defRPr kumimoji="0" sz="1600" b="0" i="0" u="none" strike="noStrike" cap="none" spc="0" normalizeH="0" baseline="0">
                <a:ln>
                  <a:noFill/>
                </a:ln>
                <a:solidFill>
                  <a:srgbClr val="000000"/>
                </a:solidFill>
                <a:effectLst/>
                <a:uLnTx/>
                <a:uFillTx/>
                <a:latin typeface="Arial"/>
              </a:defRPr>
            </a:lvl1pPr>
            <a:lvl2pPr marL="548640" indent="-274320" defTabSz="1219170">
              <a:spcBef>
                <a:spcPts val="400"/>
              </a:spcBef>
              <a:buClrTx/>
              <a:buSzPct val="100000"/>
              <a:buFont typeface="Arial" pitchFamily="34" charset="0"/>
              <a:buChar char="–"/>
              <a:defRPr b="0" i="0" spc="0" baseline="0"/>
            </a:lvl2pPr>
            <a:lvl3pPr marL="822960" indent="-304792" defTabSz="1219170">
              <a:spcBef>
                <a:spcPts val="400"/>
              </a:spcBef>
              <a:buClrTx/>
              <a:buSzPct val="100000"/>
              <a:buFont typeface="Arial" panose="020B0604020202020204" pitchFamily="34" charset="0"/>
              <a:buChar char="•"/>
              <a:defRPr b="0" i="0" spc="0" baseline="0"/>
            </a:lvl3pPr>
            <a:lvl4pPr marL="1097280" indent="-304792" defTabSz="1219170">
              <a:spcBef>
                <a:spcPts val="400"/>
              </a:spcBef>
              <a:buClrTx/>
              <a:buSzPct val="100000"/>
              <a:buFont typeface="Arial" pitchFamily="34" charset="0"/>
              <a:buChar char="–"/>
              <a:defRPr b="0" i="0" spc="0" baseline="0"/>
            </a:lvl4pPr>
            <a:lvl5pPr marL="1371600" indent="-304792" defTabSz="1219170">
              <a:spcBef>
                <a:spcPts val="400"/>
              </a:spcBef>
              <a:buClrTx/>
              <a:buSzPct val="100000"/>
              <a:buFont typeface="Arial" panose="020B0604020202020204" pitchFamily="34" charset="0"/>
              <a:buChar char="•"/>
              <a:defRPr b="0" i="0" spc="0" baseline="0"/>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marL="0" indent="0" algn="ctr" defTabSz="1105543">
              <a:spcAft>
                <a:spcPts val="544"/>
              </a:spcAft>
              <a:buNone/>
              <a:tabLst>
                <a:tab pos="4834832" algn="r"/>
                <a:tab pos="9949887" algn="r"/>
              </a:tabLst>
            </a:pPr>
            <a:r>
              <a:rPr lang="en-US" sz="1632" b="1" dirty="0">
                <a:solidFill>
                  <a:prstClr val="white"/>
                </a:solidFill>
              </a:rPr>
              <a:t>GMA, Global Health/Access and </a:t>
            </a:r>
            <a:r>
              <a:rPr lang="en-US" sz="1632" b="1" dirty="0" err="1">
                <a:solidFill>
                  <a:prstClr val="white"/>
                </a:solidFill>
              </a:rPr>
              <a:t>WifOR</a:t>
            </a:r>
            <a:r>
              <a:rPr lang="en-US" sz="1632" b="1" dirty="0">
                <a:solidFill>
                  <a:prstClr val="white"/>
                </a:solidFill>
              </a:rPr>
              <a:t> institute collaborated </a:t>
            </a:r>
            <a:r>
              <a:rPr lang="en-US" sz="1632" dirty="0">
                <a:solidFill>
                  <a:prstClr val="white"/>
                </a:solidFill>
              </a:rPr>
              <a:t>to highlight the long-term effects of early intensified treatment on health outcomes (i.e., complication events) and the associated societal impact</a:t>
            </a:r>
            <a:r>
              <a:rPr lang="en-US" sz="1632" baseline="30000" dirty="0">
                <a:solidFill>
                  <a:prstClr val="white"/>
                </a:solidFill>
              </a:rPr>
              <a:t>3</a:t>
            </a:r>
          </a:p>
        </p:txBody>
      </p:sp>
      <p:sp>
        <p:nvSpPr>
          <p:cNvPr id="64" name="Freeform 83">
            <a:hlinkClick r:id="rId2" action="ppaction://hlinksldjump"/>
            <a:extLst>
              <a:ext uri="{FF2B5EF4-FFF2-40B4-BE49-F238E27FC236}">
                <a16:creationId xmlns:a16="http://schemas.microsoft.com/office/drawing/2014/main" id="{973F2681-455F-43BB-A405-5B67FF3C8958}"/>
              </a:ext>
            </a:extLst>
          </p:cNvPr>
          <p:cNvSpPr>
            <a:spLocks noEditPoints="1"/>
          </p:cNvSpPr>
          <p:nvPr/>
        </p:nvSpPr>
        <p:spPr bwMode="auto">
          <a:xfrm>
            <a:off x="10876053" y="802722"/>
            <a:ext cx="195021" cy="194282"/>
          </a:xfrm>
          <a:custGeom>
            <a:avLst/>
            <a:gdLst>
              <a:gd name="T0" fmla="*/ 114 w 141"/>
              <a:gd name="T1" fmla="*/ 140 h 140"/>
              <a:gd name="T2" fmla="*/ 85 w 141"/>
              <a:gd name="T3" fmla="*/ 140 h 140"/>
              <a:gd name="T4" fmla="*/ 83 w 141"/>
              <a:gd name="T5" fmla="*/ 138 h 140"/>
              <a:gd name="T6" fmla="*/ 83 w 141"/>
              <a:gd name="T7" fmla="*/ 100 h 140"/>
              <a:gd name="T8" fmla="*/ 58 w 141"/>
              <a:gd name="T9" fmla="*/ 100 h 140"/>
              <a:gd name="T10" fmla="*/ 58 w 141"/>
              <a:gd name="T11" fmla="*/ 138 h 140"/>
              <a:gd name="T12" fmla="*/ 56 w 141"/>
              <a:gd name="T13" fmla="*/ 140 h 140"/>
              <a:gd name="T14" fmla="*/ 27 w 141"/>
              <a:gd name="T15" fmla="*/ 140 h 140"/>
              <a:gd name="T16" fmla="*/ 26 w 141"/>
              <a:gd name="T17" fmla="*/ 138 h 140"/>
              <a:gd name="T18" fmla="*/ 26 w 141"/>
              <a:gd name="T19" fmla="*/ 73 h 140"/>
              <a:gd name="T20" fmla="*/ 2 w 141"/>
              <a:gd name="T21" fmla="*/ 73 h 140"/>
              <a:gd name="T22" fmla="*/ 0 w 141"/>
              <a:gd name="T23" fmla="*/ 72 h 140"/>
              <a:gd name="T24" fmla="*/ 1 w 141"/>
              <a:gd name="T25" fmla="*/ 70 h 140"/>
              <a:gd name="T26" fmla="*/ 69 w 141"/>
              <a:gd name="T27" fmla="*/ 1 h 140"/>
              <a:gd name="T28" fmla="*/ 72 w 141"/>
              <a:gd name="T29" fmla="*/ 1 h 140"/>
              <a:gd name="T30" fmla="*/ 140 w 141"/>
              <a:gd name="T31" fmla="*/ 70 h 140"/>
              <a:gd name="T32" fmla="*/ 141 w 141"/>
              <a:gd name="T33" fmla="*/ 72 h 140"/>
              <a:gd name="T34" fmla="*/ 139 w 141"/>
              <a:gd name="T35" fmla="*/ 73 h 140"/>
              <a:gd name="T36" fmla="*/ 116 w 141"/>
              <a:gd name="T37" fmla="*/ 73 h 140"/>
              <a:gd name="T38" fmla="*/ 116 w 141"/>
              <a:gd name="T39" fmla="*/ 138 h 140"/>
              <a:gd name="T40" fmla="*/ 114 w 141"/>
              <a:gd name="T41" fmla="*/ 140 h 140"/>
              <a:gd name="T42" fmla="*/ 87 w 141"/>
              <a:gd name="T43" fmla="*/ 136 h 140"/>
              <a:gd name="T44" fmla="*/ 112 w 141"/>
              <a:gd name="T45" fmla="*/ 136 h 140"/>
              <a:gd name="T46" fmla="*/ 112 w 141"/>
              <a:gd name="T47" fmla="*/ 71 h 140"/>
              <a:gd name="T48" fmla="*/ 114 w 141"/>
              <a:gd name="T49" fmla="*/ 69 h 140"/>
              <a:gd name="T50" fmla="*/ 134 w 141"/>
              <a:gd name="T51" fmla="*/ 69 h 140"/>
              <a:gd name="T52" fmla="*/ 71 w 141"/>
              <a:gd name="T53" fmla="*/ 5 h 140"/>
              <a:gd name="T54" fmla="*/ 7 w 141"/>
              <a:gd name="T55" fmla="*/ 69 h 140"/>
              <a:gd name="T56" fmla="*/ 27 w 141"/>
              <a:gd name="T57" fmla="*/ 69 h 140"/>
              <a:gd name="T58" fmla="*/ 29 w 141"/>
              <a:gd name="T59" fmla="*/ 71 h 140"/>
              <a:gd name="T60" fmla="*/ 29 w 141"/>
              <a:gd name="T61" fmla="*/ 136 h 140"/>
              <a:gd name="T62" fmla="*/ 54 w 141"/>
              <a:gd name="T63" fmla="*/ 136 h 140"/>
              <a:gd name="T64" fmla="*/ 54 w 141"/>
              <a:gd name="T65" fmla="*/ 98 h 140"/>
              <a:gd name="T66" fmla="*/ 56 w 141"/>
              <a:gd name="T67" fmla="*/ 96 h 140"/>
              <a:gd name="T68" fmla="*/ 85 w 141"/>
              <a:gd name="T69" fmla="*/ 96 h 140"/>
              <a:gd name="T70" fmla="*/ 87 w 141"/>
              <a:gd name="T71" fmla="*/ 98 h 140"/>
              <a:gd name="T72" fmla="*/ 87 w 141"/>
              <a:gd name="T73"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0">
                <a:moveTo>
                  <a:pt x="114" y="140"/>
                </a:moveTo>
                <a:cubicBezTo>
                  <a:pt x="85" y="140"/>
                  <a:pt x="85" y="140"/>
                  <a:pt x="85" y="140"/>
                </a:cubicBezTo>
                <a:cubicBezTo>
                  <a:pt x="84" y="140"/>
                  <a:pt x="83" y="139"/>
                  <a:pt x="83" y="138"/>
                </a:cubicBezTo>
                <a:cubicBezTo>
                  <a:pt x="83" y="100"/>
                  <a:pt x="83" y="100"/>
                  <a:pt x="83" y="100"/>
                </a:cubicBezTo>
                <a:cubicBezTo>
                  <a:pt x="58" y="100"/>
                  <a:pt x="58" y="100"/>
                  <a:pt x="58" y="100"/>
                </a:cubicBezTo>
                <a:cubicBezTo>
                  <a:pt x="58" y="138"/>
                  <a:pt x="58" y="138"/>
                  <a:pt x="58" y="138"/>
                </a:cubicBezTo>
                <a:cubicBezTo>
                  <a:pt x="58" y="139"/>
                  <a:pt x="57" y="140"/>
                  <a:pt x="56" y="140"/>
                </a:cubicBezTo>
                <a:cubicBezTo>
                  <a:pt x="27" y="140"/>
                  <a:pt x="27" y="140"/>
                  <a:pt x="27" y="140"/>
                </a:cubicBezTo>
                <a:cubicBezTo>
                  <a:pt x="26" y="140"/>
                  <a:pt x="26" y="139"/>
                  <a:pt x="26" y="138"/>
                </a:cubicBezTo>
                <a:cubicBezTo>
                  <a:pt x="26" y="73"/>
                  <a:pt x="26" y="73"/>
                  <a:pt x="26" y="73"/>
                </a:cubicBezTo>
                <a:cubicBezTo>
                  <a:pt x="2" y="73"/>
                  <a:pt x="2" y="73"/>
                  <a:pt x="2" y="73"/>
                </a:cubicBezTo>
                <a:cubicBezTo>
                  <a:pt x="1" y="73"/>
                  <a:pt x="1" y="73"/>
                  <a:pt x="0" y="72"/>
                </a:cubicBezTo>
                <a:cubicBezTo>
                  <a:pt x="0" y="71"/>
                  <a:pt x="0" y="71"/>
                  <a:pt x="1" y="70"/>
                </a:cubicBezTo>
                <a:cubicBezTo>
                  <a:pt x="69" y="1"/>
                  <a:pt x="69" y="1"/>
                  <a:pt x="69" y="1"/>
                </a:cubicBezTo>
                <a:cubicBezTo>
                  <a:pt x="70" y="0"/>
                  <a:pt x="71" y="0"/>
                  <a:pt x="72" y="1"/>
                </a:cubicBezTo>
                <a:cubicBezTo>
                  <a:pt x="140" y="70"/>
                  <a:pt x="140" y="70"/>
                  <a:pt x="140" y="70"/>
                </a:cubicBezTo>
                <a:cubicBezTo>
                  <a:pt x="141" y="71"/>
                  <a:pt x="141" y="71"/>
                  <a:pt x="141" y="72"/>
                </a:cubicBezTo>
                <a:cubicBezTo>
                  <a:pt x="141" y="73"/>
                  <a:pt x="140" y="73"/>
                  <a:pt x="139" y="73"/>
                </a:cubicBezTo>
                <a:cubicBezTo>
                  <a:pt x="116" y="73"/>
                  <a:pt x="116" y="73"/>
                  <a:pt x="116" y="73"/>
                </a:cubicBezTo>
                <a:cubicBezTo>
                  <a:pt x="116" y="138"/>
                  <a:pt x="116" y="138"/>
                  <a:pt x="116" y="138"/>
                </a:cubicBezTo>
                <a:cubicBezTo>
                  <a:pt x="116" y="139"/>
                  <a:pt x="115" y="140"/>
                  <a:pt x="114" y="140"/>
                </a:cubicBezTo>
                <a:close/>
                <a:moveTo>
                  <a:pt x="87" y="136"/>
                </a:moveTo>
                <a:cubicBezTo>
                  <a:pt x="112" y="136"/>
                  <a:pt x="112" y="136"/>
                  <a:pt x="112" y="136"/>
                </a:cubicBezTo>
                <a:cubicBezTo>
                  <a:pt x="112" y="71"/>
                  <a:pt x="112" y="71"/>
                  <a:pt x="112" y="71"/>
                </a:cubicBezTo>
                <a:cubicBezTo>
                  <a:pt x="112" y="70"/>
                  <a:pt x="113" y="69"/>
                  <a:pt x="114" y="69"/>
                </a:cubicBezTo>
                <a:cubicBezTo>
                  <a:pt x="134" y="69"/>
                  <a:pt x="134" y="69"/>
                  <a:pt x="134" y="69"/>
                </a:cubicBezTo>
                <a:cubicBezTo>
                  <a:pt x="71" y="5"/>
                  <a:pt x="71" y="5"/>
                  <a:pt x="71" y="5"/>
                </a:cubicBezTo>
                <a:cubicBezTo>
                  <a:pt x="7" y="69"/>
                  <a:pt x="7" y="69"/>
                  <a:pt x="7" y="69"/>
                </a:cubicBezTo>
                <a:cubicBezTo>
                  <a:pt x="27" y="69"/>
                  <a:pt x="27" y="69"/>
                  <a:pt x="27" y="69"/>
                </a:cubicBezTo>
                <a:cubicBezTo>
                  <a:pt x="29" y="69"/>
                  <a:pt x="29" y="70"/>
                  <a:pt x="29" y="71"/>
                </a:cubicBezTo>
                <a:cubicBezTo>
                  <a:pt x="29" y="136"/>
                  <a:pt x="29" y="136"/>
                  <a:pt x="29" y="136"/>
                </a:cubicBezTo>
                <a:cubicBezTo>
                  <a:pt x="54" y="136"/>
                  <a:pt x="54" y="136"/>
                  <a:pt x="54" y="136"/>
                </a:cubicBezTo>
                <a:cubicBezTo>
                  <a:pt x="54" y="98"/>
                  <a:pt x="54" y="98"/>
                  <a:pt x="54" y="98"/>
                </a:cubicBezTo>
                <a:cubicBezTo>
                  <a:pt x="54" y="97"/>
                  <a:pt x="55" y="96"/>
                  <a:pt x="56" y="96"/>
                </a:cubicBezTo>
                <a:cubicBezTo>
                  <a:pt x="85" y="96"/>
                  <a:pt x="85" y="96"/>
                  <a:pt x="85" y="96"/>
                </a:cubicBezTo>
                <a:cubicBezTo>
                  <a:pt x="86" y="96"/>
                  <a:pt x="87" y="97"/>
                  <a:pt x="87" y="98"/>
                </a:cubicBezTo>
                <a:lnTo>
                  <a:pt x="87" y="136"/>
                </a:lnTo>
                <a:close/>
              </a:path>
            </a:pathLst>
          </a:custGeom>
          <a:solidFill>
            <a:schemeClr val="tx1">
              <a:lumMod val="50000"/>
              <a:lumOff val="50000"/>
            </a:schemeClr>
          </a:solidFill>
          <a:ln>
            <a:solidFill>
              <a:schemeClr val="accent2"/>
            </a:solidFill>
          </a:ln>
        </p:spPr>
        <p:txBody>
          <a:bodyPr vert="horz" wrap="square" lIns="82918" tIns="41459" rIns="82918" bIns="41459" numCol="1" anchor="t" anchorCtr="0" compatLnSpc="1">
            <a:prstTxWarp prst="textNoShape">
              <a:avLst/>
            </a:prstTxWarp>
          </a:bodyPr>
          <a:lstStyle/>
          <a:p>
            <a:pPr defTabSz="829178"/>
            <a:endParaRPr lang="en-US" sz="1632" dirty="0">
              <a:solidFill>
                <a:prstClr val="black"/>
              </a:solidFill>
              <a:latin typeface="Calibri"/>
            </a:endParaRPr>
          </a:p>
        </p:txBody>
      </p:sp>
      <p:pic>
        <p:nvPicPr>
          <p:cNvPr id="36" name="Graphic 13" descr="Newspaper with solid fill">
            <a:extLst>
              <a:ext uri="{FF2B5EF4-FFF2-40B4-BE49-F238E27FC236}">
                <a16:creationId xmlns:a16="http://schemas.microsoft.com/office/drawing/2014/main" id="{E3B1653C-44C1-4109-93BD-540507D41D24}"/>
              </a:ext>
            </a:extLst>
          </p:cNvPr>
          <p:cNvPicPr/>
          <p:nvPr/>
        </p:nvPicPr>
        <p:blipFill>
          <a:blip r:embed="rId3">
            <a:extLst>
              <a:ext uri="{96DAC541-7B7A-43D3-8B79-37D633B846F1}">
                <asvg:svgBlip xmlns:asvg="http://schemas.microsoft.com/office/drawing/2016/SVG/main" r:embed="rId4"/>
              </a:ext>
            </a:extLst>
          </a:blip>
          <a:stretch>
            <a:fillRect/>
          </a:stretch>
        </p:blipFill>
        <p:spPr>
          <a:xfrm>
            <a:off x="1051829" y="3345241"/>
            <a:ext cx="462749" cy="475312"/>
          </a:xfrm>
          <a:prstGeom prst="rect">
            <a:avLst/>
          </a:prstGeom>
        </p:spPr>
      </p:pic>
      <p:grpSp>
        <p:nvGrpSpPr>
          <p:cNvPr id="37" name="Group 36">
            <a:extLst>
              <a:ext uri="{FF2B5EF4-FFF2-40B4-BE49-F238E27FC236}">
                <a16:creationId xmlns:a16="http://schemas.microsoft.com/office/drawing/2014/main" id="{AC883D62-C83D-4A97-941A-393D1346C7D8}"/>
              </a:ext>
            </a:extLst>
          </p:cNvPr>
          <p:cNvGrpSpPr/>
          <p:nvPr/>
        </p:nvGrpSpPr>
        <p:grpSpPr>
          <a:xfrm>
            <a:off x="6082390" y="3420618"/>
            <a:ext cx="469030" cy="366431"/>
            <a:chOff x="1042202" y="195110"/>
            <a:chExt cx="381120" cy="289050"/>
          </a:xfrm>
          <a:solidFill>
            <a:srgbClr val="0070C0"/>
          </a:solidFill>
        </p:grpSpPr>
        <p:sp>
          <p:nvSpPr>
            <p:cNvPr id="39" name="Freeform 34">
              <a:extLst>
                <a:ext uri="{FF2B5EF4-FFF2-40B4-BE49-F238E27FC236}">
                  <a16:creationId xmlns:a16="http://schemas.microsoft.com/office/drawing/2014/main" id="{BC5017DD-73BA-46BB-AA2F-F92168FCBD61}"/>
                </a:ext>
              </a:extLst>
            </p:cNvPr>
            <p:cNvSpPr>
              <a:spLocks noEditPoints="1"/>
            </p:cNvSpPr>
            <p:nvPr/>
          </p:nvSpPr>
          <p:spPr bwMode="auto">
            <a:xfrm>
              <a:off x="1105280" y="195110"/>
              <a:ext cx="318042" cy="289050"/>
            </a:xfrm>
            <a:custGeom>
              <a:avLst/>
              <a:gdLst>
                <a:gd name="T0" fmla="*/ 1508 w 1568"/>
                <a:gd name="T1" fmla="*/ 518 h 1550"/>
                <a:gd name="T2" fmla="*/ 1266 w 1568"/>
                <a:gd name="T3" fmla="*/ 276 h 1550"/>
                <a:gd name="T4" fmla="*/ 1031 w 1568"/>
                <a:gd name="T5" fmla="*/ 42 h 1550"/>
                <a:gd name="T6" fmla="*/ 940 w 1568"/>
                <a:gd name="T7" fmla="*/ 1 h 1550"/>
                <a:gd name="T8" fmla="*/ 827 w 1568"/>
                <a:gd name="T9" fmla="*/ 56 h 1550"/>
                <a:gd name="T10" fmla="*/ 726 w 1568"/>
                <a:gd name="T11" fmla="*/ 184 h 1550"/>
                <a:gd name="T12" fmla="*/ 520 w 1568"/>
                <a:gd name="T13" fmla="*/ 444 h 1550"/>
                <a:gd name="T14" fmla="*/ 278 w 1568"/>
                <a:gd name="T15" fmla="*/ 752 h 1550"/>
                <a:gd name="T16" fmla="*/ 292 w 1568"/>
                <a:gd name="T17" fmla="*/ 982 h 1550"/>
                <a:gd name="T18" fmla="*/ 373 w 1568"/>
                <a:gd name="T19" fmla="*/ 1062 h 1550"/>
                <a:gd name="T20" fmla="*/ 0 w 1568"/>
                <a:gd name="T21" fmla="*/ 1435 h 1550"/>
                <a:gd name="T22" fmla="*/ 115 w 1568"/>
                <a:gd name="T23" fmla="*/ 1550 h 1550"/>
                <a:gd name="T24" fmla="*/ 488 w 1568"/>
                <a:gd name="T25" fmla="*/ 1177 h 1550"/>
                <a:gd name="T26" fmla="*/ 513 w 1568"/>
                <a:gd name="T27" fmla="*/ 1203 h 1550"/>
                <a:gd name="T28" fmla="*/ 577 w 1568"/>
                <a:gd name="T29" fmla="*/ 1266 h 1550"/>
                <a:gd name="T30" fmla="*/ 679 w 1568"/>
                <a:gd name="T31" fmla="*/ 1308 h 1550"/>
                <a:gd name="T32" fmla="*/ 797 w 1568"/>
                <a:gd name="T33" fmla="*/ 1274 h 1550"/>
                <a:gd name="T34" fmla="*/ 1083 w 1568"/>
                <a:gd name="T35" fmla="*/ 1049 h 1550"/>
                <a:gd name="T36" fmla="*/ 1496 w 1568"/>
                <a:gd name="T37" fmla="*/ 723 h 1550"/>
                <a:gd name="T38" fmla="*/ 1508 w 1568"/>
                <a:gd name="T39" fmla="*/ 518 h 1550"/>
                <a:gd name="T40" fmla="*/ 128 w 1568"/>
                <a:gd name="T41" fmla="*/ 1491 h 1550"/>
                <a:gd name="T42" fmla="*/ 60 w 1568"/>
                <a:gd name="T43" fmla="*/ 1422 h 1550"/>
                <a:gd name="T44" fmla="*/ 194 w 1568"/>
                <a:gd name="T45" fmla="*/ 1288 h 1550"/>
                <a:gd name="T46" fmla="*/ 263 w 1568"/>
                <a:gd name="T47" fmla="*/ 1357 h 1550"/>
                <a:gd name="T48" fmla="*/ 128 w 1568"/>
                <a:gd name="T49" fmla="*/ 1491 h 1550"/>
                <a:gd name="T50" fmla="*/ 493 w 1568"/>
                <a:gd name="T51" fmla="*/ 1018 h 1550"/>
                <a:gd name="T52" fmla="*/ 441 w 1568"/>
                <a:gd name="T53" fmla="*/ 953 h 1550"/>
                <a:gd name="T54" fmla="*/ 382 w 1568"/>
                <a:gd name="T55" fmla="*/ 839 h 1550"/>
                <a:gd name="T56" fmla="*/ 378 w 1568"/>
                <a:gd name="T57" fmla="*/ 781 h 1550"/>
                <a:gd name="T58" fmla="*/ 425 w 1568"/>
                <a:gd name="T59" fmla="*/ 742 h 1550"/>
                <a:gd name="T60" fmla="*/ 494 w 1568"/>
                <a:gd name="T61" fmla="*/ 755 h 1550"/>
                <a:gd name="T62" fmla="*/ 652 w 1568"/>
                <a:gd name="T63" fmla="*/ 860 h 1550"/>
                <a:gd name="T64" fmla="*/ 493 w 1568"/>
                <a:gd name="T65" fmla="*/ 1018 h 1550"/>
                <a:gd name="T66" fmla="*/ 744 w 1568"/>
                <a:gd name="T67" fmla="*/ 1174 h 1550"/>
                <a:gd name="T68" fmla="*/ 658 w 1568"/>
                <a:gd name="T69" fmla="*/ 1147 h 1550"/>
                <a:gd name="T70" fmla="*/ 544 w 1568"/>
                <a:gd name="T71" fmla="*/ 1067 h 1550"/>
                <a:gd name="T72" fmla="*/ 701 w 1568"/>
                <a:gd name="T73" fmla="*/ 909 h 1550"/>
                <a:gd name="T74" fmla="*/ 736 w 1568"/>
                <a:gd name="T75" fmla="*/ 953 h 1550"/>
                <a:gd name="T76" fmla="*/ 803 w 1568"/>
                <a:gd name="T77" fmla="*/ 1079 h 1550"/>
                <a:gd name="T78" fmla="*/ 808 w 1568"/>
                <a:gd name="T79" fmla="*/ 1116 h 1550"/>
                <a:gd name="T80" fmla="*/ 744 w 1568"/>
                <a:gd name="T81" fmla="*/ 1174 h 1550"/>
                <a:gd name="T82" fmla="*/ 1379 w 1568"/>
                <a:gd name="T83" fmla="*/ 667 h 1550"/>
                <a:gd name="T84" fmla="*/ 1045 w 1568"/>
                <a:gd name="T85" fmla="*/ 1001 h 1550"/>
                <a:gd name="T86" fmla="*/ 869 w 1568"/>
                <a:gd name="T87" fmla="*/ 1001 h 1550"/>
                <a:gd name="T88" fmla="*/ 548 w 1568"/>
                <a:gd name="T89" fmla="*/ 680 h 1550"/>
                <a:gd name="T90" fmla="*/ 550 w 1568"/>
                <a:gd name="T91" fmla="*/ 503 h 1550"/>
                <a:gd name="T92" fmla="*/ 670 w 1568"/>
                <a:gd name="T93" fmla="*/ 383 h 1550"/>
                <a:gd name="T94" fmla="*/ 881 w 1568"/>
                <a:gd name="T95" fmla="*/ 172 h 1550"/>
                <a:gd name="T96" fmla="*/ 896 w 1568"/>
                <a:gd name="T97" fmla="*/ 159 h 1550"/>
                <a:gd name="T98" fmla="*/ 973 w 1568"/>
                <a:gd name="T99" fmla="*/ 133 h 1550"/>
                <a:gd name="T100" fmla="*/ 1053 w 1568"/>
                <a:gd name="T101" fmla="*/ 162 h 1550"/>
                <a:gd name="T102" fmla="*/ 1063 w 1568"/>
                <a:gd name="T103" fmla="*/ 170 h 1550"/>
                <a:gd name="T104" fmla="*/ 1380 w 1568"/>
                <a:gd name="T105" fmla="*/ 487 h 1550"/>
                <a:gd name="T106" fmla="*/ 1379 w 1568"/>
                <a:gd name="T107" fmla="*/ 667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8" h="1550">
                  <a:moveTo>
                    <a:pt x="1508" y="518"/>
                  </a:moveTo>
                  <a:cubicBezTo>
                    <a:pt x="1427" y="437"/>
                    <a:pt x="1347" y="357"/>
                    <a:pt x="1266" y="276"/>
                  </a:cubicBezTo>
                  <a:cubicBezTo>
                    <a:pt x="1188" y="198"/>
                    <a:pt x="1110" y="120"/>
                    <a:pt x="1031" y="42"/>
                  </a:cubicBezTo>
                  <a:cubicBezTo>
                    <a:pt x="1006" y="17"/>
                    <a:pt x="976" y="2"/>
                    <a:pt x="940" y="1"/>
                  </a:cubicBezTo>
                  <a:cubicBezTo>
                    <a:pt x="893" y="0"/>
                    <a:pt x="856" y="19"/>
                    <a:pt x="827" y="56"/>
                  </a:cubicBezTo>
                  <a:cubicBezTo>
                    <a:pt x="793" y="98"/>
                    <a:pt x="759" y="141"/>
                    <a:pt x="726" y="184"/>
                  </a:cubicBezTo>
                  <a:cubicBezTo>
                    <a:pt x="657" y="271"/>
                    <a:pt x="589" y="358"/>
                    <a:pt x="520" y="444"/>
                  </a:cubicBezTo>
                  <a:cubicBezTo>
                    <a:pt x="439" y="547"/>
                    <a:pt x="359" y="649"/>
                    <a:pt x="278" y="752"/>
                  </a:cubicBezTo>
                  <a:cubicBezTo>
                    <a:pt x="224" y="819"/>
                    <a:pt x="231" y="921"/>
                    <a:pt x="292" y="982"/>
                  </a:cubicBezTo>
                  <a:cubicBezTo>
                    <a:pt x="318" y="1008"/>
                    <a:pt x="344" y="1034"/>
                    <a:pt x="373" y="1062"/>
                  </a:cubicBezTo>
                  <a:cubicBezTo>
                    <a:pt x="248" y="1187"/>
                    <a:pt x="124" y="1311"/>
                    <a:pt x="0" y="1435"/>
                  </a:cubicBezTo>
                  <a:cubicBezTo>
                    <a:pt x="37" y="1472"/>
                    <a:pt x="76" y="1511"/>
                    <a:pt x="115" y="1550"/>
                  </a:cubicBezTo>
                  <a:cubicBezTo>
                    <a:pt x="239" y="1426"/>
                    <a:pt x="363" y="1302"/>
                    <a:pt x="488" y="1177"/>
                  </a:cubicBezTo>
                  <a:cubicBezTo>
                    <a:pt x="497" y="1186"/>
                    <a:pt x="505" y="1194"/>
                    <a:pt x="513" y="1203"/>
                  </a:cubicBezTo>
                  <a:cubicBezTo>
                    <a:pt x="534" y="1224"/>
                    <a:pt x="555" y="1245"/>
                    <a:pt x="577" y="1266"/>
                  </a:cubicBezTo>
                  <a:cubicBezTo>
                    <a:pt x="605" y="1292"/>
                    <a:pt x="640" y="1306"/>
                    <a:pt x="679" y="1308"/>
                  </a:cubicBezTo>
                  <a:cubicBezTo>
                    <a:pt x="722" y="1312"/>
                    <a:pt x="762" y="1302"/>
                    <a:pt x="797" y="1274"/>
                  </a:cubicBezTo>
                  <a:cubicBezTo>
                    <a:pt x="892" y="1200"/>
                    <a:pt x="987" y="1124"/>
                    <a:pt x="1083" y="1049"/>
                  </a:cubicBezTo>
                  <a:cubicBezTo>
                    <a:pt x="1220" y="940"/>
                    <a:pt x="1358" y="832"/>
                    <a:pt x="1496" y="723"/>
                  </a:cubicBezTo>
                  <a:cubicBezTo>
                    <a:pt x="1562" y="670"/>
                    <a:pt x="1568" y="578"/>
                    <a:pt x="1508" y="518"/>
                  </a:cubicBezTo>
                  <a:close/>
                  <a:moveTo>
                    <a:pt x="128" y="1491"/>
                  </a:moveTo>
                  <a:cubicBezTo>
                    <a:pt x="106" y="1468"/>
                    <a:pt x="82" y="1445"/>
                    <a:pt x="60" y="1422"/>
                  </a:cubicBezTo>
                  <a:cubicBezTo>
                    <a:pt x="104" y="1377"/>
                    <a:pt x="149" y="1332"/>
                    <a:pt x="194" y="1288"/>
                  </a:cubicBezTo>
                  <a:cubicBezTo>
                    <a:pt x="216" y="1310"/>
                    <a:pt x="240" y="1334"/>
                    <a:pt x="263" y="1357"/>
                  </a:cubicBezTo>
                  <a:cubicBezTo>
                    <a:pt x="218" y="1401"/>
                    <a:pt x="173" y="1446"/>
                    <a:pt x="128" y="1491"/>
                  </a:cubicBezTo>
                  <a:close/>
                  <a:moveTo>
                    <a:pt x="493" y="1018"/>
                  </a:moveTo>
                  <a:cubicBezTo>
                    <a:pt x="476" y="997"/>
                    <a:pt x="458" y="976"/>
                    <a:pt x="441" y="953"/>
                  </a:cubicBezTo>
                  <a:cubicBezTo>
                    <a:pt x="415" y="918"/>
                    <a:pt x="394" y="881"/>
                    <a:pt x="382" y="839"/>
                  </a:cubicBezTo>
                  <a:cubicBezTo>
                    <a:pt x="376" y="820"/>
                    <a:pt x="373" y="801"/>
                    <a:pt x="378" y="781"/>
                  </a:cubicBezTo>
                  <a:cubicBezTo>
                    <a:pt x="384" y="758"/>
                    <a:pt x="401" y="744"/>
                    <a:pt x="425" y="742"/>
                  </a:cubicBezTo>
                  <a:cubicBezTo>
                    <a:pt x="449" y="740"/>
                    <a:pt x="472" y="746"/>
                    <a:pt x="494" y="755"/>
                  </a:cubicBezTo>
                  <a:cubicBezTo>
                    <a:pt x="550" y="775"/>
                    <a:pt x="617" y="825"/>
                    <a:pt x="652" y="860"/>
                  </a:cubicBezTo>
                  <a:cubicBezTo>
                    <a:pt x="599" y="912"/>
                    <a:pt x="547" y="964"/>
                    <a:pt x="493" y="1018"/>
                  </a:cubicBezTo>
                  <a:close/>
                  <a:moveTo>
                    <a:pt x="744" y="1174"/>
                  </a:moveTo>
                  <a:cubicBezTo>
                    <a:pt x="713" y="1171"/>
                    <a:pt x="685" y="1161"/>
                    <a:pt x="658" y="1147"/>
                  </a:cubicBezTo>
                  <a:cubicBezTo>
                    <a:pt x="616" y="1125"/>
                    <a:pt x="579" y="1098"/>
                    <a:pt x="544" y="1067"/>
                  </a:cubicBezTo>
                  <a:cubicBezTo>
                    <a:pt x="596" y="1014"/>
                    <a:pt x="648" y="962"/>
                    <a:pt x="701" y="909"/>
                  </a:cubicBezTo>
                  <a:cubicBezTo>
                    <a:pt x="713" y="924"/>
                    <a:pt x="725" y="938"/>
                    <a:pt x="736" y="953"/>
                  </a:cubicBezTo>
                  <a:cubicBezTo>
                    <a:pt x="765" y="992"/>
                    <a:pt x="790" y="1032"/>
                    <a:pt x="803" y="1079"/>
                  </a:cubicBezTo>
                  <a:cubicBezTo>
                    <a:pt x="806" y="1091"/>
                    <a:pt x="808" y="1104"/>
                    <a:pt x="808" y="1116"/>
                  </a:cubicBezTo>
                  <a:cubicBezTo>
                    <a:pt x="808" y="1155"/>
                    <a:pt x="783" y="1177"/>
                    <a:pt x="744" y="1174"/>
                  </a:cubicBezTo>
                  <a:close/>
                  <a:moveTo>
                    <a:pt x="1379" y="667"/>
                  </a:moveTo>
                  <a:cubicBezTo>
                    <a:pt x="1268" y="779"/>
                    <a:pt x="1156" y="890"/>
                    <a:pt x="1045" y="1001"/>
                  </a:cubicBezTo>
                  <a:cubicBezTo>
                    <a:pt x="998" y="1048"/>
                    <a:pt x="917" y="1048"/>
                    <a:pt x="869" y="1001"/>
                  </a:cubicBezTo>
                  <a:cubicBezTo>
                    <a:pt x="762" y="894"/>
                    <a:pt x="655" y="787"/>
                    <a:pt x="548" y="680"/>
                  </a:cubicBezTo>
                  <a:cubicBezTo>
                    <a:pt x="501" y="632"/>
                    <a:pt x="501" y="553"/>
                    <a:pt x="550" y="503"/>
                  </a:cubicBezTo>
                  <a:cubicBezTo>
                    <a:pt x="590" y="463"/>
                    <a:pt x="630" y="423"/>
                    <a:pt x="670" y="383"/>
                  </a:cubicBezTo>
                  <a:cubicBezTo>
                    <a:pt x="741" y="312"/>
                    <a:pt x="811" y="242"/>
                    <a:pt x="881" y="172"/>
                  </a:cubicBezTo>
                  <a:cubicBezTo>
                    <a:pt x="886" y="167"/>
                    <a:pt x="891" y="163"/>
                    <a:pt x="896" y="159"/>
                  </a:cubicBezTo>
                  <a:cubicBezTo>
                    <a:pt x="918" y="142"/>
                    <a:pt x="944" y="133"/>
                    <a:pt x="973" y="133"/>
                  </a:cubicBezTo>
                  <a:cubicBezTo>
                    <a:pt x="1004" y="133"/>
                    <a:pt x="1030" y="143"/>
                    <a:pt x="1053" y="162"/>
                  </a:cubicBezTo>
                  <a:cubicBezTo>
                    <a:pt x="1057" y="164"/>
                    <a:pt x="1060" y="167"/>
                    <a:pt x="1063" y="170"/>
                  </a:cubicBezTo>
                  <a:cubicBezTo>
                    <a:pt x="1168" y="276"/>
                    <a:pt x="1274" y="381"/>
                    <a:pt x="1380" y="487"/>
                  </a:cubicBezTo>
                  <a:cubicBezTo>
                    <a:pt x="1430" y="538"/>
                    <a:pt x="1430" y="616"/>
                    <a:pt x="1379" y="667"/>
                  </a:cubicBezTo>
                  <a:close/>
                </a:path>
              </a:pathLst>
            </a:custGeom>
            <a:grpFill/>
            <a:ln>
              <a:noFill/>
            </a:ln>
          </p:spPr>
          <p:txBody>
            <a:bodyPr vert="horz" wrap="square" lIns="82918" tIns="41459" rIns="82918" bIns="41459" numCol="1" anchor="t" anchorCtr="0" compatLnSpc="1">
              <a:prstTxWarp prst="textNoShape">
                <a:avLst/>
              </a:prstTxWarp>
            </a:bodyPr>
            <a:lstStyle/>
            <a:p>
              <a:pPr defTabSz="829178"/>
              <a:endParaRPr lang="en-US" sz="1632">
                <a:solidFill>
                  <a:prstClr val="black"/>
                </a:solidFill>
                <a:latin typeface="Calibri"/>
              </a:endParaRPr>
            </a:p>
          </p:txBody>
        </p:sp>
        <p:sp>
          <p:nvSpPr>
            <p:cNvPr id="40" name="Freeform 33">
              <a:extLst>
                <a:ext uri="{FF2B5EF4-FFF2-40B4-BE49-F238E27FC236}">
                  <a16:creationId xmlns:a16="http://schemas.microsoft.com/office/drawing/2014/main" id="{2A57CE12-B3CA-419D-A86D-3DC95262F7BA}"/>
                </a:ext>
              </a:extLst>
            </p:cNvPr>
            <p:cNvSpPr>
              <a:spLocks/>
            </p:cNvSpPr>
            <p:nvPr/>
          </p:nvSpPr>
          <p:spPr bwMode="auto">
            <a:xfrm>
              <a:off x="1130370" y="448029"/>
              <a:ext cx="14842" cy="13508"/>
            </a:xfrm>
            <a:custGeom>
              <a:avLst/>
              <a:gdLst>
                <a:gd name="T0" fmla="*/ 37 w 73"/>
                <a:gd name="T1" fmla="*/ 0 h 73"/>
                <a:gd name="T2" fmla="*/ 0 w 73"/>
                <a:gd name="T3" fmla="*/ 37 h 73"/>
                <a:gd name="T4" fmla="*/ 36 w 73"/>
                <a:gd name="T5" fmla="*/ 73 h 73"/>
                <a:gd name="T6" fmla="*/ 73 w 73"/>
                <a:gd name="T7" fmla="*/ 37 h 73"/>
                <a:gd name="T8" fmla="*/ 37 w 73"/>
                <a:gd name="T9" fmla="*/ 0 h 73"/>
              </a:gdLst>
              <a:ahLst/>
              <a:cxnLst>
                <a:cxn ang="0">
                  <a:pos x="T0" y="T1"/>
                </a:cxn>
                <a:cxn ang="0">
                  <a:pos x="T2" y="T3"/>
                </a:cxn>
                <a:cxn ang="0">
                  <a:pos x="T4" y="T5"/>
                </a:cxn>
                <a:cxn ang="0">
                  <a:pos x="T6" y="T7"/>
                </a:cxn>
                <a:cxn ang="0">
                  <a:pos x="T8" y="T9"/>
                </a:cxn>
              </a:cxnLst>
              <a:rect l="0" t="0" r="r" b="b"/>
              <a:pathLst>
                <a:path w="73" h="73">
                  <a:moveTo>
                    <a:pt x="37" y="0"/>
                  </a:moveTo>
                  <a:cubicBezTo>
                    <a:pt x="16" y="0"/>
                    <a:pt x="0" y="16"/>
                    <a:pt x="0" y="37"/>
                  </a:cubicBezTo>
                  <a:cubicBezTo>
                    <a:pt x="0" y="57"/>
                    <a:pt x="16" y="73"/>
                    <a:pt x="36" y="73"/>
                  </a:cubicBezTo>
                  <a:cubicBezTo>
                    <a:pt x="56" y="73"/>
                    <a:pt x="73" y="57"/>
                    <a:pt x="73" y="37"/>
                  </a:cubicBezTo>
                  <a:cubicBezTo>
                    <a:pt x="73" y="17"/>
                    <a:pt x="57" y="1"/>
                    <a:pt x="37" y="0"/>
                  </a:cubicBezTo>
                  <a:close/>
                </a:path>
              </a:pathLst>
            </a:custGeom>
            <a:grpFill/>
            <a:ln>
              <a:noFill/>
            </a:ln>
          </p:spPr>
          <p:txBody>
            <a:bodyPr vert="horz" wrap="square" lIns="82918" tIns="41459" rIns="82918" bIns="41459" numCol="1" anchor="t" anchorCtr="0" compatLnSpc="1">
              <a:prstTxWarp prst="textNoShape">
                <a:avLst/>
              </a:prstTxWarp>
            </a:bodyPr>
            <a:lstStyle/>
            <a:p>
              <a:pPr defTabSz="829178"/>
              <a:endParaRPr lang="en-US" sz="1632">
                <a:solidFill>
                  <a:prstClr val="black"/>
                </a:solidFill>
                <a:latin typeface="Calibri"/>
              </a:endParaRPr>
            </a:p>
          </p:txBody>
        </p:sp>
        <p:sp>
          <p:nvSpPr>
            <p:cNvPr id="41" name="Freeform 35">
              <a:extLst>
                <a:ext uri="{FF2B5EF4-FFF2-40B4-BE49-F238E27FC236}">
                  <a16:creationId xmlns:a16="http://schemas.microsoft.com/office/drawing/2014/main" id="{C98669CB-DCBC-41F8-AC2A-85DCDC488A83}"/>
                </a:ext>
              </a:extLst>
            </p:cNvPr>
            <p:cNvSpPr>
              <a:spLocks noEditPoints="1"/>
            </p:cNvSpPr>
            <p:nvPr/>
          </p:nvSpPr>
          <p:spPr bwMode="auto">
            <a:xfrm>
              <a:off x="1042202" y="243936"/>
              <a:ext cx="103010" cy="168775"/>
            </a:xfrm>
            <a:custGeom>
              <a:avLst/>
              <a:gdLst>
                <a:gd name="T0" fmla="*/ 495 w 508"/>
                <a:gd name="T1" fmla="*/ 627 h 905"/>
                <a:gd name="T2" fmla="*/ 473 w 508"/>
                <a:gd name="T3" fmla="*/ 533 h 905"/>
                <a:gd name="T4" fmla="*/ 301 w 508"/>
                <a:gd name="T5" fmla="*/ 95 h 905"/>
                <a:gd name="T6" fmla="*/ 258 w 508"/>
                <a:gd name="T7" fmla="*/ 0 h 905"/>
                <a:gd name="T8" fmla="*/ 251 w 508"/>
                <a:gd name="T9" fmla="*/ 15 h 905"/>
                <a:gd name="T10" fmla="*/ 128 w 508"/>
                <a:gd name="T11" fmla="*/ 302 h 905"/>
                <a:gd name="T12" fmla="*/ 24 w 508"/>
                <a:gd name="T13" fmla="*/ 603 h 905"/>
                <a:gd name="T14" fmla="*/ 143 w 508"/>
                <a:gd name="T15" fmla="*/ 866 h 905"/>
                <a:gd name="T16" fmla="*/ 352 w 508"/>
                <a:gd name="T17" fmla="*/ 877 h 905"/>
                <a:gd name="T18" fmla="*/ 359 w 508"/>
                <a:gd name="T19" fmla="*/ 862 h 905"/>
                <a:gd name="T20" fmla="*/ 386 w 508"/>
                <a:gd name="T21" fmla="*/ 859 h 905"/>
                <a:gd name="T22" fmla="*/ 495 w 508"/>
                <a:gd name="T23" fmla="*/ 627 h 905"/>
                <a:gd name="T24" fmla="*/ 402 w 508"/>
                <a:gd name="T25" fmla="*/ 813 h 905"/>
                <a:gd name="T26" fmla="*/ 246 w 508"/>
                <a:gd name="T27" fmla="*/ 824 h 905"/>
                <a:gd name="T28" fmla="*/ 481 w 508"/>
                <a:gd name="T29" fmla="*/ 667 h 905"/>
                <a:gd name="T30" fmla="*/ 402 w 508"/>
                <a:gd name="T31" fmla="*/ 813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8" h="905">
                  <a:moveTo>
                    <a:pt x="495" y="627"/>
                  </a:moveTo>
                  <a:cubicBezTo>
                    <a:pt x="491" y="595"/>
                    <a:pt x="482" y="564"/>
                    <a:pt x="473" y="533"/>
                  </a:cubicBezTo>
                  <a:cubicBezTo>
                    <a:pt x="426" y="383"/>
                    <a:pt x="364" y="239"/>
                    <a:pt x="301" y="95"/>
                  </a:cubicBezTo>
                  <a:cubicBezTo>
                    <a:pt x="288" y="64"/>
                    <a:pt x="273" y="33"/>
                    <a:pt x="258" y="0"/>
                  </a:cubicBezTo>
                  <a:cubicBezTo>
                    <a:pt x="255" y="7"/>
                    <a:pt x="252" y="11"/>
                    <a:pt x="251" y="15"/>
                  </a:cubicBezTo>
                  <a:cubicBezTo>
                    <a:pt x="209" y="111"/>
                    <a:pt x="167" y="206"/>
                    <a:pt x="128" y="302"/>
                  </a:cubicBezTo>
                  <a:cubicBezTo>
                    <a:pt x="88" y="400"/>
                    <a:pt x="48" y="499"/>
                    <a:pt x="24" y="603"/>
                  </a:cubicBezTo>
                  <a:cubicBezTo>
                    <a:pt x="0" y="709"/>
                    <a:pt x="47" y="815"/>
                    <a:pt x="143" y="866"/>
                  </a:cubicBezTo>
                  <a:cubicBezTo>
                    <a:pt x="210" y="903"/>
                    <a:pt x="280" y="905"/>
                    <a:pt x="352" y="877"/>
                  </a:cubicBezTo>
                  <a:cubicBezTo>
                    <a:pt x="351" y="869"/>
                    <a:pt x="344" y="854"/>
                    <a:pt x="359" y="862"/>
                  </a:cubicBezTo>
                  <a:cubicBezTo>
                    <a:pt x="372" y="868"/>
                    <a:pt x="378" y="864"/>
                    <a:pt x="386" y="859"/>
                  </a:cubicBezTo>
                  <a:cubicBezTo>
                    <a:pt x="468" y="803"/>
                    <a:pt x="508" y="726"/>
                    <a:pt x="495" y="627"/>
                  </a:cubicBezTo>
                  <a:close/>
                  <a:moveTo>
                    <a:pt x="402" y="813"/>
                  </a:moveTo>
                  <a:cubicBezTo>
                    <a:pt x="352" y="844"/>
                    <a:pt x="300" y="847"/>
                    <a:pt x="246" y="824"/>
                  </a:cubicBezTo>
                  <a:cubicBezTo>
                    <a:pt x="364" y="831"/>
                    <a:pt x="441" y="779"/>
                    <a:pt x="481" y="667"/>
                  </a:cubicBezTo>
                  <a:cubicBezTo>
                    <a:pt x="480" y="730"/>
                    <a:pt x="455" y="779"/>
                    <a:pt x="402" y="813"/>
                  </a:cubicBezTo>
                  <a:close/>
                </a:path>
              </a:pathLst>
            </a:custGeom>
            <a:grpFill/>
            <a:ln>
              <a:noFill/>
            </a:ln>
          </p:spPr>
          <p:txBody>
            <a:bodyPr vert="horz" wrap="square" lIns="82918" tIns="41459" rIns="82918" bIns="41459" numCol="1" anchor="t" anchorCtr="0" compatLnSpc="1">
              <a:prstTxWarp prst="textNoShape">
                <a:avLst/>
              </a:prstTxWarp>
            </a:bodyPr>
            <a:lstStyle/>
            <a:p>
              <a:pPr defTabSz="829178"/>
              <a:endParaRPr lang="en-US" sz="1632">
                <a:solidFill>
                  <a:prstClr val="black"/>
                </a:solidFill>
                <a:latin typeface="Calibri"/>
              </a:endParaRPr>
            </a:p>
          </p:txBody>
        </p:sp>
      </p:grpSp>
      <p:sp>
        <p:nvSpPr>
          <p:cNvPr id="42" name="Rectangle 41">
            <a:extLst>
              <a:ext uri="{FF2B5EF4-FFF2-40B4-BE49-F238E27FC236}">
                <a16:creationId xmlns:a16="http://schemas.microsoft.com/office/drawing/2014/main" id="{2EDA4DEF-0760-4CCC-964E-74A183E70190}"/>
              </a:ext>
            </a:extLst>
          </p:cNvPr>
          <p:cNvSpPr/>
          <p:nvPr/>
        </p:nvSpPr>
        <p:spPr>
          <a:xfrm>
            <a:off x="1475841" y="3100652"/>
            <a:ext cx="4502902" cy="1092616"/>
          </a:xfrm>
          <a:prstGeom prst="rect">
            <a:avLst/>
          </a:prstGeom>
        </p:spPr>
        <p:txBody>
          <a:bodyPr wrap="square" lIns="110552" tIns="55276" rIns="110552" bIns="55276">
            <a:noAutofit/>
          </a:bodyPr>
          <a:lstStyle/>
          <a:p>
            <a:pPr defTabSz="829178">
              <a:lnSpc>
                <a:spcPct val="107000"/>
              </a:lnSpc>
              <a:spcAft>
                <a:spcPts val="725"/>
              </a:spcAft>
            </a:pPr>
            <a:r>
              <a:rPr lang="en-US" sz="1270" b="1" dirty="0">
                <a:solidFill>
                  <a:prstClr val="black"/>
                </a:solidFill>
                <a:latin typeface="Arial" panose="020B0604020202020204" pitchFamily="34" charset="0"/>
                <a:ea typeface="Calibri" panose="020F0502020204030204" pitchFamily="34" charset="0"/>
              </a:rPr>
              <a:t>Recent short-term studies</a:t>
            </a:r>
            <a:r>
              <a:rPr lang="en-US" sz="1270" dirty="0">
                <a:solidFill>
                  <a:prstClr val="black"/>
                </a:solidFill>
                <a:latin typeface="Arial" panose="020B0604020202020204" pitchFamily="34" charset="0"/>
                <a:ea typeface="Calibri" panose="020F0502020204030204" pitchFamily="34" charset="0"/>
              </a:rPr>
              <a:t> have highlighted the </a:t>
            </a:r>
            <a:r>
              <a:rPr lang="en-US" sz="1270" b="1" dirty="0">
                <a:solidFill>
                  <a:prstClr val="black"/>
                </a:solidFill>
                <a:latin typeface="Arial" panose="020B0604020202020204" pitchFamily="34" charset="0"/>
                <a:ea typeface="Calibri" panose="020F0502020204030204" pitchFamily="34" charset="0"/>
              </a:rPr>
              <a:t>importance of achieving early </a:t>
            </a:r>
            <a:r>
              <a:rPr lang="en-US" sz="1270" b="1" dirty="0" err="1">
                <a:solidFill>
                  <a:prstClr val="black"/>
                </a:solidFill>
                <a:latin typeface="Arial" panose="020B0604020202020204" pitchFamily="34" charset="0"/>
                <a:ea typeface="Calibri" panose="020F0502020204030204" pitchFamily="34" charset="0"/>
              </a:rPr>
              <a:t>glycaemic</a:t>
            </a:r>
            <a:r>
              <a:rPr lang="en-US" sz="1270" b="1" dirty="0">
                <a:solidFill>
                  <a:prstClr val="black"/>
                </a:solidFill>
                <a:latin typeface="Arial" panose="020B0604020202020204" pitchFamily="34" charset="0"/>
                <a:ea typeface="Calibri" panose="020F0502020204030204" pitchFamily="34" charset="0"/>
              </a:rPr>
              <a:t> control</a:t>
            </a:r>
            <a:r>
              <a:rPr lang="en-US" sz="1270" dirty="0">
                <a:solidFill>
                  <a:prstClr val="black"/>
                </a:solidFill>
                <a:latin typeface="Arial" panose="020B0604020202020204" pitchFamily="34" charset="0"/>
                <a:ea typeface="Calibri" panose="020F0502020204030204" pitchFamily="34" charset="0"/>
              </a:rPr>
              <a:t> within the </a:t>
            </a:r>
            <a:r>
              <a:rPr lang="en-US" sz="1270" b="1" dirty="0">
                <a:solidFill>
                  <a:prstClr val="black"/>
                </a:solidFill>
                <a:latin typeface="Arial" panose="020B0604020202020204" pitchFamily="34" charset="0"/>
                <a:ea typeface="Calibri" panose="020F0502020204030204" pitchFamily="34" charset="0"/>
              </a:rPr>
              <a:t>first year of diagnosis</a:t>
            </a:r>
            <a:r>
              <a:rPr lang="en-US" sz="1270" dirty="0">
                <a:solidFill>
                  <a:prstClr val="black"/>
                </a:solidFill>
                <a:latin typeface="Arial" panose="020B0604020202020204" pitchFamily="34" charset="0"/>
                <a:ea typeface="Calibri" panose="020F0502020204030204" pitchFamily="34" charset="0"/>
              </a:rPr>
              <a:t>, as this improves </a:t>
            </a:r>
            <a:r>
              <a:rPr lang="en-US" sz="1270" b="1" dirty="0">
                <a:solidFill>
                  <a:prstClr val="black"/>
                </a:solidFill>
                <a:latin typeface="Arial" panose="020B0604020202020204" pitchFamily="34" charset="0"/>
                <a:ea typeface="Calibri" panose="020F0502020204030204" pitchFamily="34" charset="0"/>
              </a:rPr>
              <a:t>long-term </a:t>
            </a:r>
            <a:r>
              <a:rPr lang="en-US" sz="1270" b="1" dirty="0" err="1">
                <a:solidFill>
                  <a:prstClr val="black"/>
                </a:solidFill>
                <a:latin typeface="Arial" panose="020B0604020202020204" pitchFamily="34" charset="0"/>
                <a:ea typeface="Calibri" panose="020F0502020204030204" pitchFamily="34" charset="0"/>
              </a:rPr>
              <a:t>glycaemic</a:t>
            </a:r>
            <a:r>
              <a:rPr lang="en-US" sz="1270" b="1" dirty="0">
                <a:solidFill>
                  <a:prstClr val="black"/>
                </a:solidFill>
                <a:latin typeface="Arial" panose="020B0604020202020204" pitchFamily="34" charset="0"/>
                <a:ea typeface="Calibri" panose="020F0502020204030204" pitchFamily="34" charset="0"/>
              </a:rPr>
              <a:t> durability</a:t>
            </a:r>
            <a:r>
              <a:rPr lang="en-US" sz="1270" dirty="0">
                <a:solidFill>
                  <a:prstClr val="black"/>
                </a:solidFill>
                <a:latin typeface="Arial" panose="020B0604020202020204" pitchFamily="34" charset="0"/>
                <a:ea typeface="Calibri" panose="020F0502020204030204" pitchFamily="34" charset="0"/>
              </a:rPr>
              <a:t> and </a:t>
            </a:r>
            <a:r>
              <a:rPr lang="en-US" sz="1270" b="1" dirty="0">
                <a:solidFill>
                  <a:prstClr val="black"/>
                </a:solidFill>
                <a:latin typeface="Arial" panose="020B0604020202020204" pitchFamily="34" charset="0"/>
                <a:ea typeface="Calibri" panose="020F0502020204030204" pitchFamily="34" charset="0"/>
              </a:rPr>
              <a:t>reduces the risk</a:t>
            </a:r>
            <a:r>
              <a:rPr lang="en-US" sz="1270" dirty="0">
                <a:solidFill>
                  <a:prstClr val="black"/>
                </a:solidFill>
                <a:latin typeface="Arial" panose="020B0604020202020204" pitchFamily="34" charset="0"/>
                <a:ea typeface="Calibri" panose="020F0502020204030204" pitchFamily="34" charset="0"/>
              </a:rPr>
              <a:t> of complications</a:t>
            </a:r>
            <a:r>
              <a:rPr lang="en-US" sz="1270" baseline="30000" dirty="0">
                <a:solidFill>
                  <a:prstClr val="black"/>
                </a:solidFill>
                <a:latin typeface="Arial" panose="020B0604020202020204" pitchFamily="34" charset="0"/>
                <a:ea typeface="Calibri" panose="020F0502020204030204" pitchFamily="34" charset="0"/>
              </a:rPr>
              <a:t>2</a:t>
            </a:r>
            <a:endParaRPr lang="en-US" sz="1270" dirty="0">
              <a:solidFill>
                <a:prstClr val="black"/>
              </a:solidFill>
              <a:latin typeface="Arial" panose="020B0604020202020204" pitchFamily="34" charset="0"/>
              <a:ea typeface="Calibri" panose="020F0502020204030204" pitchFamily="34" charset="0"/>
            </a:endParaRPr>
          </a:p>
          <a:p>
            <a:pPr defTabSz="829178" fontAlgn="base">
              <a:lnSpc>
                <a:spcPct val="107000"/>
              </a:lnSpc>
              <a:spcAft>
                <a:spcPts val="725"/>
              </a:spcAft>
            </a:pPr>
            <a:r>
              <a:rPr lang="en-GB" sz="1270" b="1" dirty="0">
                <a:solidFill>
                  <a:srgbClr val="000000"/>
                </a:solidFill>
                <a:latin typeface="Arial" panose="020B0604020202020204" pitchFamily="34" charset="0"/>
                <a:ea typeface="Helvetica Neue Light"/>
              </a:rPr>
              <a:t> </a:t>
            </a:r>
            <a:endParaRPr lang="en-US" sz="1270" dirty="0">
              <a:solidFill>
                <a:prstClr val="black"/>
              </a:solidFill>
              <a:latin typeface="Arial" panose="020B0604020202020204" pitchFamily="34" charset="0"/>
              <a:ea typeface="Calibri" panose="020F0502020204030204" pitchFamily="34" charset="0"/>
            </a:endParaRPr>
          </a:p>
        </p:txBody>
      </p:sp>
      <p:sp>
        <p:nvSpPr>
          <p:cNvPr id="45" name="Rectangle 44">
            <a:extLst>
              <a:ext uri="{FF2B5EF4-FFF2-40B4-BE49-F238E27FC236}">
                <a16:creationId xmlns:a16="http://schemas.microsoft.com/office/drawing/2014/main" id="{D528FE82-0FBF-4F2D-A5E1-DF526B9823FA}"/>
              </a:ext>
            </a:extLst>
          </p:cNvPr>
          <p:cNvSpPr/>
          <p:nvPr/>
        </p:nvSpPr>
        <p:spPr>
          <a:xfrm>
            <a:off x="6668808" y="3108842"/>
            <a:ext cx="4167751" cy="1103269"/>
          </a:xfrm>
          <a:prstGeom prst="rect">
            <a:avLst/>
          </a:prstGeom>
        </p:spPr>
        <p:txBody>
          <a:bodyPr wrap="square" lIns="110552" tIns="55276" rIns="110552" bIns="55276">
            <a:noAutofit/>
          </a:bodyPr>
          <a:lstStyle/>
          <a:p>
            <a:pPr defTabSz="829178">
              <a:lnSpc>
                <a:spcPct val="107000"/>
              </a:lnSpc>
              <a:spcAft>
                <a:spcPts val="725"/>
              </a:spcAft>
            </a:pPr>
            <a:r>
              <a:rPr lang="en-US" sz="1270" b="1" dirty="0">
                <a:solidFill>
                  <a:prstClr val="black"/>
                </a:solidFill>
                <a:latin typeface="Arial" panose="020B0604020202020204" pitchFamily="34" charset="0"/>
                <a:ea typeface="Calibri" panose="020F0502020204030204" pitchFamily="34" charset="0"/>
              </a:rPr>
              <a:t>VERIFY </a:t>
            </a:r>
            <a:r>
              <a:rPr lang="en-US" sz="1270" dirty="0">
                <a:solidFill>
                  <a:prstClr val="black"/>
                </a:solidFill>
                <a:latin typeface="Arial" panose="020B0604020202020204" pitchFamily="34" charset="0"/>
                <a:ea typeface="Calibri" panose="020F0502020204030204" pitchFamily="34" charset="0"/>
              </a:rPr>
              <a:t>provided the most</a:t>
            </a:r>
            <a:r>
              <a:rPr lang="en-US" sz="1270" b="1" dirty="0">
                <a:solidFill>
                  <a:prstClr val="black"/>
                </a:solidFill>
                <a:latin typeface="Arial" panose="020B0604020202020204" pitchFamily="34" charset="0"/>
                <a:ea typeface="Calibri" panose="020F0502020204030204" pitchFamily="34" charset="0"/>
              </a:rPr>
              <a:t> compelling evidence</a:t>
            </a:r>
            <a:r>
              <a:rPr lang="en-US" sz="1270" dirty="0">
                <a:solidFill>
                  <a:prstClr val="black"/>
                </a:solidFill>
                <a:latin typeface="Arial" panose="020B0604020202020204" pitchFamily="34" charset="0"/>
                <a:ea typeface="Calibri" panose="020F0502020204030204" pitchFamily="34" charset="0"/>
              </a:rPr>
              <a:t> accumulated for over </a:t>
            </a:r>
            <a:r>
              <a:rPr lang="en-US" sz="1270" b="1" dirty="0">
                <a:solidFill>
                  <a:prstClr val="black"/>
                </a:solidFill>
                <a:latin typeface="Arial" panose="020B0604020202020204" pitchFamily="34" charset="0"/>
                <a:ea typeface="Calibri" panose="020F0502020204030204" pitchFamily="34" charset="0"/>
              </a:rPr>
              <a:t>5 years</a:t>
            </a:r>
            <a:r>
              <a:rPr lang="en-US" sz="1270" dirty="0">
                <a:solidFill>
                  <a:prstClr val="black"/>
                </a:solidFill>
                <a:latin typeface="Arial" panose="020B0604020202020204" pitchFamily="34" charset="0"/>
                <a:ea typeface="Calibri" panose="020F0502020204030204" pitchFamily="34" charset="0"/>
              </a:rPr>
              <a:t> to guide </a:t>
            </a:r>
            <a:r>
              <a:rPr lang="en-US" sz="1270" b="1" dirty="0">
                <a:solidFill>
                  <a:prstClr val="black"/>
                </a:solidFill>
                <a:latin typeface="Arial" panose="020B0604020202020204" pitchFamily="34" charset="0"/>
                <a:ea typeface="Calibri" panose="020F0502020204030204" pitchFamily="34" charset="0"/>
              </a:rPr>
              <a:t>treatment </a:t>
            </a:r>
            <a:r>
              <a:rPr lang="en-US" sz="1270" b="1" dirty="0" err="1">
                <a:solidFill>
                  <a:prstClr val="black"/>
                </a:solidFill>
                <a:latin typeface="Arial" panose="020B0604020202020204" pitchFamily="34" charset="0"/>
                <a:ea typeface="Calibri" panose="020F0502020204030204" pitchFamily="34" charset="0"/>
              </a:rPr>
              <a:t>optimisation</a:t>
            </a:r>
            <a:r>
              <a:rPr lang="en-US" sz="1270" dirty="0">
                <a:solidFill>
                  <a:prstClr val="black"/>
                </a:solidFill>
                <a:latin typeface="Arial" panose="020B0604020202020204" pitchFamily="34" charset="0"/>
                <a:ea typeface="Calibri" panose="020F0502020204030204" pitchFamily="34" charset="0"/>
              </a:rPr>
              <a:t> </a:t>
            </a:r>
            <a:r>
              <a:rPr lang="en-US" sz="1270" b="1" dirty="0">
                <a:solidFill>
                  <a:prstClr val="black"/>
                </a:solidFill>
                <a:latin typeface="Arial" panose="020B0604020202020204" pitchFamily="34" charset="0"/>
                <a:ea typeface="Calibri" panose="020F0502020204030204" pitchFamily="34" charset="0"/>
              </a:rPr>
              <a:t>in T2DM</a:t>
            </a:r>
            <a:r>
              <a:rPr lang="en-US" sz="1270" dirty="0">
                <a:solidFill>
                  <a:prstClr val="black"/>
                </a:solidFill>
                <a:latin typeface="Arial" panose="020B0604020202020204" pitchFamily="34" charset="0"/>
                <a:ea typeface="Calibri" panose="020F0502020204030204" pitchFamily="34" charset="0"/>
              </a:rPr>
              <a:t> demonstrating the </a:t>
            </a:r>
            <a:r>
              <a:rPr lang="en-US" sz="1270" b="1" dirty="0">
                <a:solidFill>
                  <a:prstClr val="black"/>
                </a:solidFill>
                <a:latin typeface="Arial" panose="020B0604020202020204" pitchFamily="34" charset="0"/>
                <a:ea typeface="Calibri" panose="020F0502020204030204" pitchFamily="34" charset="0"/>
              </a:rPr>
              <a:t>potential of early combination therapy</a:t>
            </a:r>
            <a:r>
              <a:rPr lang="en-US" sz="1270" dirty="0">
                <a:solidFill>
                  <a:prstClr val="black"/>
                </a:solidFill>
                <a:latin typeface="Arial" panose="020B0604020202020204" pitchFamily="34" charset="0"/>
                <a:ea typeface="Calibri" panose="020F0502020204030204" pitchFamily="34" charset="0"/>
              </a:rPr>
              <a:t> with vildagliptin–metformin versus metformin alone</a:t>
            </a:r>
            <a:r>
              <a:rPr lang="en-US" sz="1270" baseline="30000" dirty="0">
                <a:solidFill>
                  <a:prstClr val="black"/>
                </a:solidFill>
                <a:latin typeface="Arial" panose="020B0604020202020204" pitchFamily="34" charset="0"/>
                <a:ea typeface="Calibri" panose="020F0502020204030204" pitchFamily="34" charset="0"/>
              </a:rPr>
              <a:t>3</a:t>
            </a:r>
            <a:endParaRPr lang="en-US" sz="1270" dirty="0">
              <a:solidFill>
                <a:prstClr val="black"/>
              </a:solidFill>
              <a:latin typeface="Arial" panose="020B0604020202020204" pitchFamily="34" charset="0"/>
              <a:ea typeface="Calibri" panose="020F0502020204030204" pitchFamily="34" charset="0"/>
            </a:endParaRPr>
          </a:p>
          <a:p>
            <a:pPr defTabSz="829178" fontAlgn="base">
              <a:lnSpc>
                <a:spcPct val="107000"/>
              </a:lnSpc>
              <a:spcAft>
                <a:spcPts val="725"/>
              </a:spcAft>
            </a:pPr>
            <a:r>
              <a:rPr lang="en-GB" sz="1270" b="1" dirty="0">
                <a:solidFill>
                  <a:srgbClr val="000000"/>
                </a:solidFill>
                <a:latin typeface="Arial" panose="020B0604020202020204" pitchFamily="34" charset="0"/>
                <a:ea typeface="Helvetica Neue Light"/>
              </a:rPr>
              <a:t> </a:t>
            </a:r>
            <a:endParaRPr lang="en-US" sz="1270" dirty="0">
              <a:solidFill>
                <a:prstClr val="black"/>
              </a:solidFill>
              <a:latin typeface="Arial" panose="020B0604020202020204" pitchFamily="34" charset="0"/>
              <a:ea typeface="Calibri" panose="020F0502020204030204" pitchFamily="34" charset="0"/>
            </a:endParaRPr>
          </a:p>
        </p:txBody>
      </p:sp>
      <p:cxnSp>
        <p:nvCxnSpPr>
          <p:cNvPr id="9" name="Straight Connector 8">
            <a:extLst>
              <a:ext uri="{FF2B5EF4-FFF2-40B4-BE49-F238E27FC236}">
                <a16:creationId xmlns:a16="http://schemas.microsoft.com/office/drawing/2014/main" id="{15CE71B4-1CC1-4958-A399-12E0452D38B3}"/>
              </a:ext>
            </a:extLst>
          </p:cNvPr>
          <p:cNvCxnSpPr>
            <a:cxnSpLocks/>
          </p:cNvCxnSpPr>
          <p:nvPr/>
        </p:nvCxnSpPr>
        <p:spPr>
          <a:xfrm>
            <a:off x="5928489" y="3144232"/>
            <a:ext cx="0" cy="1053225"/>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51" name="Rounded Rectangle 7">
            <a:extLst>
              <a:ext uri="{FF2B5EF4-FFF2-40B4-BE49-F238E27FC236}">
                <a16:creationId xmlns:a16="http://schemas.microsoft.com/office/drawing/2014/main" id="{E45F29C0-4ACF-48FB-B91A-966594932E4F}"/>
              </a:ext>
            </a:extLst>
          </p:cNvPr>
          <p:cNvSpPr/>
          <p:nvPr/>
        </p:nvSpPr>
        <p:spPr>
          <a:xfrm>
            <a:off x="942896" y="1790732"/>
            <a:ext cx="9977418" cy="932629"/>
          </a:xfrm>
          <a:prstGeom prst="roundRect">
            <a:avLst>
              <a:gd name="adj" fmla="val 50000"/>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29178"/>
            <a:endParaRPr lang="en-US" sz="1632">
              <a:solidFill>
                <a:prstClr val="white"/>
              </a:solidFill>
              <a:latin typeface="Calibri"/>
            </a:endParaRPr>
          </a:p>
        </p:txBody>
      </p:sp>
      <p:sp>
        <p:nvSpPr>
          <p:cNvPr id="52" name="Oval 51">
            <a:extLst>
              <a:ext uri="{FF2B5EF4-FFF2-40B4-BE49-F238E27FC236}">
                <a16:creationId xmlns:a16="http://schemas.microsoft.com/office/drawing/2014/main" id="{CBE84787-51DB-4F3E-844E-3D2F7287A16A}"/>
              </a:ext>
            </a:extLst>
          </p:cNvPr>
          <p:cNvSpPr/>
          <p:nvPr/>
        </p:nvSpPr>
        <p:spPr>
          <a:xfrm>
            <a:off x="862332" y="1957300"/>
            <a:ext cx="556399" cy="556399"/>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29178"/>
            <a:endParaRPr lang="en-US" sz="1632">
              <a:solidFill>
                <a:prstClr val="white"/>
              </a:solidFill>
              <a:latin typeface="Calibri"/>
            </a:endParaRPr>
          </a:p>
        </p:txBody>
      </p:sp>
      <p:sp>
        <p:nvSpPr>
          <p:cNvPr id="59" name="Segnaposto contenuto 2">
            <a:extLst>
              <a:ext uri="{FF2B5EF4-FFF2-40B4-BE49-F238E27FC236}">
                <a16:creationId xmlns:a16="http://schemas.microsoft.com/office/drawing/2014/main" id="{EB899C63-FE65-4D6A-8023-940CE1949668}"/>
              </a:ext>
            </a:extLst>
          </p:cNvPr>
          <p:cNvSpPr txBox="1">
            <a:spLocks/>
          </p:cNvSpPr>
          <p:nvPr/>
        </p:nvSpPr>
        <p:spPr>
          <a:xfrm>
            <a:off x="1464324" y="1904240"/>
            <a:ext cx="9355482" cy="733919"/>
          </a:xfrm>
          <a:prstGeom prst="rect">
            <a:avLst/>
          </a:prstGeom>
          <a:noFill/>
          <a:ln>
            <a:noFill/>
          </a:ln>
        </p:spPr>
        <p:txBody>
          <a:bodyPr wrap="square" lIns="0" tIns="0" rIns="0" bIns="0" anchor="ctr">
            <a:spAutoFit/>
          </a:bodyPr>
          <a:lstStyle>
            <a:lvl1pPr marL="274320" indent="-274320" algn="l" defTabSz="1219170" rtl="0" eaLnBrk="1" latinLnBrk="0" hangingPunct="1">
              <a:spcBef>
                <a:spcPts val="1200"/>
              </a:spcBef>
              <a:buClrTx/>
              <a:buSzPct val="100000"/>
              <a:buFont typeface="Arial" panose="020B0604020202020204" pitchFamily="34" charset="0"/>
              <a:buChar char="•"/>
              <a:tabLst>
                <a:tab pos="5331751" algn="r"/>
                <a:tab pos="10972526" algn="r"/>
              </a:tabLst>
              <a:defRPr sz="1800" b="0" i="0" kern="1200" spc="0" baseline="0">
                <a:solidFill>
                  <a:schemeClr val="tx1"/>
                </a:solidFill>
                <a:latin typeface="+mn-lt"/>
                <a:ea typeface="+mn-ea"/>
                <a:cs typeface="+mn-cs"/>
              </a:defRPr>
            </a:lvl1pPr>
            <a:lvl2pPr marL="548640" indent="-274320" algn="l" defTabSz="1219170" rtl="0" eaLnBrk="1" latinLnBrk="0" hangingPunct="1">
              <a:spcBef>
                <a:spcPts val="400"/>
              </a:spcBef>
              <a:buClrTx/>
              <a:buSzPct val="100000"/>
              <a:buFont typeface="Arial" pitchFamily="34" charset="0"/>
              <a:buChar char="–"/>
              <a:defRPr sz="1800" b="0" i="0" kern="1200" spc="0" baseline="0">
                <a:solidFill>
                  <a:schemeClr val="tx1"/>
                </a:solidFill>
                <a:latin typeface="+mn-lt"/>
                <a:ea typeface="+mn-ea"/>
                <a:cs typeface="+mn-cs"/>
              </a:defRPr>
            </a:lvl2pPr>
            <a:lvl3pPr marL="822960" indent="-304792" algn="l" defTabSz="1219170" rtl="0" eaLnBrk="1" latinLnBrk="0" hangingPunct="1">
              <a:spcBef>
                <a:spcPts val="400"/>
              </a:spcBef>
              <a:buClrTx/>
              <a:buSzPct val="100000"/>
              <a:buFont typeface="Arial" panose="020B0604020202020204" pitchFamily="34" charset="0"/>
              <a:buChar char="•"/>
              <a:defRPr sz="1800" b="0" i="0" kern="1200" spc="0" baseline="0">
                <a:solidFill>
                  <a:schemeClr val="tx1"/>
                </a:solidFill>
                <a:latin typeface="+mn-lt"/>
                <a:ea typeface="+mn-ea"/>
                <a:cs typeface="+mn-cs"/>
              </a:defRPr>
            </a:lvl3pPr>
            <a:lvl4pPr marL="1097280" indent="-304792" algn="l" defTabSz="1219170" rtl="0" eaLnBrk="1" latinLnBrk="0" hangingPunct="1">
              <a:spcBef>
                <a:spcPts val="400"/>
              </a:spcBef>
              <a:buClrTx/>
              <a:buSzPct val="100000"/>
              <a:buFont typeface="Arial" pitchFamily="34" charset="0"/>
              <a:buChar char="–"/>
              <a:defRPr sz="1800" b="0" i="0" kern="1200" spc="0" baseline="0">
                <a:solidFill>
                  <a:schemeClr val="tx1"/>
                </a:solidFill>
                <a:latin typeface="+mn-lt"/>
                <a:ea typeface="+mn-ea"/>
                <a:cs typeface="+mn-cs"/>
              </a:defRPr>
            </a:lvl4pPr>
            <a:lvl5pPr marL="1371600" indent="-304792" algn="l" defTabSz="1219170" rtl="0" eaLnBrk="1" latinLnBrk="0" hangingPunct="1">
              <a:spcBef>
                <a:spcPts val="400"/>
              </a:spcBef>
              <a:buClrTx/>
              <a:buSzPct val="100000"/>
              <a:buFont typeface="Arial" panose="020B0604020202020204" pitchFamily="34" charset="0"/>
              <a:buChar char="•"/>
              <a:defRPr sz="18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1105543">
              <a:spcBef>
                <a:spcPts val="544"/>
              </a:spcBef>
              <a:buNone/>
              <a:tabLst>
                <a:tab pos="4834832" algn="r"/>
                <a:tab pos="9949887" algn="r"/>
              </a:tabLst>
            </a:pPr>
            <a:r>
              <a:rPr lang="en-US" sz="1451" dirty="0">
                <a:solidFill>
                  <a:prstClr val="black"/>
                </a:solidFill>
                <a:latin typeface="Calibri"/>
              </a:rPr>
              <a:t>Diabetes caused at least </a:t>
            </a:r>
            <a:r>
              <a:rPr lang="en-US" sz="1451" b="1" dirty="0">
                <a:solidFill>
                  <a:srgbClr val="C0504D"/>
                </a:solidFill>
                <a:latin typeface="Calibri"/>
              </a:rPr>
              <a:t>USD 966 billion dollars </a:t>
            </a:r>
            <a:r>
              <a:rPr lang="en-US" sz="1451" dirty="0">
                <a:solidFill>
                  <a:prstClr val="black"/>
                </a:solidFill>
                <a:latin typeface="Calibri"/>
              </a:rPr>
              <a:t>in health expenditure – </a:t>
            </a:r>
            <a:r>
              <a:rPr lang="en-US" sz="1451" b="1" dirty="0">
                <a:solidFill>
                  <a:srgbClr val="C0504D"/>
                </a:solidFill>
                <a:latin typeface="Calibri"/>
              </a:rPr>
              <a:t>9% of total spending on adults</a:t>
            </a:r>
            <a:r>
              <a:rPr lang="en-US" sz="1451" baseline="30000" dirty="0">
                <a:solidFill>
                  <a:prstClr val="black"/>
                </a:solidFill>
                <a:latin typeface="Calibri"/>
              </a:rPr>
              <a:t>1</a:t>
            </a:r>
          </a:p>
          <a:p>
            <a:pPr marL="0" indent="0" defTabSz="1105543">
              <a:spcBef>
                <a:spcPts val="544"/>
              </a:spcBef>
              <a:buNone/>
              <a:tabLst>
                <a:tab pos="4834832" algn="r"/>
                <a:tab pos="9949887" algn="r"/>
              </a:tabLst>
            </a:pPr>
            <a:r>
              <a:rPr lang="en-US" sz="1451" b="1" dirty="0">
                <a:solidFill>
                  <a:srgbClr val="C0504D"/>
                </a:solidFill>
                <a:latin typeface="Calibri"/>
              </a:rPr>
              <a:t>Substantial economic loss </a:t>
            </a:r>
            <a:r>
              <a:rPr lang="en-US" sz="1451" dirty="0">
                <a:solidFill>
                  <a:prstClr val="black"/>
                </a:solidFill>
                <a:latin typeface="Calibri"/>
              </a:rPr>
              <a:t>is associated with diabetes and its complications to patients, families and the healthcare system through </a:t>
            </a:r>
            <a:r>
              <a:rPr lang="en-US" sz="1451" b="1" dirty="0">
                <a:solidFill>
                  <a:srgbClr val="C0504D"/>
                </a:solidFill>
                <a:latin typeface="Calibri"/>
              </a:rPr>
              <a:t>direct (direct and indirect medical costs) and indirect costs (productivity losses)</a:t>
            </a:r>
          </a:p>
        </p:txBody>
      </p:sp>
      <p:pic>
        <p:nvPicPr>
          <p:cNvPr id="48" name="Graphic 47" descr="Coins outline">
            <a:extLst>
              <a:ext uri="{FF2B5EF4-FFF2-40B4-BE49-F238E27FC236}">
                <a16:creationId xmlns:a16="http://schemas.microsoft.com/office/drawing/2014/main" id="{D9764BD6-D0FB-43B1-8548-51C062BC85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9231" y="2017723"/>
            <a:ext cx="404120" cy="404120"/>
          </a:xfrm>
          <a:prstGeom prst="rect">
            <a:avLst/>
          </a:prstGeom>
        </p:spPr>
      </p:pic>
    </p:spTree>
    <p:extLst>
      <p:ext uri="{BB962C8B-B14F-4D97-AF65-F5344CB8AC3E}">
        <p14:creationId xmlns:p14="http://schemas.microsoft.com/office/powerpoint/2010/main" val="1270711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28258" y="7017098"/>
            <a:ext cx="2542815" cy="167418"/>
          </a:xfrm>
        </p:spPr>
        <p:txBody>
          <a:bodyPr/>
          <a:lstStyle/>
          <a:p>
            <a:pPr defTabSz="829178">
              <a:defRPr/>
            </a:pPr>
            <a:fld id="{E91EB11A-57A9-4980-A143-82007895EF79}" type="slidenum">
              <a:rPr lang="en-US" sz="1088">
                <a:solidFill>
                  <a:prstClr val="black">
                    <a:tint val="75000"/>
                  </a:prstClr>
                </a:solidFill>
                <a:latin typeface="Calibri" panose="020F0502020204030204"/>
              </a:rPr>
              <a:pPr defTabSz="829178">
                <a:defRPr/>
              </a:pPr>
              <a:t>48</a:t>
            </a:fld>
            <a:endParaRPr lang="en-US" sz="1088">
              <a:solidFill>
                <a:prstClr val="black">
                  <a:tint val="75000"/>
                </a:prstClr>
              </a:solidFill>
              <a:latin typeface="Calibri" panose="020F0502020204030204"/>
            </a:endParaRPr>
          </a:p>
        </p:txBody>
      </p:sp>
      <p:sp>
        <p:nvSpPr>
          <p:cNvPr id="46" name="Title 1"/>
          <p:cNvSpPr txBox="1">
            <a:spLocks/>
          </p:cNvSpPr>
          <p:nvPr/>
        </p:nvSpPr>
        <p:spPr>
          <a:xfrm>
            <a:off x="1122161" y="527350"/>
            <a:ext cx="9041998" cy="746261"/>
          </a:xfrm>
          <a:prstGeom prst="rect">
            <a:avLst/>
          </a:prstGeom>
          <a:noFill/>
        </p:spPr>
        <p:txBody>
          <a:bodyPr vert="horz" lIns="0" tIns="0" rIns="0" bIns="0" rtlCol="0" anchor="t" anchorCtr="0">
            <a:noAutofit/>
          </a:bodyPr>
          <a:lstStyle>
            <a:lvl1pPr algn="l" defTabSz="1219170" rtl="0" eaLnBrk="1" latinLnBrk="0" hangingPunct="1">
              <a:lnSpc>
                <a:spcPct val="100000"/>
              </a:lnSpc>
              <a:spcBef>
                <a:spcPct val="0"/>
              </a:spcBef>
              <a:buNone/>
              <a:defRPr sz="2400" b="1" i="0" kern="1200" spc="0" baseline="0">
                <a:solidFill>
                  <a:srgbClr val="023761"/>
                </a:solidFill>
                <a:latin typeface="+mn-lt"/>
                <a:ea typeface="Arial Black" charset="0"/>
                <a:cs typeface="Arial Black" charset="0"/>
              </a:defRPr>
            </a:lvl1pPr>
          </a:lstStyle>
          <a:p>
            <a:pPr defTabSz="1105543">
              <a:defRPr/>
            </a:pPr>
            <a:r>
              <a:rPr lang="en-US" sz="2176" dirty="0">
                <a:latin typeface="Arial"/>
              </a:rPr>
              <a:t>General model settings</a:t>
            </a:r>
          </a:p>
        </p:txBody>
      </p:sp>
      <p:sp>
        <p:nvSpPr>
          <p:cNvPr id="29" name="Content Placeholder 7">
            <a:extLst>
              <a:ext uri="{FF2B5EF4-FFF2-40B4-BE49-F238E27FC236}">
                <a16:creationId xmlns:a16="http://schemas.microsoft.com/office/drawing/2014/main" id="{99AF5FB6-1DF8-49BB-A12F-AB0606F7848C}"/>
              </a:ext>
            </a:extLst>
          </p:cNvPr>
          <p:cNvSpPr txBox="1">
            <a:spLocks/>
          </p:cNvSpPr>
          <p:nvPr/>
        </p:nvSpPr>
        <p:spPr>
          <a:xfrm>
            <a:off x="1130351" y="1401460"/>
            <a:ext cx="9798579" cy="4370117"/>
          </a:xfrm>
          <a:prstGeom prst="rect">
            <a:avLst/>
          </a:prstGeom>
          <a:solidFill>
            <a:schemeClr val="bg1">
              <a:lumMod val="95000"/>
            </a:schemeClr>
          </a:solidFill>
          <a:ln>
            <a:solidFill>
              <a:schemeClr val="bg1">
                <a:lumMod val="85000"/>
              </a:schemeClr>
            </a:solidFill>
          </a:ln>
        </p:spPr>
        <p:txBody>
          <a:bodyPr lIns="165836" rIns="82918" anchor="ctr">
            <a:noAutofit/>
          </a:bodyPr>
          <a:lstStyle>
            <a:defPPr>
              <a:defRPr lang="en-US"/>
            </a:defPPr>
            <a:lvl1pPr marL="182880" marR="0" lvl="0" indent="-182880" defTabSz="1219170" fontAlgn="auto">
              <a:lnSpc>
                <a:spcPct val="100000"/>
              </a:lnSpc>
              <a:spcBef>
                <a:spcPts val="0"/>
              </a:spcBef>
              <a:spcAft>
                <a:spcPts val="600"/>
              </a:spcAft>
              <a:buClrTx/>
              <a:buSzPct val="100000"/>
              <a:buFont typeface="Arial" panose="020B0604020202020204" pitchFamily="34" charset="0"/>
              <a:buChar char="•"/>
              <a:tabLst>
                <a:tab pos="5331751" algn="r"/>
                <a:tab pos="10972526" algn="r"/>
              </a:tabLst>
              <a:defRPr kumimoji="0" sz="1600" b="0" i="0" u="none" strike="noStrike" cap="none" spc="0" normalizeH="0" baseline="0">
                <a:ln>
                  <a:noFill/>
                </a:ln>
                <a:solidFill>
                  <a:srgbClr val="000000"/>
                </a:solidFill>
                <a:effectLst/>
                <a:uLnTx/>
                <a:uFillTx/>
                <a:latin typeface="Arial"/>
              </a:defRPr>
            </a:lvl1pPr>
            <a:lvl2pPr marL="548640" indent="-274320" defTabSz="1219170">
              <a:spcBef>
                <a:spcPts val="400"/>
              </a:spcBef>
              <a:buClrTx/>
              <a:buSzPct val="100000"/>
              <a:buFont typeface="Arial" pitchFamily="34" charset="0"/>
              <a:buChar char="–"/>
              <a:defRPr b="0" i="0" spc="0" baseline="0"/>
            </a:lvl2pPr>
            <a:lvl3pPr marL="822960" indent="-304792" defTabSz="1219170">
              <a:spcBef>
                <a:spcPts val="400"/>
              </a:spcBef>
              <a:buClrTx/>
              <a:buSzPct val="100000"/>
              <a:buFont typeface="Arial" panose="020B0604020202020204" pitchFamily="34" charset="0"/>
              <a:buChar char="•"/>
              <a:defRPr b="0" i="0" spc="0" baseline="0"/>
            </a:lvl3pPr>
            <a:lvl4pPr marL="1097280" indent="-304792" defTabSz="1219170">
              <a:spcBef>
                <a:spcPts val="400"/>
              </a:spcBef>
              <a:buClrTx/>
              <a:buSzPct val="100000"/>
              <a:buFont typeface="Arial" pitchFamily="34" charset="0"/>
              <a:buChar char="–"/>
              <a:defRPr b="0" i="0" spc="0" baseline="0"/>
            </a:lvl4pPr>
            <a:lvl5pPr marL="1371600" indent="-304792" defTabSz="1219170">
              <a:spcBef>
                <a:spcPts val="400"/>
              </a:spcBef>
              <a:buClrTx/>
              <a:buSzPct val="100000"/>
              <a:buFont typeface="Arial" panose="020B0604020202020204" pitchFamily="34" charset="0"/>
              <a:buChar char="•"/>
              <a:defRPr b="0" i="0" spc="0" baseline="0"/>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marL="165836" indent="-165836" defTabSz="1037859">
              <a:spcAft>
                <a:spcPts val="0"/>
              </a:spcAft>
              <a:buClr>
                <a:prstClr val="black"/>
              </a:buClr>
              <a:buSzTx/>
              <a:tabLst/>
              <a:defRPr/>
            </a:pPr>
            <a:r>
              <a:rPr lang="de-DE" sz="1451" b="1" dirty="0">
                <a:solidFill>
                  <a:srgbClr val="C0504D"/>
                </a:solidFill>
                <a:latin typeface="Arial" panose="020B0604020202020204" pitchFamily="34" charset="0"/>
                <a:cs typeface="Arial" panose="020B0604020202020204" pitchFamily="34" charset="0"/>
              </a:rPr>
              <a:t>Target Population: </a:t>
            </a:r>
            <a:r>
              <a:rPr lang="en-US" sz="1451" dirty="0">
                <a:solidFill>
                  <a:prstClr val="black"/>
                </a:solidFill>
                <a:latin typeface="Arial" panose="020B0604020202020204" pitchFamily="34" charset="0"/>
                <a:cs typeface="Arial" panose="020B0604020202020204" pitchFamily="34" charset="0"/>
              </a:rPr>
              <a:t>Patients with T2DM in Mexico, who are diagnosed, currently treated and aged between 20 and 70 years</a:t>
            </a:r>
          </a:p>
          <a:p>
            <a:pPr marL="165836" indent="-165836" defTabSz="1037859">
              <a:spcAft>
                <a:spcPts val="0"/>
              </a:spcAft>
              <a:buClr>
                <a:prstClr val="black"/>
              </a:buClr>
              <a:buSzTx/>
              <a:tabLst/>
              <a:defRPr/>
            </a:pPr>
            <a:endParaRPr lang="en-US" sz="1451" b="1" dirty="0">
              <a:solidFill>
                <a:prstClr val="black"/>
              </a:solidFill>
              <a:latin typeface="Arial" panose="020B0604020202020204" pitchFamily="34" charset="0"/>
              <a:cs typeface="Arial" panose="020B0604020202020204" pitchFamily="34" charset="0"/>
            </a:endParaRPr>
          </a:p>
          <a:p>
            <a:pPr marL="165836" indent="-165836" defTabSz="1037859">
              <a:spcAft>
                <a:spcPts val="0"/>
              </a:spcAft>
              <a:buClr>
                <a:prstClr val="black"/>
              </a:buClr>
              <a:buSzTx/>
              <a:tabLst/>
              <a:defRPr/>
            </a:pPr>
            <a:r>
              <a:rPr lang="en-US" sz="1451" b="1" dirty="0">
                <a:solidFill>
                  <a:srgbClr val="C0504D"/>
                </a:solidFill>
                <a:latin typeface="Arial" panose="020B0604020202020204" pitchFamily="34" charset="0"/>
                <a:cs typeface="Arial" panose="020B0604020202020204" pitchFamily="34" charset="0"/>
              </a:rPr>
              <a:t>Modeling Scenario: </a:t>
            </a:r>
            <a:r>
              <a:rPr lang="en-US" sz="1451" dirty="0">
                <a:solidFill>
                  <a:prstClr val="black"/>
                </a:solidFill>
                <a:latin typeface="Arial" panose="020B0604020202020204" pitchFamily="34" charset="0"/>
                <a:cs typeface="Arial" panose="020B0604020202020204" pitchFamily="34" charset="0"/>
              </a:rPr>
              <a:t>Comparing the time to 1st and 2nd treatment failure between early intensified antidiabetic treatment and a stepwise approach of antidiabetic treatment.</a:t>
            </a:r>
          </a:p>
          <a:p>
            <a:pPr marL="165836" indent="-165836" defTabSz="1037859">
              <a:spcAft>
                <a:spcPts val="0"/>
              </a:spcAft>
              <a:buClr>
                <a:prstClr val="black"/>
              </a:buClr>
              <a:buSzTx/>
              <a:tabLst/>
              <a:defRPr/>
            </a:pPr>
            <a:endParaRPr lang="en-US" sz="1451" b="1" dirty="0">
              <a:solidFill>
                <a:prstClr val="black"/>
              </a:solidFill>
              <a:latin typeface="Arial" panose="020B0604020202020204" pitchFamily="34" charset="0"/>
              <a:cs typeface="Arial" panose="020B0604020202020204" pitchFamily="34" charset="0"/>
            </a:endParaRPr>
          </a:p>
          <a:p>
            <a:pPr marL="165836" indent="-165836" defTabSz="1037859">
              <a:spcAft>
                <a:spcPts val="0"/>
              </a:spcAft>
              <a:buClr>
                <a:prstClr val="black"/>
              </a:buClr>
              <a:buSzTx/>
              <a:tabLst/>
              <a:defRPr/>
            </a:pPr>
            <a:r>
              <a:rPr lang="en-US" sz="1451" b="1" dirty="0">
                <a:solidFill>
                  <a:srgbClr val="C0504D"/>
                </a:solidFill>
                <a:latin typeface="Arial" panose="020B0604020202020204" pitchFamily="34" charset="0"/>
                <a:cs typeface="Arial" panose="020B0604020202020204" pitchFamily="34" charset="0"/>
              </a:rPr>
              <a:t>Model Structure:</a:t>
            </a:r>
            <a:r>
              <a:rPr lang="en-US" sz="1451" dirty="0">
                <a:solidFill>
                  <a:srgbClr val="C0504D"/>
                </a:solidFill>
                <a:latin typeface="Arial" panose="020B0604020202020204" pitchFamily="34" charset="0"/>
                <a:cs typeface="Arial" panose="020B0604020202020204" pitchFamily="34" charset="0"/>
              </a:rPr>
              <a:t> </a:t>
            </a:r>
            <a:r>
              <a:rPr lang="en-US" sz="1451" dirty="0">
                <a:solidFill>
                  <a:prstClr val="black"/>
                </a:solidFill>
                <a:latin typeface="Arial" panose="020B0604020202020204" pitchFamily="34" charset="0"/>
                <a:cs typeface="Arial" panose="020B0604020202020204" pitchFamily="34" charset="0"/>
              </a:rPr>
              <a:t>Markov-Model, transition probabilities are derived from a survival analysis based on VERIFY data</a:t>
            </a:r>
          </a:p>
          <a:p>
            <a:pPr marL="165836" indent="-165836" defTabSz="1037859">
              <a:spcAft>
                <a:spcPts val="0"/>
              </a:spcAft>
              <a:buClr>
                <a:prstClr val="black"/>
              </a:buClr>
              <a:buSzTx/>
              <a:tabLst/>
              <a:defRPr/>
            </a:pPr>
            <a:endParaRPr lang="en-US" sz="1451" b="1" dirty="0">
              <a:solidFill>
                <a:prstClr val="black"/>
              </a:solidFill>
              <a:latin typeface="Arial" panose="020B0604020202020204" pitchFamily="34" charset="0"/>
              <a:cs typeface="Arial" panose="020B0604020202020204" pitchFamily="34" charset="0"/>
            </a:endParaRPr>
          </a:p>
          <a:p>
            <a:pPr marL="165836" indent="-165836" defTabSz="1037859">
              <a:spcAft>
                <a:spcPts val="0"/>
              </a:spcAft>
              <a:buClr>
                <a:prstClr val="black"/>
              </a:buClr>
              <a:buSzTx/>
              <a:tabLst/>
              <a:defRPr/>
            </a:pPr>
            <a:r>
              <a:rPr lang="en-US" sz="1451" b="1" dirty="0">
                <a:solidFill>
                  <a:srgbClr val="C0504D"/>
                </a:solidFill>
                <a:latin typeface="Arial" panose="020B0604020202020204" pitchFamily="34" charset="0"/>
                <a:cs typeface="Arial" panose="020B0604020202020204" pitchFamily="34" charset="0"/>
              </a:rPr>
              <a:t>Complication events: </a:t>
            </a:r>
            <a:r>
              <a:rPr lang="en-US" sz="1451" dirty="0">
                <a:solidFill>
                  <a:prstClr val="black"/>
                </a:solidFill>
                <a:latin typeface="Arial" panose="020B0604020202020204" pitchFamily="34" charset="0"/>
                <a:cs typeface="Arial" panose="020B0604020202020204" pitchFamily="34" charset="0"/>
              </a:rPr>
              <a:t>Stroke, MI, HF, neuropathy, nephropathy. Event probabilities are derived from the VERIFY data and also literature </a:t>
            </a:r>
          </a:p>
          <a:p>
            <a:pPr marL="165836" indent="-165836" defTabSz="1037859">
              <a:spcAft>
                <a:spcPts val="0"/>
              </a:spcAft>
              <a:buClr>
                <a:prstClr val="black"/>
              </a:buClr>
              <a:buSzTx/>
              <a:tabLst/>
              <a:defRPr/>
            </a:pPr>
            <a:endParaRPr lang="en-US" sz="1451" b="1" dirty="0">
              <a:solidFill>
                <a:prstClr val="black"/>
              </a:solidFill>
              <a:latin typeface="Arial" panose="020B0604020202020204" pitchFamily="34" charset="0"/>
              <a:cs typeface="Arial" panose="020B0604020202020204" pitchFamily="34" charset="0"/>
            </a:endParaRPr>
          </a:p>
          <a:p>
            <a:pPr marL="165836" indent="-165836" defTabSz="1037859">
              <a:spcAft>
                <a:spcPts val="0"/>
              </a:spcAft>
              <a:buClr>
                <a:prstClr val="black"/>
              </a:buClr>
              <a:buSzTx/>
              <a:tabLst/>
              <a:defRPr/>
            </a:pPr>
            <a:r>
              <a:rPr lang="en-US" sz="1451" b="1" dirty="0">
                <a:solidFill>
                  <a:srgbClr val="C0504D"/>
                </a:solidFill>
                <a:latin typeface="Arial" panose="020B0604020202020204" pitchFamily="34" charset="0"/>
                <a:cs typeface="Arial" panose="020B0604020202020204" pitchFamily="34" charset="0"/>
              </a:rPr>
              <a:t>Productivity and Activity Impairment: </a:t>
            </a:r>
            <a:r>
              <a:rPr lang="en-US" sz="1451" i="1" dirty="0">
                <a:solidFill>
                  <a:prstClr val="black"/>
                </a:solidFill>
                <a:latin typeface="Arial" panose="020B0604020202020204" pitchFamily="34" charset="0"/>
                <a:cs typeface="Arial" panose="020B0604020202020204" pitchFamily="34" charset="0"/>
              </a:rPr>
              <a:t>Event-specific</a:t>
            </a:r>
            <a:r>
              <a:rPr lang="en-US" sz="1451" dirty="0">
                <a:solidFill>
                  <a:prstClr val="black"/>
                </a:solidFill>
                <a:latin typeface="Arial" panose="020B0604020202020204" pitchFamily="34" charset="0"/>
                <a:cs typeface="Arial" panose="020B0604020202020204" pitchFamily="34" charset="0"/>
              </a:rPr>
              <a:t> rate of return to work, absenteeism, presenteeism and activity restriction, derived from secondary literature</a:t>
            </a:r>
            <a:endParaRPr lang="en-US" sz="1451" b="1" dirty="0">
              <a:solidFill>
                <a:prstClr val="black"/>
              </a:solidFill>
              <a:latin typeface="Arial" panose="020B0604020202020204" pitchFamily="34" charset="0"/>
              <a:cs typeface="Arial" panose="020B0604020202020204" pitchFamily="34" charset="0"/>
            </a:endParaRPr>
          </a:p>
          <a:p>
            <a:pPr marL="165836" indent="-165836" defTabSz="1037859">
              <a:spcAft>
                <a:spcPts val="0"/>
              </a:spcAft>
              <a:buClr>
                <a:prstClr val="black"/>
              </a:buClr>
              <a:buSzTx/>
              <a:tabLst/>
              <a:defRPr/>
            </a:pPr>
            <a:endParaRPr lang="en-US" sz="1451" dirty="0">
              <a:solidFill>
                <a:prstClr val="black"/>
              </a:solidFill>
              <a:latin typeface="Arial" panose="020B0604020202020204" pitchFamily="34" charset="0"/>
              <a:cs typeface="Arial" panose="020B0604020202020204" pitchFamily="34" charset="0"/>
            </a:endParaRPr>
          </a:p>
          <a:p>
            <a:pPr marL="165836" indent="-165836" defTabSz="1037859">
              <a:spcAft>
                <a:spcPts val="0"/>
              </a:spcAft>
              <a:buClr>
                <a:prstClr val="black"/>
              </a:buClr>
              <a:buSzTx/>
              <a:tabLst/>
              <a:defRPr/>
            </a:pPr>
            <a:r>
              <a:rPr lang="en-US" sz="1451" b="1" dirty="0">
                <a:solidFill>
                  <a:srgbClr val="C0504D"/>
                </a:solidFill>
                <a:latin typeface="Arial" panose="020B0604020202020204" pitchFamily="34" charset="0"/>
                <a:cs typeface="Arial" panose="020B0604020202020204" pitchFamily="34" charset="0"/>
              </a:rPr>
              <a:t>Monetization: </a:t>
            </a:r>
            <a:r>
              <a:rPr lang="en-US" sz="1451" dirty="0">
                <a:solidFill>
                  <a:prstClr val="black"/>
                </a:solidFill>
                <a:latin typeface="Arial" panose="020B0604020202020204" pitchFamily="34" charset="0"/>
                <a:cs typeface="Arial" panose="020B0604020202020204" pitchFamily="34" charset="0"/>
              </a:rPr>
              <a:t>A</a:t>
            </a:r>
            <a:r>
              <a:rPr lang="en-US" sz="1451" dirty="0" err="1">
                <a:solidFill>
                  <a:prstClr val="black"/>
                </a:solidFill>
                <a:latin typeface="Arial" panose="020B0604020202020204" pitchFamily="34" charset="0"/>
                <a:cs typeface="Arial" panose="020B0604020202020204" pitchFamily="34" charset="0"/>
              </a:rPr>
              <a:t>verage</a:t>
            </a:r>
            <a:r>
              <a:rPr lang="en-US" sz="1451" dirty="0">
                <a:solidFill>
                  <a:prstClr val="black"/>
                </a:solidFill>
                <a:latin typeface="Arial" panose="020B0604020202020204" pitchFamily="34" charset="0"/>
                <a:cs typeface="Arial" panose="020B0604020202020204" pitchFamily="34" charset="0"/>
              </a:rPr>
              <a:t> hourly wage at PPP (USD 7.85) for paid work and average minimum wage at PPP for unpaid activities (USD 1.24)</a:t>
            </a:r>
          </a:p>
          <a:p>
            <a:pPr marL="165836" indent="-165836" defTabSz="1037859">
              <a:spcAft>
                <a:spcPts val="0"/>
              </a:spcAft>
              <a:buClr>
                <a:prstClr val="black"/>
              </a:buClr>
              <a:buSzTx/>
              <a:tabLst/>
              <a:defRPr/>
            </a:pPr>
            <a:endParaRPr lang="en-US" sz="1451" b="1" dirty="0">
              <a:solidFill>
                <a:prstClr val="black"/>
              </a:solidFill>
              <a:latin typeface="Arial" panose="020B0604020202020204" pitchFamily="34" charset="0"/>
              <a:cs typeface="Arial" panose="020B0604020202020204" pitchFamily="34" charset="0"/>
            </a:endParaRPr>
          </a:p>
          <a:p>
            <a:pPr marL="165836" indent="-165836" defTabSz="1037859">
              <a:spcAft>
                <a:spcPts val="0"/>
              </a:spcAft>
              <a:buClr>
                <a:prstClr val="black"/>
              </a:buClr>
              <a:buSzTx/>
              <a:tabLst/>
              <a:defRPr/>
            </a:pPr>
            <a:r>
              <a:rPr lang="en-US" sz="1451" b="1" dirty="0">
                <a:solidFill>
                  <a:srgbClr val="C0504D"/>
                </a:solidFill>
                <a:latin typeface="Arial" panose="020B0604020202020204" pitchFamily="34" charset="0"/>
                <a:cs typeface="Arial" panose="020B0604020202020204" pitchFamily="34" charset="0"/>
              </a:rPr>
              <a:t>Time Horizon: </a:t>
            </a:r>
            <a:r>
              <a:rPr lang="en-US" sz="1451" dirty="0">
                <a:solidFill>
                  <a:prstClr val="black"/>
                </a:solidFill>
                <a:latin typeface="Arial" panose="020B0604020202020204" pitchFamily="34" charset="0"/>
                <a:cs typeface="Arial" panose="020B0604020202020204" pitchFamily="34" charset="0"/>
              </a:rPr>
              <a:t>10 years (cycle length of 6 month)</a:t>
            </a:r>
          </a:p>
        </p:txBody>
      </p:sp>
      <p:sp>
        <p:nvSpPr>
          <p:cNvPr id="64" name="Freeform 83">
            <a:hlinkClick r:id="rId2" action="ppaction://hlinksldjump"/>
            <a:extLst>
              <a:ext uri="{FF2B5EF4-FFF2-40B4-BE49-F238E27FC236}">
                <a16:creationId xmlns:a16="http://schemas.microsoft.com/office/drawing/2014/main" id="{973F2681-455F-43BB-A405-5B67FF3C8958}"/>
              </a:ext>
            </a:extLst>
          </p:cNvPr>
          <p:cNvSpPr>
            <a:spLocks noEditPoints="1"/>
          </p:cNvSpPr>
          <p:nvPr/>
        </p:nvSpPr>
        <p:spPr bwMode="auto">
          <a:xfrm>
            <a:off x="10876053" y="802722"/>
            <a:ext cx="195021" cy="194282"/>
          </a:xfrm>
          <a:custGeom>
            <a:avLst/>
            <a:gdLst>
              <a:gd name="T0" fmla="*/ 114 w 141"/>
              <a:gd name="T1" fmla="*/ 140 h 140"/>
              <a:gd name="T2" fmla="*/ 85 w 141"/>
              <a:gd name="T3" fmla="*/ 140 h 140"/>
              <a:gd name="T4" fmla="*/ 83 w 141"/>
              <a:gd name="T5" fmla="*/ 138 h 140"/>
              <a:gd name="T6" fmla="*/ 83 w 141"/>
              <a:gd name="T7" fmla="*/ 100 h 140"/>
              <a:gd name="T8" fmla="*/ 58 w 141"/>
              <a:gd name="T9" fmla="*/ 100 h 140"/>
              <a:gd name="T10" fmla="*/ 58 w 141"/>
              <a:gd name="T11" fmla="*/ 138 h 140"/>
              <a:gd name="T12" fmla="*/ 56 w 141"/>
              <a:gd name="T13" fmla="*/ 140 h 140"/>
              <a:gd name="T14" fmla="*/ 27 w 141"/>
              <a:gd name="T15" fmla="*/ 140 h 140"/>
              <a:gd name="T16" fmla="*/ 26 w 141"/>
              <a:gd name="T17" fmla="*/ 138 h 140"/>
              <a:gd name="T18" fmla="*/ 26 w 141"/>
              <a:gd name="T19" fmla="*/ 73 h 140"/>
              <a:gd name="T20" fmla="*/ 2 w 141"/>
              <a:gd name="T21" fmla="*/ 73 h 140"/>
              <a:gd name="T22" fmla="*/ 0 w 141"/>
              <a:gd name="T23" fmla="*/ 72 h 140"/>
              <a:gd name="T24" fmla="*/ 1 w 141"/>
              <a:gd name="T25" fmla="*/ 70 h 140"/>
              <a:gd name="T26" fmla="*/ 69 w 141"/>
              <a:gd name="T27" fmla="*/ 1 h 140"/>
              <a:gd name="T28" fmla="*/ 72 w 141"/>
              <a:gd name="T29" fmla="*/ 1 h 140"/>
              <a:gd name="T30" fmla="*/ 140 w 141"/>
              <a:gd name="T31" fmla="*/ 70 h 140"/>
              <a:gd name="T32" fmla="*/ 141 w 141"/>
              <a:gd name="T33" fmla="*/ 72 h 140"/>
              <a:gd name="T34" fmla="*/ 139 w 141"/>
              <a:gd name="T35" fmla="*/ 73 h 140"/>
              <a:gd name="T36" fmla="*/ 116 w 141"/>
              <a:gd name="T37" fmla="*/ 73 h 140"/>
              <a:gd name="T38" fmla="*/ 116 w 141"/>
              <a:gd name="T39" fmla="*/ 138 h 140"/>
              <a:gd name="T40" fmla="*/ 114 w 141"/>
              <a:gd name="T41" fmla="*/ 140 h 140"/>
              <a:gd name="T42" fmla="*/ 87 w 141"/>
              <a:gd name="T43" fmla="*/ 136 h 140"/>
              <a:gd name="T44" fmla="*/ 112 w 141"/>
              <a:gd name="T45" fmla="*/ 136 h 140"/>
              <a:gd name="T46" fmla="*/ 112 w 141"/>
              <a:gd name="T47" fmla="*/ 71 h 140"/>
              <a:gd name="T48" fmla="*/ 114 w 141"/>
              <a:gd name="T49" fmla="*/ 69 h 140"/>
              <a:gd name="T50" fmla="*/ 134 w 141"/>
              <a:gd name="T51" fmla="*/ 69 h 140"/>
              <a:gd name="T52" fmla="*/ 71 w 141"/>
              <a:gd name="T53" fmla="*/ 5 h 140"/>
              <a:gd name="T54" fmla="*/ 7 w 141"/>
              <a:gd name="T55" fmla="*/ 69 h 140"/>
              <a:gd name="T56" fmla="*/ 27 w 141"/>
              <a:gd name="T57" fmla="*/ 69 h 140"/>
              <a:gd name="T58" fmla="*/ 29 w 141"/>
              <a:gd name="T59" fmla="*/ 71 h 140"/>
              <a:gd name="T60" fmla="*/ 29 w 141"/>
              <a:gd name="T61" fmla="*/ 136 h 140"/>
              <a:gd name="T62" fmla="*/ 54 w 141"/>
              <a:gd name="T63" fmla="*/ 136 h 140"/>
              <a:gd name="T64" fmla="*/ 54 w 141"/>
              <a:gd name="T65" fmla="*/ 98 h 140"/>
              <a:gd name="T66" fmla="*/ 56 w 141"/>
              <a:gd name="T67" fmla="*/ 96 h 140"/>
              <a:gd name="T68" fmla="*/ 85 w 141"/>
              <a:gd name="T69" fmla="*/ 96 h 140"/>
              <a:gd name="T70" fmla="*/ 87 w 141"/>
              <a:gd name="T71" fmla="*/ 98 h 140"/>
              <a:gd name="T72" fmla="*/ 87 w 141"/>
              <a:gd name="T73"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0">
                <a:moveTo>
                  <a:pt x="114" y="140"/>
                </a:moveTo>
                <a:cubicBezTo>
                  <a:pt x="85" y="140"/>
                  <a:pt x="85" y="140"/>
                  <a:pt x="85" y="140"/>
                </a:cubicBezTo>
                <a:cubicBezTo>
                  <a:pt x="84" y="140"/>
                  <a:pt x="83" y="139"/>
                  <a:pt x="83" y="138"/>
                </a:cubicBezTo>
                <a:cubicBezTo>
                  <a:pt x="83" y="100"/>
                  <a:pt x="83" y="100"/>
                  <a:pt x="83" y="100"/>
                </a:cubicBezTo>
                <a:cubicBezTo>
                  <a:pt x="58" y="100"/>
                  <a:pt x="58" y="100"/>
                  <a:pt x="58" y="100"/>
                </a:cubicBezTo>
                <a:cubicBezTo>
                  <a:pt x="58" y="138"/>
                  <a:pt x="58" y="138"/>
                  <a:pt x="58" y="138"/>
                </a:cubicBezTo>
                <a:cubicBezTo>
                  <a:pt x="58" y="139"/>
                  <a:pt x="57" y="140"/>
                  <a:pt x="56" y="140"/>
                </a:cubicBezTo>
                <a:cubicBezTo>
                  <a:pt x="27" y="140"/>
                  <a:pt x="27" y="140"/>
                  <a:pt x="27" y="140"/>
                </a:cubicBezTo>
                <a:cubicBezTo>
                  <a:pt x="26" y="140"/>
                  <a:pt x="26" y="139"/>
                  <a:pt x="26" y="138"/>
                </a:cubicBezTo>
                <a:cubicBezTo>
                  <a:pt x="26" y="73"/>
                  <a:pt x="26" y="73"/>
                  <a:pt x="26" y="73"/>
                </a:cubicBezTo>
                <a:cubicBezTo>
                  <a:pt x="2" y="73"/>
                  <a:pt x="2" y="73"/>
                  <a:pt x="2" y="73"/>
                </a:cubicBezTo>
                <a:cubicBezTo>
                  <a:pt x="1" y="73"/>
                  <a:pt x="1" y="73"/>
                  <a:pt x="0" y="72"/>
                </a:cubicBezTo>
                <a:cubicBezTo>
                  <a:pt x="0" y="71"/>
                  <a:pt x="0" y="71"/>
                  <a:pt x="1" y="70"/>
                </a:cubicBezTo>
                <a:cubicBezTo>
                  <a:pt x="69" y="1"/>
                  <a:pt x="69" y="1"/>
                  <a:pt x="69" y="1"/>
                </a:cubicBezTo>
                <a:cubicBezTo>
                  <a:pt x="70" y="0"/>
                  <a:pt x="71" y="0"/>
                  <a:pt x="72" y="1"/>
                </a:cubicBezTo>
                <a:cubicBezTo>
                  <a:pt x="140" y="70"/>
                  <a:pt x="140" y="70"/>
                  <a:pt x="140" y="70"/>
                </a:cubicBezTo>
                <a:cubicBezTo>
                  <a:pt x="141" y="71"/>
                  <a:pt x="141" y="71"/>
                  <a:pt x="141" y="72"/>
                </a:cubicBezTo>
                <a:cubicBezTo>
                  <a:pt x="141" y="73"/>
                  <a:pt x="140" y="73"/>
                  <a:pt x="139" y="73"/>
                </a:cubicBezTo>
                <a:cubicBezTo>
                  <a:pt x="116" y="73"/>
                  <a:pt x="116" y="73"/>
                  <a:pt x="116" y="73"/>
                </a:cubicBezTo>
                <a:cubicBezTo>
                  <a:pt x="116" y="138"/>
                  <a:pt x="116" y="138"/>
                  <a:pt x="116" y="138"/>
                </a:cubicBezTo>
                <a:cubicBezTo>
                  <a:pt x="116" y="139"/>
                  <a:pt x="115" y="140"/>
                  <a:pt x="114" y="140"/>
                </a:cubicBezTo>
                <a:close/>
                <a:moveTo>
                  <a:pt x="87" y="136"/>
                </a:moveTo>
                <a:cubicBezTo>
                  <a:pt x="112" y="136"/>
                  <a:pt x="112" y="136"/>
                  <a:pt x="112" y="136"/>
                </a:cubicBezTo>
                <a:cubicBezTo>
                  <a:pt x="112" y="71"/>
                  <a:pt x="112" y="71"/>
                  <a:pt x="112" y="71"/>
                </a:cubicBezTo>
                <a:cubicBezTo>
                  <a:pt x="112" y="70"/>
                  <a:pt x="113" y="69"/>
                  <a:pt x="114" y="69"/>
                </a:cubicBezTo>
                <a:cubicBezTo>
                  <a:pt x="134" y="69"/>
                  <a:pt x="134" y="69"/>
                  <a:pt x="134" y="69"/>
                </a:cubicBezTo>
                <a:cubicBezTo>
                  <a:pt x="71" y="5"/>
                  <a:pt x="71" y="5"/>
                  <a:pt x="71" y="5"/>
                </a:cubicBezTo>
                <a:cubicBezTo>
                  <a:pt x="7" y="69"/>
                  <a:pt x="7" y="69"/>
                  <a:pt x="7" y="69"/>
                </a:cubicBezTo>
                <a:cubicBezTo>
                  <a:pt x="27" y="69"/>
                  <a:pt x="27" y="69"/>
                  <a:pt x="27" y="69"/>
                </a:cubicBezTo>
                <a:cubicBezTo>
                  <a:pt x="29" y="69"/>
                  <a:pt x="29" y="70"/>
                  <a:pt x="29" y="71"/>
                </a:cubicBezTo>
                <a:cubicBezTo>
                  <a:pt x="29" y="136"/>
                  <a:pt x="29" y="136"/>
                  <a:pt x="29" y="136"/>
                </a:cubicBezTo>
                <a:cubicBezTo>
                  <a:pt x="54" y="136"/>
                  <a:pt x="54" y="136"/>
                  <a:pt x="54" y="136"/>
                </a:cubicBezTo>
                <a:cubicBezTo>
                  <a:pt x="54" y="98"/>
                  <a:pt x="54" y="98"/>
                  <a:pt x="54" y="98"/>
                </a:cubicBezTo>
                <a:cubicBezTo>
                  <a:pt x="54" y="97"/>
                  <a:pt x="55" y="96"/>
                  <a:pt x="56" y="96"/>
                </a:cubicBezTo>
                <a:cubicBezTo>
                  <a:pt x="85" y="96"/>
                  <a:pt x="85" y="96"/>
                  <a:pt x="85" y="96"/>
                </a:cubicBezTo>
                <a:cubicBezTo>
                  <a:pt x="86" y="96"/>
                  <a:pt x="87" y="97"/>
                  <a:pt x="87" y="98"/>
                </a:cubicBezTo>
                <a:lnTo>
                  <a:pt x="87" y="136"/>
                </a:lnTo>
                <a:close/>
              </a:path>
            </a:pathLst>
          </a:custGeom>
          <a:solidFill>
            <a:schemeClr val="tx1">
              <a:lumMod val="50000"/>
              <a:lumOff val="50000"/>
            </a:schemeClr>
          </a:solidFill>
          <a:ln>
            <a:solidFill>
              <a:schemeClr val="accent2"/>
            </a:solidFill>
          </a:ln>
        </p:spPr>
        <p:txBody>
          <a:bodyPr vert="horz" wrap="square" lIns="82918" tIns="41459" rIns="82918" bIns="41459" numCol="1" anchor="t" anchorCtr="0" compatLnSpc="1">
            <a:prstTxWarp prst="textNoShape">
              <a:avLst/>
            </a:prstTxWarp>
          </a:bodyPr>
          <a:lstStyle/>
          <a:p>
            <a:pPr defTabSz="829178"/>
            <a:endParaRPr lang="en-US" sz="1632" dirty="0">
              <a:solidFill>
                <a:prstClr val="black"/>
              </a:solidFill>
              <a:latin typeface="Calibri"/>
            </a:endParaRPr>
          </a:p>
        </p:txBody>
      </p:sp>
      <p:sp>
        <p:nvSpPr>
          <p:cNvPr id="11" name="Footer Placeholder 4">
            <a:extLst>
              <a:ext uri="{FF2B5EF4-FFF2-40B4-BE49-F238E27FC236}">
                <a16:creationId xmlns:a16="http://schemas.microsoft.com/office/drawing/2014/main" id="{181699E1-0ABF-4B99-802F-F06D61E6C00F}"/>
              </a:ext>
            </a:extLst>
          </p:cNvPr>
          <p:cNvSpPr txBox="1">
            <a:spLocks/>
          </p:cNvSpPr>
          <p:nvPr/>
        </p:nvSpPr>
        <p:spPr>
          <a:xfrm>
            <a:off x="1130349" y="5992331"/>
            <a:ext cx="9956006" cy="407248"/>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14589">
              <a:defRPr/>
            </a:pPr>
            <a:r>
              <a:rPr lang="en-US"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HF, heart failure; MI, myocardial infarction; PPP, purchasing power parity; T2DM, type 2 diabetes mellitus</a:t>
            </a:r>
          </a:p>
          <a:p>
            <a:pPr defTabSz="414589">
              <a:defRPr/>
            </a:pPr>
            <a:r>
              <a:rPr lang="en-US"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Tsotra</a:t>
            </a:r>
            <a:r>
              <a:rPr lang="en-US"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F, et al. J. Comp Eff Res. 2022. DOI: https://doi.org/10.2217/cer-2022-0110 (</a:t>
            </a:r>
            <a:r>
              <a:rPr lang="en-US"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Epub</a:t>
            </a:r>
            <a:r>
              <a:rPr lang="en-US"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ahead of print).</a:t>
            </a:r>
            <a:endParaRPr lang="en-US" sz="816" dirty="0">
              <a:solidFill>
                <a:srgbClr val="000000">
                  <a:lumMod val="65000"/>
                  <a:lumOff val="35000"/>
                </a:srgbClr>
              </a:solidFill>
              <a:latin typeface="Arial"/>
            </a:endParaRPr>
          </a:p>
          <a:p>
            <a:pPr defTabSz="414589">
              <a:defRPr/>
            </a:pPr>
            <a:endParaRPr lang="en-US" sz="816" dirty="0">
              <a:solidFill>
                <a:srgbClr val="000000">
                  <a:lumMod val="65000"/>
                  <a:lumOff val="35000"/>
                </a:srgbClr>
              </a:solidFill>
              <a:latin typeface="Arial"/>
            </a:endParaRPr>
          </a:p>
        </p:txBody>
      </p:sp>
    </p:spTree>
    <p:extLst>
      <p:ext uri="{BB962C8B-B14F-4D97-AF65-F5344CB8AC3E}">
        <p14:creationId xmlns:p14="http://schemas.microsoft.com/office/powerpoint/2010/main" val="143239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ontent Placeholder 7">
            <a:extLst>
              <a:ext uri="{FF2B5EF4-FFF2-40B4-BE49-F238E27FC236}">
                <a16:creationId xmlns:a16="http://schemas.microsoft.com/office/drawing/2014/main" id="{106E6CFC-BE92-4A53-A118-E0DFB637B658}"/>
              </a:ext>
            </a:extLst>
          </p:cNvPr>
          <p:cNvSpPr txBox="1">
            <a:spLocks/>
          </p:cNvSpPr>
          <p:nvPr/>
        </p:nvSpPr>
        <p:spPr>
          <a:xfrm>
            <a:off x="2152168" y="1587321"/>
            <a:ext cx="7754706" cy="4277328"/>
          </a:xfrm>
          <a:prstGeom prst="rect">
            <a:avLst/>
          </a:prstGeom>
          <a:solidFill>
            <a:schemeClr val="bg1">
              <a:lumMod val="95000"/>
            </a:schemeClr>
          </a:solidFill>
          <a:ln>
            <a:solidFill>
              <a:schemeClr val="bg1">
                <a:lumMod val="85000"/>
              </a:schemeClr>
            </a:solidFill>
          </a:ln>
        </p:spPr>
        <p:txBody>
          <a:bodyPr lIns="165836" rIns="82918" anchor="ctr">
            <a:noAutofit/>
          </a:bodyPr>
          <a:lstStyle>
            <a:defPPr>
              <a:defRPr lang="en-US"/>
            </a:defPPr>
            <a:lvl1pPr marL="182880" marR="0" lvl="0" indent="-182880" defTabSz="1219170" fontAlgn="auto">
              <a:lnSpc>
                <a:spcPct val="100000"/>
              </a:lnSpc>
              <a:spcBef>
                <a:spcPts val="0"/>
              </a:spcBef>
              <a:spcAft>
                <a:spcPts val="600"/>
              </a:spcAft>
              <a:buClrTx/>
              <a:buSzPct val="100000"/>
              <a:buFont typeface="Arial" panose="020B0604020202020204" pitchFamily="34" charset="0"/>
              <a:buChar char="•"/>
              <a:tabLst>
                <a:tab pos="5331751" algn="r"/>
                <a:tab pos="10972526" algn="r"/>
              </a:tabLst>
              <a:defRPr kumimoji="0" sz="1600" b="0" i="0" u="none" strike="noStrike" cap="none" spc="0" normalizeH="0" baseline="0">
                <a:ln>
                  <a:noFill/>
                </a:ln>
                <a:solidFill>
                  <a:srgbClr val="000000"/>
                </a:solidFill>
                <a:effectLst/>
                <a:uLnTx/>
                <a:uFillTx/>
                <a:latin typeface="Arial"/>
              </a:defRPr>
            </a:lvl1pPr>
            <a:lvl2pPr marL="548640" indent="-274320" defTabSz="1219170">
              <a:spcBef>
                <a:spcPts val="400"/>
              </a:spcBef>
              <a:buClrTx/>
              <a:buSzPct val="100000"/>
              <a:buFont typeface="Arial" pitchFamily="34" charset="0"/>
              <a:buChar char="–"/>
              <a:defRPr b="0" i="0" spc="0" baseline="0"/>
            </a:lvl2pPr>
            <a:lvl3pPr marL="822960" indent="-304792" defTabSz="1219170">
              <a:spcBef>
                <a:spcPts val="400"/>
              </a:spcBef>
              <a:buClrTx/>
              <a:buSzPct val="100000"/>
              <a:buFont typeface="Arial" panose="020B0604020202020204" pitchFamily="34" charset="0"/>
              <a:buChar char="•"/>
              <a:defRPr b="0" i="0" spc="0" baseline="0"/>
            </a:lvl3pPr>
            <a:lvl4pPr marL="1097280" indent="-304792" defTabSz="1219170">
              <a:spcBef>
                <a:spcPts val="400"/>
              </a:spcBef>
              <a:buClrTx/>
              <a:buSzPct val="100000"/>
              <a:buFont typeface="Arial" pitchFamily="34" charset="0"/>
              <a:buChar char="–"/>
              <a:defRPr b="0" i="0" spc="0" baseline="0"/>
            </a:lvl4pPr>
            <a:lvl5pPr marL="1371600" indent="-304792" defTabSz="1219170">
              <a:spcBef>
                <a:spcPts val="400"/>
              </a:spcBef>
              <a:buClrTx/>
              <a:buSzPct val="100000"/>
              <a:buFont typeface="Arial" panose="020B0604020202020204" pitchFamily="34" charset="0"/>
              <a:buChar char="•"/>
              <a:defRPr b="0" i="0" spc="0" baseline="0"/>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marL="0" indent="0" defTabSz="1105543">
              <a:spcAft>
                <a:spcPts val="544"/>
              </a:spcAft>
              <a:buNone/>
              <a:tabLst>
                <a:tab pos="4834832" algn="r"/>
                <a:tab pos="9949887" algn="r"/>
              </a:tabLst>
            </a:pPr>
            <a:endParaRPr lang="en-US" sz="1451" dirty="0"/>
          </a:p>
        </p:txBody>
      </p:sp>
      <p:sp>
        <p:nvSpPr>
          <p:cNvPr id="6" name="Slide Number Placeholder 5"/>
          <p:cNvSpPr>
            <a:spLocks noGrp="1"/>
          </p:cNvSpPr>
          <p:nvPr>
            <p:ph type="sldNum" sz="quarter" idx="12"/>
          </p:nvPr>
        </p:nvSpPr>
        <p:spPr>
          <a:xfrm>
            <a:off x="8528258" y="7017098"/>
            <a:ext cx="2542815" cy="167418"/>
          </a:xfrm>
        </p:spPr>
        <p:txBody>
          <a:bodyPr/>
          <a:lstStyle/>
          <a:p>
            <a:pPr defTabSz="829178">
              <a:defRPr/>
            </a:pPr>
            <a:fld id="{E91EB11A-57A9-4980-A143-82007895EF79}" type="slidenum">
              <a:rPr lang="en-US" sz="1088">
                <a:solidFill>
                  <a:prstClr val="black">
                    <a:tint val="75000"/>
                  </a:prstClr>
                </a:solidFill>
                <a:latin typeface="Calibri" panose="020F0502020204030204"/>
              </a:rPr>
              <a:pPr defTabSz="829178">
                <a:defRPr/>
              </a:pPr>
              <a:t>49</a:t>
            </a:fld>
            <a:endParaRPr lang="en-US" sz="1088">
              <a:solidFill>
                <a:prstClr val="black">
                  <a:tint val="75000"/>
                </a:prstClr>
              </a:solidFill>
              <a:latin typeface="Calibri" panose="020F0502020204030204"/>
            </a:endParaRPr>
          </a:p>
        </p:txBody>
      </p:sp>
      <p:sp>
        <p:nvSpPr>
          <p:cNvPr id="46" name="Title 1"/>
          <p:cNvSpPr txBox="1">
            <a:spLocks/>
          </p:cNvSpPr>
          <p:nvPr/>
        </p:nvSpPr>
        <p:spPr>
          <a:xfrm>
            <a:off x="1122161" y="527350"/>
            <a:ext cx="9041998" cy="746261"/>
          </a:xfrm>
          <a:prstGeom prst="rect">
            <a:avLst/>
          </a:prstGeom>
          <a:noFill/>
        </p:spPr>
        <p:txBody>
          <a:bodyPr vert="horz" lIns="0" tIns="0" rIns="0" bIns="0" rtlCol="0" anchor="t" anchorCtr="0">
            <a:noAutofit/>
          </a:bodyPr>
          <a:lstStyle>
            <a:lvl1pPr algn="l" defTabSz="1219170" rtl="0" eaLnBrk="1" latinLnBrk="0" hangingPunct="1">
              <a:lnSpc>
                <a:spcPct val="100000"/>
              </a:lnSpc>
              <a:spcBef>
                <a:spcPct val="0"/>
              </a:spcBef>
              <a:buNone/>
              <a:defRPr sz="2400" b="1" i="0" kern="1200" spc="0" baseline="0">
                <a:solidFill>
                  <a:srgbClr val="023761"/>
                </a:solidFill>
                <a:latin typeface="+mn-lt"/>
                <a:ea typeface="Arial Black" charset="0"/>
                <a:cs typeface="Arial Black" charset="0"/>
              </a:defRPr>
            </a:lvl1pPr>
          </a:lstStyle>
          <a:p>
            <a:pPr defTabSz="1105543">
              <a:defRPr/>
            </a:pPr>
            <a:r>
              <a:rPr lang="en-US" sz="2176" dirty="0">
                <a:latin typeface="Arial"/>
              </a:rPr>
              <a:t>Approximately 13,000 complication events can be avoided with early intensified treatment over a period of 10 years</a:t>
            </a:r>
          </a:p>
        </p:txBody>
      </p:sp>
      <p:sp>
        <p:nvSpPr>
          <p:cNvPr id="64" name="Freeform 83">
            <a:hlinkClick r:id="rId2" action="ppaction://hlinksldjump"/>
            <a:extLst>
              <a:ext uri="{FF2B5EF4-FFF2-40B4-BE49-F238E27FC236}">
                <a16:creationId xmlns:a16="http://schemas.microsoft.com/office/drawing/2014/main" id="{973F2681-455F-43BB-A405-5B67FF3C8958}"/>
              </a:ext>
            </a:extLst>
          </p:cNvPr>
          <p:cNvSpPr>
            <a:spLocks noEditPoints="1"/>
          </p:cNvSpPr>
          <p:nvPr/>
        </p:nvSpPr>
        <p:spPr bwMode="auto">
          <a:xfrm>
            <a:off x="10876053" y="802722"/>
            <a:ext cx="195021" cy="194282"/>
          </a:xfrm>
          <a:custGeom>
            <a:avLst/>
            <a:gdLst>
              <a:gd name="T0" fmla="*/ 114 w 141"/>
              <a:gd name="T1" fmla="*/ 140 h 140"/>
              <a:gd name="T2" fmla="*/ 85 w 141"/>
              <a:gd name="T3" fmla="*/ 140 h 140"/>
              <a:gd name="T4" fmla="*/ 83 w 141"/>
              <a:gd name="T5" fmla="*/ 138 h 140"/>
              <a:gd name="T6" fmla="*/ 83 w 141"/>
              <a:gd name="T7" fmla="*/ 100 h 140"/>
              <a:gd name="T8" fmla="*/ 58 w 141"/>
              <a:gd name="T9" fmla="*/ 100 h 140"/>
              <a:gd name="T10" fmla="*/ 58 w 141"/>
              <a:gd name="T11" fmla="*/ 138 h 140"/>
              <a:gd name="T12" fmla="*/ 56 w 141"/>
              <a:gd name="T13" fmla="*/ 140 h 140"/>
              <a:gd name="T14" fmla="*/ 27 w 141"/>
              <a:gd name="T15" fmla="*/ 140 h 140"/>
              <a:gd name="T16" fmla="*/ 26 w 141"/>
              <a:gd name="T17" fmla="*/ 138 h 140"/>
              <a:gd name="T18" fmla="*/ 26 w 141"/>
              <a:gd name="T19" fmla="*/ 73 h 140"/>
              <a:gd name="T20" fmla="*/ 2 w 141"/>
              <a:gd name="T21" fmla="*/ 73 h 140"/>
              <a:gd name="T22" fmla="*/ 0 w 141"/>
              <a:gd name="T23" fmla="*/ 72 h 140"/>
              <a:gd name="T24" fmla="*/ 1 w 141"/>
              <a:gd name="T25" fmla="*/ 70 h 140"/>
              <a:gd name="T26" fmla="*/ 69 w 141"/>
              <a:gd name="T27" fmla="*/ 1 h 140"/>
              <a:gd name="T28" fmla="*/ 72 w 141"/>
              <a:gd name="T29" fmla="*/ 1 h 140"/>
              <a:gd name="T30" fmla="*/ 140 w 141"/>
              <a:gd name="T31" fmla="*/ 70 h 140"/>
              <a:gd name="T32" fmla="*/ 141 w 141"/>
              <a:gd name="T33" fmla="*/ 72 h 140"/>
              <a:gd name="T34" fmla="*/ 139 w 141"/>
              <a:gd name="T35" fmla="*/ 73 h 140"/>
              <a:gd name="T36" fmla="*/ 116 w 141"/>
              <a:gd name="T37" fmla="*/ 73 h 140"/>
              <a:gd name="T38" fmla="*/ 116 w 141"/>
              <a:gd name="T39" fmla="*/ 138 h 140"/>
              <a:gd name="T40" fmla="*/ 114 w 141"/>
              <a:gd name="T41" fmla="*/ 140 h 140"/>
              <a:gd name="T42" fmla="*/ 87 w 141"/>
              <a:gd name="T43" fmla="*/ 136 h 140"/>
              <a:gd name="T44" fmla="*/ 112 w 141"/>
              <a:gd name="T45" fmla="*/ 136 h 140"/>
              <a:gd name="T46" fmla="*/ 112 w 141"/>
              <a:gd name="T47" fmla="*/ 71 h 140"/>
              <a:gd name="T48" fmla="*/ 114 w 141"/>
              <a:gd name="T49" fmla="*/ 69 h 140"/>
              <a:gd name="T50" fmla="*/ 134 w 141"/>
              <a:gd name="T51" fmla="*/ 69 h 140"/>
              <a:gd name="T52" fmla="*/ 71 w 141"/>
              <a:gd name="T53" fmla="*/ 5 h 140"/>
              <a:gd name="T54" fmla="*/ 7 w 141"/>
              <a:gd name="T55" fmla="*/ 69 h 140"/>
              <a:gd name="T56" fmla="*/ 27 w 141"/>
              <a:gd name="T57" fmla="*/ 69 h 140"/>
              <a:gd name="T58" fmla="*/ 29 w 141"/>
              <a:gd name="T59" fmla="*/ 71 h 140"/>
              <a:gd name="T60" fmla="*/ 29 w 141"/>
              <a:gd name="T61" fmla="*/ 136 h 140"/>
              <a:gd name="T62" fmla="*/ 54 w 141"/>
              <a:gd name="T63" fmla="*/ 136 h 140"/>
              <a:gd name="T64" fmla="*/ 54 w 141"/>
              <a:gd name="T65" fmla="*/ 98 h 140"/>
              <a:gd name="T66" fmla="*/ 56 w 141"/>
              <a:gd name="T67" fmla="*/ 96 h 140"/>
              <a:gd name="T68" fmla="*/ 85 w 141"/>
              <a:gd name="T69" fmla="*/ 96 h 140"/>
              <a:gd name="T70" fmla="*/ 87 w 141"/>
              <a:gd name="T71" fmla="*/ 98 h 140"/>
              <a:gd name="T72" fmla="*/ 87 w 141"/>
              <a:gd name="T73"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0">
                <a:moveTo>
                  <a:pt x="114" y="140"/>
                </a:moveTo>
                <a:cubicBezTo>
                  <a:pt x="85" y="140"/>
                  <a:pt x="85" y="140"/>
                  <a:pt x="85" y="140"/>
                </a:cubicBezTo>
                <a:cubicBezTo>
                  <a:pt x="84" y="140"/>
                  <a:pt x="83" y="139"/>
                  <a:pt x="83" y="138"/>
                </a:cubicBezTo>
                <a:cubicBezTo>
                  <a:pt x="83" y="100"/>
                  <a:pt x="83" y="100"/>
                  <a:pt x="83" y="100"/>
                </a:cubicBezTo>
                <a:cubicBezTo>
                  <a:pt x="58" y="100"/>
                  <a:pt x="58" y="100"/>
                  <a:pt x="58" y="100"/>
                </a:cubicBezTo>
                <a:cubicBezTo>
                  <a:pt x="58" y="138"/>
                  <a:pt x="58" y="138"/>
                  <a:pt x="58" y="138"/>
                </a:cubicBezTo>
                <a:cubicBezTo>
                  <a:pt x="58" y="139"/>
                  <a:pt x="57" y="140"/>
                  <a:pt x="56" y="140"/>
                </a:cubicBezTo>
                <a:cubicBezTo>
                  <a:pt x="27" y="140"/>
                  <a:pt x="27" y="140"/>
                  <a:pt x="27" y="140"/>
                </a:cubicBezTo>
                <a:cubicBezTo>
                  <a:pt x="26" y="140"/>
                  <a:pt x="26" y="139"/>
                  <a:pt x="26" y="138"/>
                </a:cubicBezTo>
                <a:cubicBezTo>
                  <a:pt x="26" y="73"/>
                  <a:pt x="26" y="73"/>
                  <a:pt x="26" y="73"/>
                </a:cubicBezTo>
                <a:cubicBezTo>
                  <a:pt x="2" y="73"/>
                  <a:pt x="2" y="73"/>
                  <a:pt x="2" y="73"/>
                </a:cubicBezTo>
                <a:cubicBezTo>
                  <a:pt x="1" y="73"/>
                  <a:pt x="1" y="73"/>
                  <a:pt x="0" y="72"/>
                </a:cubicBezTo>
                <a:cubicBezTo>
                  <a:pt x="0" y="71"/>
                  <a:pt x="0" y="71"/>
                  <a:pt x="1" y="70"/>
                </a:cubicBezTo>
                <a:cubicBezTo>
                  <a:pt x="69" y="1"/>
                  <a:pt x="69" y="1"/>
                  <a:pt x="69" y="1"/>
                </a:cubicBezTo>
                <a:cubicBezTo>
                  <a:pt x="70" y="0"/>
                  <a:pt x="71" y="0"/>
                  <a:pt x="72" y="1"/>
                </a:cubicBezTo>
                <a:cubicBezTo>
                  <a:pt x="140" y="70"/>
                  <a:pt x="140" y="70"/>
                  <a:pt x="140" y="70"/>
                </a:cubicBezTo>
                <a:cubicBezTo>
                  <a:pt x="141" y="71"/>
                  <a:pt x="141" y="71"/>
                  <a:pt x="141" y="72"/>
                </a:cubicBezTo>
                <a:cubicBezTo>
                  <a:pt x="141" y="73"/>
                  <a:pt x="140" y="73"/>
                  <a:pt x="139" y="73"/>
                </a:cubicBezTo>
                <a:cubicBezTo>
                  <a:pt x="116" y="73"/>
                  <a:pt x="116" y="73"/>
                  <a:pt x="116" y="73"/>
                </a:cubicBezTo>
                <a:cubicBezTo>
                  <a:pt x="116" y="138"/>
                  <a:pt x="116" y="138"/>
                  <a:pt x="116" y="138"/>
                </a:cubicBezTo>
                <a:cubicBezTo>
                  <a:pt x="116" y="139"/>
                  <a:pt x="115" y="140"/>
                  <a:pt x="114" y="140"/>
                </a:cubicBezTo>
                <a:close/>
                <a:moveTo>
                  <a:pt x="87" y="136"/>
                </a:moveTo>
                <a:cubicBezTo>
                  <a:pt x="112" y="136"/>
                  <a:pt x="112" y="136"/>
                  <a:pt x="112" y="136"/>
                </a:cubicBezTo>
                <a:cubicBezTo>
                  <a:pt x="112" y="71"/>
                  <a:pt x="112" y="71"/>
                  <a:pt x="112" y="71"/>
                </a:cubicBezTo>
                <a:cubicBezTo>
                  <a:pt x="112" y="70"/>
                  <a:pt x="113" y="69"/>
                  <a:pt x="114" y="69"/>
                </a:cubicBezTo>
                <a:cubicBezTo>
                  <a:pt x="134" y="69"/>
                  <a:pt x="134" y="69"/>
                  <a:pt x="134" y="69"/>
                </a:cubicBezTo>
                <a:cubicBezTo>
                  <a:pt x="71" y="5"/>
                  <a:pt x="71" y="5"/>
                  <a:pt x="71" y="5"/>
                </a:cubicBezTo>
                <a:cubicBezTo>
                  <a:pt x="7" y="69"/>
                  <a:pt x="7" y="69"/>
                  <a:pt x="7" y="69"/>
                </a:cubicBezTo>
                <a:cubicBezTo>
                  <a:pt x="27" y="69"/>
                  <a:pt x="27" y="69"/>
                  <a:pt x="27" y="69"/>
                </a:cubicBezTo>
                <a:cubicBezTo>
                  <a:pt x="29" y="69"/>
                  <a:pt x="29" y="70"/>
                  <a:pt x="29" y="71"/>
                </a:cubicBezTo>
                <a:cubicBezTo>
                  <a:pt x="29" y="136"/>
                  <a:pt x="29" y="136"/>
                  <a:pt x="29" y="136"/>
                </a:cubicBezTo>
                <a:cubicBezTo>
                  <a:pt x="54" y="136"/>
                  <a:pt x="54" y="136"/>
                  <a:pt x="54" y="136"/>
                </a:cubicBezTo>
                <a:cubicBezTo>
                  <a:pt x="54" y="98"/>
                  <a:pt x="54" y="98"/>
                  <a:pt x="54" y="98"/>
                </a:cubicBezTo>
                <a:cubicBezTo>
                  <a:pt x="54" y="97"/>
                  <a:pt x="55" y="96"/>
                  <a:pt x="56" y="96"/>
                </a:cubicBezTo>
                <a:cubicBezTo>
                  <a:pt x="85" y="96"/>
                  <a:pt x="85" y="96"/>
                  <a:pt x="85" y="96"/>
                </a:cubicBezTo>
                <a:cubicBezTo>
                  <a:pt x="86" y="96"/>
                  <a:pt x="87" y="97"/>
                  <a:pt x="87" y="98"/>
                </a:cubicBezTo>
                <a:lnTo>
                  <a:pt x="87" y="136"/>
                </a:lnTo>
                <a:close/>
              </a:path>
            </a:pathLst>
          </a:custGeom>
          <a:solidFill>
            <a:schemeClr val="tx1">
              <a:lumMod val="50000"/>
              <a:lumOff val="50000"/>
            </a:schemeClr>
          </a:solidFill>
          <a:ln>
            <a:solidFill>
              <a:schemeClr val="accent2"/>
            </a:solidFill>
          </a:ln>
        </p:spPr>
        <p:txBody>
          <a:bodyPr vert="horz" wrap="square" lIns="82918" tIns="41459" rIns="82918" bIns="41459" numCol="1" anchor="t" anchorCtr="0" compatLnSpc="1">
            <a:prstTxWarp prst="textNoShape">
              <a:avLst/>
            </a:prstTxWarp>
          </a:bodyPr>
          <a:lstStyle/>
          <a:p>
            <a:pPr defTabSz="829178"/>
            <a:endParaRPr lang="en-US" sz="1632" dirty="0">
              <a:solidFill>
                <a:prstClr val="black"/>
              </a:solidFill>
              <a:latin typeface="Calibri"/>
            </a:endParaRPr>
          </a:p>
        </p:txBody>
      </p:sp>
      <p:sp>
        <p:nvSpPr>
          <p:cNvPr id="11" name="Footer Placeholder 4">
            <a:extLst>
              <a:ext uri="{FF2B5EF4-FFF2-40B4-BE49-F238E27FC236}">
                <a16:creationId xmlns:a16="http://schemas.microsoft.com/office/drawing/2014/main" id="{181699E1-0ABF-4B99-802F-F06D61E6C00F}"/>
              </a:ext>
            </a:extLst>
          </p:cNvPr>
          <p:cNvSpPr txBox="1">
            <a:spLocks/>
          </p:cNvSpPr>
          <p:nvPr/>
        </p:nvSpPr>
        <p:spPr>
          <a:xfrm>
            <a:off x="1130349" y="5992331"/>
            <a:ext cx="9956006" cy="407248"/>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14589">
              <a:defRPr/>
            </a:pPr>
            <a:r>
              <a:rPr lang="en-US"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Tsotra</a:t>
            </a:r>
            <a:r>
              <a:rPr lang="en-US"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F, et al. J. Comp Eff Res. 2022. DOI: https://doi.org/10.2217/cer-2022-0110 (</a:t>
            </a:r>
            <a:r>
              <a:rPr lang="en-US"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Epub</a:t>
            </a:r>
            <a:r>
              <a:rPr lang="en-US"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ahead of print).</a:t>
            </a:r>
            <a:endParaRPr lang="en-US" sz="816" dirty="0">
              <a:solidFill>
                <a:srgbClr val="000000">
                  <a:lumMod val="65000"/>
                  <a:lumOff val="35000"/>
                </a:srgbClr>
              </a:solidFill>
              <a:latin typeface="Arial"/>
            </a:endParaRPr>
          </a:p>
          <a:p>
            <a:pPr defTabSz="414589">
              <a:defRPr/>
            </a:pPr>
            <a:endParaRPr lang="en-US" sz="816" dirty="0">
              <a:solidFill>
                <a:srgbClr val="000000">
                  <a:lumMod val="65000"/>
                  <a:lumOff val="35000"/>
                </a:srgbClr>
              </a:solidFill>
              <a:latin typeface="Arial"/>
            </a:endParaRPr>
          </a:p>
        </p:txBody>
      </p:sp>
      <p:pic>
        <p:nvPicPr>
          <p:cNvPr id="18" name="Picture 17">
            <a:extLst>
              <a:ext uri="{FF2B5EF4-FFF2-40B4-BE49-F238E27FC236}">
                <a16:creationId xmlns:a16="http://schemas.microsoft.com/office/drawing/2014/main" id="{6D3C67CB-D6DB-4520-9D88-8D3247331579}"/>
              </a:ext>
            </a:extLst>
          </p:cNvPr>
          <p:cNvPicPr>
            <a:picLocks noChangeAspect="1"/>
          </p:cNvPicPr>
          <p:nvPr/>
        </p:nvPicPr>
        <p:blipFill>
          <a:blip r:embed="rId3"/>
          <a:stretch>
            <a:fillRect/>
          </a:stretch>
        </p:blipFill>
        <p:spPr>
          <a:xfrm>
            <a:off x="2418924" y="1969269"/>
            <a:ext cx="7413502" cy="3507014"/>
          </a:xfrm>
          <a:prstGeom prst="rect">
            <a:avLst/>
          </a:prstGeom>
        </p:spPr>
      </p:pic>
    </p:spTree>
    <p:extLst>
      <p:ext uri="{BB962C8B-B14F-4D97-AF65-F5344CB8AC3E}">
        <p14:creationId xmlns:p14="http://schemas.microsoft.com/office/powerpoint/2010/main" val="255828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pPr defTabSz="914417" fontAlgn="base">
              <a:spcBef>
                <a:spcPct val="0"/>
              </a:spcBef>
              <a:spcAft>
                <a:spcPct val="0"/>
              </a:spcAft>
            </a:pPr>
            <a:r>
              <a:rPr lang="en-US">
                <a:latin typeface="Arial" charset="0"/>
              </a:rPr>
              <a:t>| Presentation Title | Presenter Name | Date | Subject | Business Use Only</a:t>
            </a:r>
          </a:p>
        </p:txBody>
      </p:sp>
      <p:sp>
        <p:nvSpPr>
          <p:cNvPr id="4" name="Foliennummernplatzhalter 3"/>
          <p:cNvSpPr>
            <a:spLocks noGrp="1"/>
          </p:cNvSpPr>
          <p:nvPr>
            <p:ph type="sldNum" sz="quarter" idx="4"/>
          </p:nvPr>
        </p:nvSpPr>
        <p:spPr/>
        <p:txBody>
          <a:bodyPr/>
          <a:lstStyle/>
          <a:p>
            <a:pPr defTabSz="914417" fontAlgn="base">
              <a:spcBef>
                <a:spcPct val="0"/>
              </a:spcBef>
              <a:spcAft>
                <a:spcPct val="0"/>
              </a:spcAft>
            </a:pPr>
            <a:fld id="{E66AA3EA-0569-43EF-BBA3-83FDB109D582}" type="slidenum">
              <a:rPr lang="en-US">
                <a:latin typeface="Arial" charset="0"/>
              </a:rPr>
              <a:pPr defTabSz="914417" fontAlgn="base">
                <a:spcBef>
                  <a:spcPct val="0"/>
                </a:spcBef>
                <a:spcAft>
                  <a:spcPct val="0"/>
                </a:spcAft>
              </a:pPr>
              <a:t>5</a:t>
            </a:fld>
            <a:endParaRPr lang="en-US">
              <a:latin typeface="Arial" charset="0"/>
            </a:endParaRPr>
          </a:p>
        </p:txBody>
      </p:sp>
      <p:sp>
        <p:nvSpPr>
          <p:cNvPr id="6" name="Inhaltsplatzhalter 5"/>
          <p:cNvSpPr>
            <a:spLocks noGrp="1"/>
          </p:cNvSpPr>
          <p:nvPr>
            <p:ph idx="1"/>
          </p:nvPr>
        </p:nvSpPr>
        <p:spPr>
          <a:xfrm>
            <a:off x="2047876" y="1346203"/>
            <a:ext cx="8334405" cy="3717005"/>
          </a:xfrm>
        </p:spPr>
        <p:txBody>
          <a:bodyPr/>
          <a:lstStyle/>
          <a:p>
            <a:r>
              <a:rPr lang="en-ZA" sz="4800">
                <a:solidFill>
                  <a:schemeClr val="tx1"/>
                </a:solidFill>
              </a:rPr>
              <a:t>Achievement of early glycaemic control comes with barriers particularly with common OAD’s like the </a:t>
            </a:r>
            <a:r>
              <a:rPr lang="en-ZA" sz="4800" err="1">
                <a:solidFill>
                  <a:schemeClr val="tx1"/>
                </a:solidFill>
              </a:rPr>
              <a:t>Sulphonylureas</a:t>
            </a:r>
            <a:endParaRPr lang="en-US" sz="480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24287" y="6243996"/>
            <a:ext cx="1918494" cy="614004"/>
          </a:xfrm>
          <a:prstGeom prst="rect">
            <a:avLst/>
          </a:prstGeom>
        </p:spPr>
      </p:pic>
    </p:spTree>
    <p:extLst>
      <p:ext uri="{BB962C8B-B14F-4D97-AF65-F5344CB8AC3E}">
        <p14:creationId xmlns:p14="http://schemas.microsoft.com/office/powerpoint/2010/main" val="199547981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ontent Placeholder 7">
            <a:extLst>
              <a:ext uri="{FF2B5EF4-FFF2-40B4-BE49-F238E27FC236}">
                <a16:creationId xmlns:a16="http://schemas.microsoft.com/office/drawing/2014/main" id="{106E6CFC-BE92-4A53-A118-E0DFB637B658}"/>
              </a:ext>
            </a:extLst>
          </p:cNvPr>
          <p:cNvSpPr txBox="1">
            <a:spLocks/>
          </p:cNvSpPr>
          <p:nvPr/>
        </p:nvSpPr>
        <p:spPr>
          <a:xfrm>
            <a:off x="2152168" y="1578004"/>
            <a:ext cx="7754706" cy="4277328"/>
          </a:xfrm>
          <a:prstGeom prst="rect">
            <a:avLst/>
          </a:prstGeom>
          <a:solidFill>
            <a:schemeClr val="bg1">
              <a:lumMod val="95000"/>
            </a:schemeClr>
          </a:solidFill>
          <a:ln>
            <a:solidFill>
              <a:schemeClr val="bg1">
                <a:lumMod val="85000"/>
              </a:schemeClr>
            </a:solidFill>
          </a:ln>
        </p:spPr>
        <p:txBody>
          <a:bodyPr lIns="165836" rIns="82918" anchor="ctr">
            <a:noAutofit/>
          </a:bodyPr>
          <a:lstStyle>
            <a:defPPr>
              <a:defRPr lang="en-US"/>
            </a:defPPr>
            <a:lvl1pPr marL="182880" marR="0" lvl="0" indent="-182880" defTabSz="1219170" fontAlgn="auto">
              <a:lnSpc>
                <a:spcPct val="100000"/>
              </a:lnSpc>
              <a:spcBef>
                <a:spcPts val="0"/>
              </a:spcBef>
              <a:spcAft>
                <a:spcPts val="600"/>
              </a:spcAft>
              <a:buClrTx/>
              <a:buSzPct val="100000"/>
              <a:buFont typeface="Arial" panose="020B0604020202020204" pitchFamily="34" charset="0"/>
              <a:buChar char="•"/>
              <a:tabLst>
                <a:tab pos="5331751" algn="r"/>
                <a:tab pos="10972526" algn="r"/>
              </a:tabLst>
              <a:defRPr kumimoji="0" sz="1600" b="0" i="0" u="none" strike="noStrike" cap="none" spc="0" normalizeH="0" baseline="0">
                <a:ln>
                  <a:noFill/>
                </a:ln>
                <a:solidFill>
                  <a:srgbClr val="000000"/>
                </a:solidFill>
                <a:effectLst/>
                <a:uLnTx/>
                <a:uFillTx/>
                <a:latin typeface="Arial"/>
              </a:defRPr>
            </a:lvl1pPr>
            <a:lvl2pPr marL="548640" indent="-274320" defTabSz="1219170">
              <a:spcBef>
                <a:spcPts val="400"/>
              </a:spcBef>
              <a:buClrTx/>
              <a:buSzPct val="100000"/>
              <a:buFont typeface="Arial" pitchFamily="34" charset="0"/>
              <a:buChar char="–"/>
              <a:defRPr b="0" i="0" spc="0" baseline="0"/>
            </a:lvl2pPr>
            <a:lvl3pPr marL="822960" indent="-304792" defTabSz="1219170">
              <a:spcBef>
                <a:spcPts val="400"/>
              </a:spcBef>
              <a:buClrTx/>
              <a:buSzPct val="100000"/>
              <a:buFont typeface="Arial" panose="020B0604020202020204" pitchFamily="34" charset="0"/>
              <a:buChar char="•"/>
              <a:defRPr b="0" i="0" spc="0" baseline="0"/>
            </a:lvl3pPr>
            <a:lvl4pPr marL="1097280" indent="-304792" defTabSz="1219170">
              <a:spcBef>
                <a:spcPts val="400"/>
              </a:spcBef>
              <a:buClrTx/>
              <a:buSzPct val="100000"/>
              <a:buFont typeface="Arial" pitchFamily="34" charset="0"/>
              <a:buChar char="–"/>
              <a:defRPr b="0" i="0" spc="0" baseline="0"/>
            </a:lvl4pPr>
            <a:lvl5pPr marL="1371600" indent="-304792" defTabSz="1219170">
              <a:spcBef>
                <a:spcPts val="400"/>
              </a:spcBef>
              <a:buClrTx/>
              <a:buSzPct val="100000"/>
              <a:buFont typeface="Arial" panose="020B0604020202020204" pitchFamily="34" charset="0"/>
              <a:buChar char="•"/>
              <a:defRPr b="0" i="0" spc="0" baseline="0"/>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marL="0" indent="0" defTabSz="1105543">
              <a:spcAft>
                <a:spcPts val="544"/>
              </a:spcAft>
              <a:buNone/>
              <a:tabLst>
                <a:tab pos="4834832" algn="r"/>
                <a:tab pos="9949887" algn="r"/>
              </a:tabLst>
            </a:pPr>
            <a:endParaRPr lang="en-US" sz="1451" dirty="0"/>
          </a:p>
        </p:txBody>
      </p:sp>
      <p:sp>
        <p:nvSpPr>
          <p:cNvPr id="6" name="Slide Number Placeholder 5"/>
          <p:cNvSpPr>
            <a:spLocks noGrp="1"/>
          </p:cNvSpPr>
          <p:nvPr>
            <p:ph type="sldNum" sz="quarter" idx="12"/>
          </p:nvPr>
        </p:nvSpPr>
        <p:spPr>
          <a:xfrm>
            <a:off x="8528258" y="7017098"/>
            <a:ext cx="2542815" cy="167418"/>
          </a:xfrm>
        </p:spPr>
        <p:txBody>
          <a:bodyPr/>
          <a:lstStyle/>
          <a:p>
            <a:pPr defTabSz="829178">
              <a:defRPr/>
            </a:pPr>
            <a:fld id="{E91EB11A-57A9-4980-A143-82007895EF79}" type="slidenum">
              <a:rPr lang="en-US" sz="1088">
                <a:solidFill>
                  <a:prstClr val="black">
                    <a:tint val="75000"/>
                  </a:prstClr>
                </a:solidFill>
                <a:latin typeface="Calibri" panose="020F0502020204030204"/>
              </a:rPr>
              <a:pPr defTabSz="829178">
                <a:defRPr/>
              </a:pPr>
              <a:t>50</a:t>
            </a:fld>
            <a:endParaRPr lang="en-US" sz="1088">
              <a:solidFill>
                <a:prstClr val="black">
                  <a:tint val="75000"/>
                </a:prstClr>
              </a:solidFill>
              <a:latin typeface="Calibri" panose="020F0502020204030204"/>
            </a:endParaRPr>
          </a:p>
        </p:txBody>
      </p:sp>
      <p:sp>
        <p:nvSpPr>
          <p:cNvPr id="46" name="Title 1"/>
          <p:cNvSpPr txBox="1">
            <a:spLocks/>
          </p:cNvSpPr>
          <p:nvPr/>
        </p:nvSpPr>
        <p:spPr>
          <a:xfrm>
            <a:off x="1122161" y="527350"/>
            <a:ext cx="9041998" cy="746261"/>
          </a:xfrm>
          <a:prstGeom prst="rect">
            <a:avLst/>
          </a:prstGeom>
          <a:noFill/>
        </p:spPr>
        <p:txBody>
          <a:bodyPr vert="horz" lIns="0" tIns="0" rIns="0" bIns="0" rtlCol="0" anchor="t" anchorCtr="0">
            <a:noAutofit/>
          </a:bodyPr>
          <a:lstStyle>
            <a:lvl1pPr algn="l" defTabSz="1219170" rtl="0" eaLnBrk="1" latinLnBrk="0" hangingPunct="1">
              <a:lnSpc>
                <a:spcPct val="100000"/>
              </a:lnSpc>
              <a:spcBef>
                <a:spcPct val="0"/>
              </a:spcBef>
              <a:buNone/>
              <a:defRPr sz="2400" b="1" i="0" kern="1200" spc="0" baseline="0">
                <a:solidFill>
                  <a:srgbClr val="023761"/>
                </a:solidFill>
                <a:latin typeface="+mn-lt"/>
                <a:ea typeface="Arial Black" charset="0"/>
                <a:cs typeface="Arial Black" charset="0"/>
              </a:defRPr>
            </a:lvl1pPr>
          </a:lstStyle>
          <a:p>
            <a:pPr defTabSz="1105543">
              <a:defRPr/>
            </a:pPr>
            <a:r>
              <a:rPr lang="en-US" sz="2176" dirty="0">
                <a:latin typeface="Arial"/>
              </a:rPr>
              <a:t>A loss of ~13 million paid and unpaid working hours can be avoided by early intensified treatment over a period of 10 years </a:t>
            </a:r>
            <a:endParaRPr lang="en-GB" sz="2176" dirty="0">
              <a:latin typeface="Arial"/>
            </a:endParaRPr>
          </a:p>
        </p:txBody>
      </p:sp>
      <p:sp>
        <p:nvSpPr>
          <p:cNvPr id="64" name="Freeform 83">
            <a:hlinkClick r:id="rId2" action="ppaction://hlinksldjump"/>
            <a:extLst>
              <a:ext uri="{FF2B5EF4-FFF2-40B4-BE49-F238E27FC236}">
                <a16:creationId xmlns:a16="http://schemas.microsoft.com/office/drawing/2014/main" id="{973F2681-455F-43BB-A405-5B67FF3C8958}"/>
              </a:ext>
            </a:extLst>
          </p:cNvPr>
          <p:cNvSpPr>
            <a:spLocks noEditPoints="1"/>
          </p:cNvSpPr>
          <p:nvPr/>
        </p:nvSpPr>
        <p:spPr bwMode="auto">
          <a:xfrm>
            <a:off x="10876053" y="802722"/>
            <a:ext cx="195021" cy="194282"/>
          </a:xfrm>
          <a:custGeom>
            <a:avLst/>
            <a:gdLst>
              <a:gd name="T0" fmla="*/ 114 w 141"/>
              <a:gd name="T1" fmla="*/ 140 h 140"/>
              <a:gd name="T2" fmla="*/ 85 w 141"/>
              <a:gd name="T3" fmla="*/ 140 h 140"/>
              <a:gd name="T4" fmla="*/ 83 w 141"/>
              <a:gd name="T5" fmla="*/ 138 h 140"/>
              <a:gd name="T6" fmla="*/ 83 w 141"/>
              <a:gd name="T7" fmla="*/ 100 h 140"/>
              <a:gd name="T8" fmla="*/ 58 w 141"/>
              <a:gd name="T9" fmla="*/ 100 h 140"/>
              <a:gd name="T10" fmla="*/ 58 w 141"/>
              <a:gd name="T11" fmla="*/ 138 h 140"/>
              <a:gd name="T12" fmla="*/ 56 w 141"/>
              <a:gd name="T13" fmla="*/ 140 h 140"/>
              <a:gd name="T14" fmla="*/ 27 w 141"/>
              <a:gd name="T15" fmla="*/ 140 h 140"/>
              <a:gd name="T16" fmla="*/ 26 w 141"/>
              <a:gd name="T17" fmla="*/ 138 h 140"/>
              <a:gd name="T18" fmla="*/ 26 w 141"/>
              <a:gd name="T19" fmla="*/ 73 h 140"/>
              <a:gd name="T20" fmla="*/ 2 w 141"/>
              <a:gd name="T21" fmla="*/ 73 h 140"/>
              <a:gd name="T22" fmla="*/ 0 w 141"/>
              <a:gd name="T23" fmla="*/ 72 h 140"/>
              <a:gd name="T24" fmla="*/ 1 w 141"/>
              <a:gd name="T25" fmla="*/ 70 h 140"/>
              <a:gd name="T26" fmla="*/ 69 w 141"/>
              <a:gd name="T27" fmla="*/ 1 h 140"/>
              <a:gd name="T28" fmla="*/ 72 w 141"/>
              <a:gd name="T29" fmla="*/ 1 h 140"/>
              <a:gd name="T30" fmla="*/ 140 w 141"/>
              <a:gd name="T31" fmla="*/ 70 h 140"/>
              <a:gd name="T32" fmla="*/ 141 w 141"/>
              <a:gd name="T33" fmla="*/ 72 h 140"/>
              <a:gd name="T34" fmla="*/ 139 w 141"/>
              <a:gd name="T35" fmla="*/ 73 h 140"/>
              <a:gd name="T36" fmla="*/ 116 w 141"/>
              <a:gd name="T37" fmla="*/ 73 h 140"/>
              <a:gd name="T38" fmla="*/ 116 w 141"/>
              <a:gd name="T39" fmla="*/ 138 h 140"/>
              <a:gd name="T40" fmla="*/ 114 w 141"/>
              <a:gd name="T41" fmla="*/ 140 h 140"/>
              <a:gd name="T42" fmla="*/ 87 w 141"/>
              <a:gd name="T43" fmla="*/ 136 h 140"/>
              <a:gd name="T44" fmla="*/ 112 w 141"/>
              <a:gd name="T45" fmla="*/ 136 h 140"/>
              <a:gd name="T46" fmla="*/ 112 w 141"/>
              <a:gd name="T47" fmla="*/ 71 h 140"/>
              <a:gd name="T48" fmla="*/ 114 w 141"/>
              <a:gd name="T49" fmla="*/ 69 h 140"/>
              <a:gd name="T50" fmla="*/ 134 w 141"/>
              <a:gd name="T51" fmla="*/ 69 h 140"/>
              <a:gd name="T52" fmla="*/ 71 w 141"/>
              <a:gd name="T53" fmla="*/ 5 h 140"/>
              <a:gd name="T54" fmla="*/ 7 w 141"/>
              <a:gd name="T55" fmla="*/ 69 h 140"/>
              <a:gd name="T56" fmla="*/ 27 w 141"/>
              <a:gd name="T57" fmla="*/ 69 h 140"/>
              <a:gd name="T58" fmla="*/ 29 w 141"/>
              <a:gd name="T59" fmla="*/ 71 h 140"/>
              <a:gd name="T60" fmla="*/ 29 w 141"/>
              <a:gd name="T61" fmla="*/ 136 h 140"/>
              <a:gd name="T62" fmla="*/ 54 w 141"/>
              <a:gd name="T63" fmla="*/ 136 h 140"/>
              <a:gd name="T64" fmla="*/ 54 w 141"/>
              <a:gd name="T65" fmla="*/ 98 h 140"/>
              <a:gd name="T66" fmla="*/ 56 w 141"/>
              <a:gd name="T67" fmla="*/ 96 h 140"/>
              <a:gd name="T68" fmla="*/ 85 w 141"/>
              <a:gd name="T69" fmla="*/ 96 h 140"/>
              <a:gd name="T70" fmla="*/ 87 w 141"/>
              <a:gd name="T71" fmla="*/ 98 h 140"/>
              <a:gd name="T72" fmla="*/ 87 w 141"/>
              <a:gd name="T73"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0">
                <a:moveTo>
                  <a:pt x="114" y="140"/>
                </a:moveTo>
                <a:cubicBezTo>
                  <a:pt x="85" y="140"/>
                  <a:pt x="85" y="140"/>
                  <a:pt x="85" y="140"/>
                </a:cubicBezTo>
                <a:cubicBezTo>
                  <a:pt x="84" y="140"/>
                  <a:pt x="83" y="139"/>
                  <a:pt x="83" y="138"/>
                </a:cubicBezTo>
                <a:cubicBezTo>
                  <a:pt x="83" y="100"/>
                  <a:pt x="83" y="100"/>
                  <a:pt x="83" y="100"/>
                </a:cubicBezTo>
                <a:cubicBezTo>
                  <a:pt x="58" y="100"/>
                  <a:pt x="58" y="100"/>
                  <a:pt x="58" y="100"/>
                </a:cubicBezTo>
                <a:cubicBezTo>
                  <a:pt x="58" y="138"/>
                  <a:pt x="58" y="138"/>
                  <a:pt x="58" y="138"/>
                </a:cubicBezTo>
                <a:cubicBezTo>
                  <a:pt x="58" y="139"/>
                  <a:pt x="57" y="140"/>
                  <a:pt x="56" y="140"/>
                </a:cubicBezTo>
                <a:cubicBezTo>
                  <a:pt x="27" y="140"/>
                  <a:pt x="27" y="140"/>
                  <a:pt x="27" y="140"/>
                </a:cubicBezTo>
                <a:cubicBezTo>
                  <a:pt x="26" y="140"/>
                  <a:pt x="26" y="139"/>
                  <a:pt x="26" y="138"/>
                </a:cubicBezTo>
                <a:cubicBezTo>
                  <a:pt x="26" y="73"/>
                  <a:pt x="26" y="73"/>
                  <a:pt x="26" y="73"/>
                </a:cubicBezTo>
                <a:cubicBezTo>
                  <a:pt x="2" y="73"/>
                  <a:pt x="2" y="73"/>
                  <a:pt x="2" y="73"/>
                </a:cubicBezTo>
                <a:cubicBezTo>
                  <a:pt x="1" y="73"/>
                  <a:pt x="1" y="73"/>
                  <a:pt x="0" y="72"/>
                </a:cubicBezTo>
                <a:cubicBezTo>
                  <a:pt x="0" y="71"/>
                  <a:pt x="0" y="71"/>
                  <a:pt x="1" y="70"/>
                </a:cubicBezTo>
                <a:cubicBezTo>
                  <a:pt x="69" y="1"/>
                  <a:pt x="69" y="1"/>
                  <a:pt x="69" y="1"/>
                </a:cubicBezTo>
                <a:cubicBezTo>
                  <a:pt x="70" y="0"/>
                  <a:pt x="71" y="0"/>
                  <a:pt x="72" y="1"/>
                </a:cubicBezTo>
                <a:cubicBezTo>
                  <a:pt x="140" y="70"/>
                  <a:pt x="140" y="70"/>
                  <a:pt x="140" y="70"/>
                </a:cubicBezTo>
                <a:cubicBezTo>
                  <a:pt x="141" y="71"/>
                  <a:pt x="141" y="71"/>
                  <a:pt x="141" y="72"/>
                </a:cubicBezTo>
                <a:cubicBezTo>
                  <a:pt x="141" y="73"/>
                  <a:pt x="140" y="73"/>
                  <a:pt x="139" y="73"/>
                </a:cubicBezTo>
                <a:cubicBezTo>
                  <a:pt x="116" y="73"/>
                  <a:pt x="116" y="73"/>
                  <a:pt x="116" y="73"/>
                </a:cubicBezTo>
                <a:cubicBezTo>
                  <a:pt x="116" y="138"/>
                  <a:pt x="116" y="138"/>
                  <a:pt x="116" y="138"/>
                </a:cubicBezTo>
                <a:cubicBezTo>
                  <a:pt x="116" y="139"/>
                  <a:pt x="115" y="140"/>
                  <a:pt x="114" y="140"/>
                </a:cubicBezTo>
                <a:close/>
                <a:moveTo>
                  <a:pt x="87" y="136"/>
                </a:moveTo>
                <a:cubicBezTo>
                  <a:pt x="112" y="136"/>
                  <a:pt x="112" y="136"/>
                  <a:pt x="112" y="136"/>
                </a:cubicBezTo>
                <a:cubicBezTo>
                  <a:pt x="112" y="71"/>
                  <a:pt x="112" y="71"/>
                  <a:pt x="112" y="71"/>
                </a:cubicBezTo>
                <a:cubicBezTo>
                  <a:pt x="112" y="70"/>
                  <a:pt x="113" y="69"/>
                  <a:pt x="114" y="69"/>
                </a:cubicBezTo>
                <a:cubicBezTo>
                  <a:pt x="134" y="69"/>
                  <a:pt x="134" y="69"/>
                  <a:pt x="134" y="69"/>
                </a:cubicBezTo>
                <a:cubicBezTo>
                  <a:pt x="71" y="5"/>
                  <a:pt x="71" y="5"/>
                  <a:pt x="71" y="5"/>
                </a:cubicBezTo>
                <a:cubicBezTo>
                  <a:pt x="7" y="69"/>
                  <a:pt x="7" y="69"/>
                  <a:pt x="7" y="69"/>
                </a:cubicBezTo>
                <a:cubicBezTo>
                  <a:pt x="27" y="69"/>
                  <a:pt x="27" y="69"/>
                  <a:pt x="27" y="69"/>
                </a:cubicBezTo>
                <a:cubicBezTo>
                  <a:pt x="29" y="69"/>
                  <a:pt x="29" y="70"/>
                  <a:pt x="29" y="71"/>
                </a:cubicBezTo>
                <a:cubicBezTo>
                  <a:pt x="29" y="136"/>
                  <a:pt x="29" y="136"/>
                  <a:pt x="29" y="136"/>
                </a:cubicBezTo>
                <a:cubicBezTo>
                  <a:pt x="54" y="136"/>
                  <a:pt x="54" y="136"/>
                  <a:pt x="54" y="136"/>
                </a:cubicBezTo>
                <a:cubicBezTo>
                  <a:pt x="54" y="98"/>
                  <a:pt x="54" y="98"/>
                  <a:pt x="54" y="98"/>
                </a:cubicBezTo>
                <a:cubicBezTo>
                  <a:pt x="54" y="97"/>
                  <a:pt x="55" y="96"/>
                  <a:pt x="56" y="96"/>
                </a:cubicBezTo>
                <a:cubicBezTo>
                  <a:pt x="85" y="96"/>
                  <a:pt x="85" y="96"/>
                  <a:pt x="85" y="96"/>
                </a:cubicBezTo>
                <a:cubicBezTo>
                  <a:pt x="86" y="96"/>
                  <a:pt x="87" y="97"/>
                  <a:pt x="87" y="98"/>
                </a:cubicBezTo>
                <a:lnTo>
                  <a:pt x="87" y="136"/>
                </a:lnTo>
                <a:close/>
              </a:path>
            </a:pathLst>
          </a:custGeom>
          <a:solidFill>
            <a:schemeClr val="tx1">
              <a:lumMod val="50000"/>
              <a:lumOff val="50000"/>
            </a:schemeClr>
          </a:solidFill>
          <a:ln>
            <a:solidFill>
              <a:schemeClr val="accent2"/>
            </a:solidFill>
          </a:ln>
        </p:spPr>
        <p:txBody>
          <a:bodyPr vert="horz" wrap="square" lIns="82918" tIns="41459" rIns="82918" bIns="41459" numCol="1" anchor="t" anchorCtr="0" compatLnSpc="1">
            <a:prstTxWarp prst="textNoShape">
              <a:avLst/>
            </a:prstTxWarp>
          </a:bodyPr>
          <a:lstStyle/>
          <a:p>
            <a:pPr defTabSz="829178"/>
            <a:endParaRPr lang="en-US" sz="1632" dirty="0">
              <a:solidFill>
                <a:prstClr val="black"/>
              </a:solidFill>
              <a:latin typeface="Calibri"/>
            </a:endParaRPr>
          </a:p>
        </p:txBody>
      </p:sp>
      <p:sp>
        <p:nvSpPr>
          <p:cNvPr id="11" name="Footer Placeholder 4">
            <a:extLst>
              <a:ext uri="{FF2B5EF4-FFF2-40B4-BE49-F238E27FC236}">
                <a16:creationId xmlns:a16="http://schemas.microsoft.com/office/drawing/2014/main" id="{181699E1-0ABF-4B99-802F-F06D61E6C00F}"/>
              </a:ext>
            </a:extLst>
          </p:cNvPr>
          <p:cNvSpPr txBox="1">
            <a:spLocks/>
          </p:cNvSpPr>
          <p:nvPr/>
        </p:nvSpPr>
        <p:spPr>
          <a:xfrm>
            <a:off x="1130349" y="5992331"/>
            <a:ext cx="9956006" cy="407248"/>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14589">
              <a:defRPr/>
            </a:pPr>
            <a:r>
              <a:rPr lang="en-US"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Tsotra</a:t>
            </a:r>
            <a:r>
              <a:rPr lang="en-US"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F, et al. J. Comp Eff Res. 2022. DOI: https://doi.org/10.2217/cer-2022-0110 (</a:t>
            </a:r>
            <a:r>
              <a:rPr lang="en-US"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Epub</a:t>
            </a:r>
            <a:r>
              <a:rPr lang="en-US"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ahead of print).</a:t>
            </a:r>
            <a:endParaRPr lang="en-US" sz="816" dirty="0">
              <a:solidFill>
                <a:srgbClr val="000000">
                  <a:lumMod val="65000"/>
                  <a:lumOff val="35000"/>
                </a:srgbClr>
              </a:solidFill>
              <a:latin typeface="Arial"/>
            </a:endParaRPr>
          </a:p>
          <a:p>
            <a:pPr defTabSz="414589">
              <a:defRPr/>
            </a:pPr>
            <a:endParaRPr lang="en-US" sz="816" dirty="0">
              <a:solidFill>
                <a:srgbClr val="000000">
                  <a:lumMod val="65000"/>
                  <a:lumOff val="35000"/>
                </a:srgbClr>
              </a:solidFill>
              <a:latin typeface="Arial"/>
            </a:endParaRPr>
          </a:p>
        </p:txBody>
      </p:sp>
      <p:pic>
        <p:nvPicPr>
          <p:cNvPr id="15" name="Picture 14">
            <a:extLst>
              <a:ext uri="{FF2B5EF4-FFF2-40B4-BE49-F238E27FC236}">
                <a16:creationId xmlns:a16="http://schemas.microsoft.com/office/drawing/2014/main" id="{2FBD1AC2-222B-4E8C-96DB-1C274F993DB2}"/>
              </a:ext>
            </a:extLst>
          </p:cNvPr>
          <p:cNvPicPr>
            <a:picLocks noChangeAspect="1"/>
          </p:cNvPicPr>
          <p:nvPr/>
        </p:nvPicPr>
        <p:blipFill>
          <a:blip r:embed="rId3"/>
          <a:stretch>
            <a:fillRect/>
          </a:stretch>
        </p:blipFill>
        <p:spPr>
          <a:xfrm>
            <a:off x="2530484" y="1960491"/>
            <a:ext cx="7099997" cy="3522740"/>
          </a:xfrm>
          <a:prstGeom prst="rect">
            <a:avLst/>
          </a:prstGeom>
        </p:spPr>
      </p:pic>
    </p:spTree>
    <p:extLst>
      <p:ext uri="{BB962C8B-B14F-4D97-AF65-F5344CB8AC3E}">
        <p14:creationId xmlns:p14="http://schemas.microsoft.com/office/powerpoint/2010/main" val="1567926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ontent Placeholder 7">
            <a:extLst>
              <a:ext uri="{FF2B5EF4-FFF2-40B4-BE49-F238E27FC236}">
                <a16:creationId xmlns:a16="http://schemas.microsoft.com/office/drawing/2014/main" id="{106E6CFC-BE92-4A53-A118-E0DFB637B658}"/>
              </a:ext>
            </a:extLst>
          </p:cNvPr>
          <p:cNvSpPr txBox="1">
            <a:spLocks/>
          </p:cNvSpPr>
          <p:nvPr/>
        </p:nvSpPr>
        <p:spPr>
          <a:xfrm>
            <a:off x="2152168" y="1578004"/>
            <a:ext cx="7754706" cy="4277328"/>
          </a:xfrm>
          <a:prstGeom prst="rect">
            <a:avLst/>
          </a:prstGeom>
          <a:solidFill>
            <a:schemeClr val="bg1">
              <a:lumMod val="95000"/>
            </a:schemeClr>
          </a:solidFill>
          <a:ln>
            <a:solidFill>
              <a:schemeClr val="bg1">
                <a:lumMod val="85000"/>
              </a:schemeClr>
            </a:solidFill>
          </a:ln>
        </p:spPr>
        <p:txBody>
          <a:bodyPr lIns="165836" rIns="82918" anchor="ctr">
            <a:noAutofit/>
          </a:bodyPr>
          <a:lstStyle>
            <a:defPPr>
              <a:defRPr lang="en-US"/>
            </a:defPPr>
            <a:lvl1pPr marL="182880" marR="0" lvl="0" indent="-182880" defTabSz="1219170" fontAlgn="auto">
              <a:lnSpc>
                <a:spcPct val="100000"/>
              </a:lnSpc>
              <a:spcBef>
                <a:spcPts val="0"/>
              </a:spcBef>
              <a:spcAft>
                <a:spcPts val="600"/>
              </a:spcAft>
              <a:buClrTx/>
              <a:buSzPct val="100000"/>
              <a:buFont typeface="Arial" panose="020B0604020202020204" pitchFamily="34" charset="0"/>
              <a:buChar char="•"/>
              <a:tabLst>
                <a:tab pos="5331751" algn="r"/>
                <a:tab pos="10972526" algn="r"/>
              </a:tabLst>
              <a:defRPr kumimoji="0" sz="1600" b="0" i="0" u="none" strike="noStrike" cap="none" spc="0" normalizeH="0" baseline="0">
                <a:ln>
                  <a:noFill/>
                </a:ln>
                <a:solidFill>
                  <a:srgbClr val="000000"/>
                </a:solidFill>
                <a:effectLst/>
                <a:uLnTx/>
                <a:uFillTx/>
                <a:latin typeface="Arial"/>
              </a:defRPr>
            </a:lvl1pPr>
            <a:lvl2pPr marL="548640" indent="-274320" defTabSz="1219170">
              <a:spcBef>
                <a:spcPts val="400"/>
              </a:spcBef>
              <a:buClrTx/>
              <a:buSzPct val="100000"/>
              <a:buFont typeface="Arial" pitchFamily="34" charset="0"/>
              <a:buChar char="–"/>
              <a:defRPr b="0" i="0" spc="0" baseline="0"/>
            </a:lvl2pPr>
            <a:lvl3pPr marL="822960" indent="-304792" defTabSz="1219170">
              <a:spcBef>
                <a:spcPts val="400"/>
              </a:spcBef>
              <a:buClrTx/>
              <a:buSzPct val="100000"/>
              <a:buFont typeface="Arial" panose="020B0604020202020204" pitchFamily="34" charset="0"/>
              <a:buChar char="•"/>
              <a:defRPr b="0" i="0" spc="0" baseline="0"/>
            </a:lvl3pPr>
            <a:lvl4pPr marL="1097280" indent="-304792" defTabSz="1219170">
              <a:spcBef>
                <a:spcPts val="400"/>
              </a:spcBef>
              <a:buClrTx/>
              <a:buSzPct val="100000"/>
              <a:buFont typeface="Arial" pitchFamily="34" charset="0"/>
              <a:buChar char="–"/>
              <a:defRPr b="0" i="0" spc="0" baseline="0"/>
            </a:lvl4pPr>
            <a:lvl5pPr marL="1371600" indent="-304792" defTabSz="1219170">
              <a:spcBef>
                <a:spcPts val="400"/>
              </a:spcBef>
              <a:buClrTx/>
              <a:buSzPct val="100000"/>
              <a:buFont typeface="Arial" panose="020B0604020202020204" pitchFamily="34" charset="0"/>
              <a:buChar char="•"/>
              <a:defRPr b="0" i="0" spc="0" baseline="0"/>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marL="0" indent="0" defTabSz="1105543">
              <a:spcAft>
                <a:spcPts val="544"/>
              </a:spcAft>
              <a:buNone/>
              <a:tabLst>
                <a:tab pos="4834832" algn="r"/>
                <a:tab pos="9949887" algn="r"/>
              </a:tabLst>
            </a:pPr>
            <a:endParaRPr lang="en-US" sz="1451" dirty="0"/>
          </a:p>
        </p:txBody>
      </p:sp>
      <p:sp>
        <p:nvSpPr>
          <p:cNvPr id="6" name="Slide Number Placeholder 5"/>
          <p:cNvSpPr>
            <a:spLocks noGrp="1"/>
          </p:cNvSpPr>
          <p:nvPr>
            <p:ph type="sldNum" sz="quarter" idx="12"/>
          </p:nvPr>
        </p:nvSpPr>
        <p:spPr>
          <a:xfrm>
            <a:off x="8528258" y="7017098"/>
            <a:ext cx="2542815" cy="167418"/>
          </a:xfrm>
        </p:spPr>
        <p:txBody>
          <a:bodyPr/>
          <a:lstStyle/>
          <a:p>
            <a:pPr defTabSz="829178">
              <a:defRPr/>
            </a:pPr>
            <a:fld id="{E91EB11A-57A9-4980-A143-82007895EF79}" type="slidenum">
              <a:rPr lang="en-US" sz="1088">
                <a:solidFill>
                  <a:prstClr val="black">
                    <a:tint val="75000"/>
                  </a:prstClr>
                </a:solidFill>
                <a:latin typeface="Calibri" panose="020F0502020204030204"/>
              </a:rPr>
              <a:pPr defTabSz="829178">
                <a:defRPr/>
              </a:pPr>
              <a:t>51</a:t>
            </a:fld>
            <a:endParaRPr lang="en-US" sz="1088">
              <a:solidFill>
                <a:prstClr val="black">
                  <a:tint val="75000"/>
                </a:prstClr>
              </a:solidFill>
              <a:latin typeface="Calibri" panose="020F0502020204030204"/>
            </a:endParaRPr>
          </a:p>
        </p:txBody>
      </p:sp>
      <p:sp>
        <p:nvSpPr>
          <p:cNvPr id="46" name="Title 1"/>
          <p:cNvSpPr txBox="1">
            <a:spLocks/>
          </p:cNvSpPr>
          <p:nvPr/>
        </p:nvSpPr>
        <p:spPr>
          <a:xfrm>
            <a:off x="1122161" y="527350"/>
            <a:ext cx="9041998" cy="746261"/>
          </a:xfrm>
          <a:prstGeom prst="rect">
            <a:avLst/>
          </a:prstGeom>
          <a:noFill/>
        </p:spPr>
        <p:txBody>
          <a:bodyPr vert="horz" lIns="0" tIns="0" rIns="0" bIns="0" rtlCol="0" anchor="t" anchorCtr="0">
            <a:noAutofit/>
          </a:bodyPr>
          <a:lstStyle>
            <a:lvl1pPr algn="l" defTabSz="1219170" rtl="0" eaLnBrk="1" latinLnBrk="0" hangingPunct="1">
              <a:lnSpc>
                <a:spcPct val="100000"/>
              </a:lnSpc>
              <a:spcBef>
                <a:spcPct val="0"/>
              </a:spcBef>
              <a:buNone/>
              <a:defRPr sz="2400" b="1" i="0" kern="1200" spc="0" baseline="0">
                <a:solidFill>
                  <a:srgbClr val="023761"/>
                </a:solidFill>
                <a:latin typeface="+mn-lt"/>
                <a:ea typeface="Arial Black" charset="0"/>
                <a:cs typeface="Arial Black" charset="0"/>
              </a:defRPr>
            </a:lvl1pPr>
          </a:lstStyle>
          <a:p>
            <a:pPr defTabSz="1105543">
              <a:defRPr/>
            </a:pPr>
            <a:r>
              <a:rPr lang="en-US" sz="2176" dirty="0">
                <a:latin typeface="Arial"/>
              </a:rPr>
              <a:t>Total societal i</a:t>
            </a:r>
            <a:r>
              <a:rPr lang="en-US" sz="2176" dirty="0" err="1">
                <a:latin typeface="Arial"/>
              </a:rPr>
              <a:t>mpact</a:t>
            </a:r>
            <a:r>
              <a:rPr lang="en-US" sz="2176" dirty="0">
                <a:latin typeface="Arial"/>
              </a:rPr>
              <a:t> of early intensified antidiabetic treatment in terms of avoided productivity and activity losses amounts to </a:t>
            </a:r>
            <a:br>
              <a:rPr lang="en-US" sz="2176" dirty="0">
                <a:latin typeface="Arial"/>
              </a:rPr>
            </a:br>
            <a:r>
              <a:rPr lang="en-US" sz="2176" dirty="0">
                <a:latin typeface="Arial"/>
              </a:rPr>
              <a:t>~USD 53 million in 10 years</a:t>
            </a:r>
          </a:p>
        </p:txBody>
      </p:sp>
      <p:sp>
        <p:nvSpPr>
          <p:cNvPr id="64" name="Freeform 83">
            <a:hlinkClick r:id="rId2" action="ppaction://hlinksldjump"/>
            <a:extLst>
              <a:ext uri="{FF2B5EF4-FFF2-40B4-BE49-F238E27FC236}">
                <a16:creationId xmlns:a16="http://schemas.microsoft.com/office/drawing/2014/main" id="{973F2681-455F-43BB-A405-5B67FF3C8958}"/>
              </a:ext>
            </a:extLst>
          </p:cNvPr>
          <p:cNvSpPr>
            <a:spLocks noEditPoints="1"/>
          </p:cNvSpPr>
          <p:nvPr/>
        </p:nvSpPr>
        <p:spPr bwMode="auto">
          <a:xfrm>
            <a:off x="10876053" y="802722"/>
            <a:ext cx="195021" cy="194282"/>
          </a:xfrm>
          <a:custGeom>
            <a:avLst/>
            <a:gdLst>
              <a:gd name="T0" fmla="*/ 114 w 141"/>
              <a:gd name="T1" fmla="*/ 140 h 140"/>
              <a:gd name="T2" fmla="*/ 85 w 141"/>
              <a:gd name="T3" fmla="*/ 140 h 140"/>
              <a:gd name="T4" fmla="*/ 83 w 141"/>
              <a:gd name="T5" fmla="*/ 138 h 140"/>
              <a:gd name="T6" fmla="*/ 83 w 141"/>
              <a:gd name="T7" fmla="*/ 100 h 140"/>
              <a:gd name="T8" fmla="*/ 58 w 141"/>
              <a:gd name="T9" fmla="*/ 100 h 140"/>
              <a:gd name="T10" fmla="*/ 58 w 141"/>
              <a:gd name="T11" fmla="*/ 138 h 140"/>
              <a:gd name="T12" fmla="*/ 56 w 141"/>
              <a:gd name="T13" fmla="*/ 140 h 140"/>
              <a:gd name="T14" fmla="*/ 27 w 141"/>
              <a:gd name="T15" fmla="*/ 140 h 140"/>
              <a:gd name="T16" fmla="*/ 26 w 141"/>
              <a:gd name="T17" fmla="*/ 138 h 140"/>
              <a:gd name="T18" fmla="*/ 26 w 141"/>
              <a:gd name="T19" fmla="*/ 73 h 140"/>
              <a:gd name="T20" fmla="*/ 2 w 141"/>
              <a:gd name="T21" fmla="*/ 73 h 140"/>
              <a:gd name="T22" fmla="*/ 0 w 141"/>
              <a:gd name="T23" fmla="*/ 72 h 140"/>
              <a:gd name="T24" fmla="*/ 1 w 141"/>
              <a:gd name="T25" fmla="*/ 70 h 140"/>
              <a:gd name="T26" fmla="*/ 69 w 141"/>
              <a:gd name="T27" fmla="*/ 1 h 140"/>
              <a:gd name="T28" fmla="*/ 72 w 141"/>
              <a:gd name="T29" fmla="*/ 1 h 140"/>
              <a:gd name="T30" fmla="*/ 140 w 141"/>
              <a:gd name="T31" fmla="*/ 70 h 140"/>
              <a:gd name="T32" fmla="*/ 141 w 141"/>
              <a:gd name="T33" fmla="*/ 72 h 140"/>
              <a:gd name="T34" fmla="*/ 139 w 141"/>
              <a:gd name="T35" fmla="*/ 73 h 140"/>
              <a:gd name="T36" fmla="*/ 116 w 141"/>
              <a:gd name="T37" fmla="*/ 73 h 140"/>
              <a:gd name="T38" fmla="*/ 116 w 141"/>
              <a:gd name="T39" fmla="*/ 138 h 140"/>
              <a:gd name="T40" fmla="*/ 114 w 141"/>
              <a:gd name="T41" fmla="*/ 140 h 140"/>
              <a:gd name="T42" fmla="*/ 87 w 141"/>
              <a:gd name="T43" fmla="*/ 136 h 140"/>
              <a:gd name="T44" fmla="*/ 112 w 141"/>
              <a:gd name="T45" fmla="*/ 136 h 140"/>
              <a:gd name="T46" fmla="*/ 112 w 141"/>
              <a:gd name="T47" fmla="*/ 71 h 140"/>
              <a:gd name="T48" fmla="*/ 114 w 141"/>
              <a:gd name="T49" fmla="*/ 69 h 140"/>
              <a:gd name="T50" fmla="*/ 134 w 141"/>
              <a:gd name="T51" fmla="*/ 69 h 140"/>
              <a:gd name="T52" fmla="*/ 71 w 141"/>
              <a:gd name="T53" fmla="*/ 5 h 140"/>
              <a:gd name="T54" fmla="*/ 7 w 141"/>
              <a:gd name="T55" fmla="*/ 69 h 140"/>
              <a:gd name="T56" fmla="*/ 27 w 141"/>
              <a:gd name="T57" fmla="*/ 69 h 140"/>
              <a:gd name="T58" fmla="*/ 29 w 141"/>
              <a:gd name="T59" fmla="*/ 71 h 140"/>
              <a:gd name="T60" fmla="*/ 29 w 141"/>
              <a:gd name="T61" fmla="*/ 136 h 140"/>
              <a:gd name="T62" fmla="*/ 54 w 141"/>
              <a:gd name="T63" fmla="*/ 136 h 140"/>
              <a:gd name="T64" fmla="*/ 54 w 141"/>
              <a:gd name="T65" fmla="*/ 98 h 140"/>
              <a:gd name="T66" fmla="*/ 56 w 141"/>
              <a:gd name="T67" fmla="*/ 96 h 140"/>
              <a:gd name="T68" fmla="*/ 85 w 141"/>
              <a:gd name="T69" fmla="*/ 96 h 140"/>
              <a:gd name="T70" fmla="*/ 87 w 141"/>
              <a:gd name="T71" fmla="*/ 98 h 140"/>
              <a:gd name="T72" fmla="*/ 87 w 141"/>
              <a:gd name="T73"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0">
                <a:moveTo>
                  <a:pt x="114" y="140"/>
                </a:moveTo>
                <a:cubicBezTo>
                  <a:pt x="85" y="140"/>
                  <a:pt x="85" y="140"/>
                  <a:pt x="85" y="140"/>
                </a:cubicBezTo>
                <a:cubicBezTo>
                  <a:pt x="84" y="140"/>
                  <a:pt x="83" y="139"/>
                  <a:pt x="83" y="138"/>
                </a:cubicBezTo>
                <a:cubicBezTo>
                  <a:pt x="83" y="100"/>
                  <a:pt x="83" y="100"/>
                  <a:pt x="83" y="100"/>
                </a:cubicBezTo>
                <a:cubicBezTo>
                  <a:pt x="58" y="100"/>
                  <a:pt x="58" y="100"/>
                  <a:pt x="58" y="100"/>
                </a:cubicBezTo>
                <a:cubicBezTo>
                  <a:pt x="58" y="138"/>
                  <a:pt x="58" y="138"/>
                  <a:pt x="58" y="138"/>
                </a:cubicBezTo>
                <a:cubicBezTo>
                  <a:pt x="58" y="139"/>
                  <a:pt x="57" y="140"/>
                  <a:pt x="56" y="140"/>
                </a:cubicBezTo>
                <a:cubicBezTo>
                  <a:pt x="27" y="140"/>
                  <a:pt x="27" y="140"/>
                  <a:pt x="27" y="140"/>
                </a:cubicBezTo>
                <a:cubicBezTo>
                  <a:pt x="26" y="140"/>
                  <a:pt x="26" y="139"/>
                  <a:pt x="26" y="138"/>
                </a:cubicBezTo>
                <a:cubicBezTo>
                  <a:pt x="26" y="73"/>
                  <a:pt x="26" y="73"/>
                  <a:pt x="26" y="73"/>
                </a:cubicBezTo>
                <a:cubicBezTo>
                  <a:pt x="2" y="73"/>
                  <a:pt x="2" y="73"/>
                  <a:pt x="2" y="73"/>
                </a:cubicBezTo>
                <a:cubicBezTo>
                  <a:pt x="1" y="73"/>
                  <a:pt x="1" y="73"/>
                  <a:pt x="0" y="72"/>
                </a:cubicBezTo>
                <a:cubicBezTo>
                  <a:pt x="0" y="71"/>
                  <a:pt x="0" y="71"/>
                  <a:pt x="1" y="70"/>
                </a:cubicBezTo>
                <a:cubicBezTo>
                  <a:pt x="69" y="1"/>
                  <a:pt x="69" y="1"/>
                  <a:pt x="69" y="1"/>
                </a:cubicBezTo>
                <a:cubicBezTo>
                  <a:pt x="70" y="0"/>
                  <a:pt x="71" y="0"/>
                  <a:pt x="72" y="1"/>
                </a:cubicBezTo>
                <a:cubicBezTo>
                  <a:pt x="140" y="70"/>
                  <a:pt x="140" y="70"/>
                  <a:pt x="140" y="70"/>
                </a:cubicBezTo>
                <a:cubicBezTo>
                  <a:pt x="141" y="71"/>
                  <a:pt x="141" y="71"/>
                  <a:pt x="141" y="72"/>
                </a:cubicBezTo>
                <a:cubicBezTo>
                  <a:pt x="141" y="73"/>
                  <a:pt x="140" y="73"/>
                  <a:pt x="139" y="73"/>
                </a:cubicBezTo>
                <a:cubicBezTo>
                  <a:pt x="116" y="73"/>
                  <a:pt x="116" y="73"/>
                  <a:pt x="116" y="73"/>
                </a:cubicBezTo>
                <a:cubicBezTo>
                  <a:pt x="116" y="138"/>
                  <a:pt x="116" y="138"/>
                  <a:pt x="116" y="138"/>
                </a:cubicBezTo>
                <a:cubicBezTo>
                  <a:pt x="116" y="139"/>
                  <a:pt x="115" y="140"/>
                  <a:pt x="114" y="140"/>
                </a:cubicBezTo>
                <a:close/>
                <a:moveTo>
                  <a:pt x="87" y="136"/>
                </a:moveTo>
                <a:cubicBezTo>
                  <a:pt x="112" y="136"/>
                  <a:pt x="112" y="136"/>
                  <a:pt x="112" y="136"/>
                </a:cubicBezTo>
                <a:cubicBezTo>
                  <a:pt x="112" y="71"/>
                  <a:pt x="112" y="71"/>
                  <a:pt x="112" y="71"/>
                </a:cubicBezTo>
                <a:cubicBezTo>
                  <a:pt x="112" y="70"/>
                  <a:pt x="113" y="69"/>
                  <a:pt x="114" y="69"/>
                </a:cubicBezTo>
                <a:cubicBezTo>
                  <a:pt x="134" y="69"/>
                  <a:pt x="134" y="69"/>
                  <a:pt x="134" y="69"/>
                </a:cubicBezTo>
                <a:cubicBezTo>
                  <a:pt x="71" y="5"/>
                  <a:pt x="71" y="5"/>
                  <a:pt x="71" y="5"/>
                </a:cubicBezTo>
                <a:cubicBezTo>
                  <a:pt x="7" y="69"/>
                  <a:pt x="7" y="69"/>
                  <a:pt x="7" y="69"/>
                </a:cubicBezTo>
                <a:cubicBezTo>
                  <a:pt x="27" y="69"/>
                  <a:pt x="27" y="69"/>
                  <a:pt x="27" y="69"/>
                </a:cubicBezTo>
                <a:cubicBezTo>
                  <a:pt x="29" y="69"/>
                  <a:pt x="29" y="70"/>
                  <a:pt x="29" y="71"/>
                </a:cubicBezTo>
                <a:cubicBezTo>
                  <a:pt x="29" y="136"/>
                  <a:pt x="29" y="136"/>
                  <a:pt x="29" y="136"/>
                </a:cubicBezTo>
                <a:cubicBezTo>
                  <a:pt x="54" y="136"/>
                  <a:pt x="54" y="136"/>
                  <a:pt x="54" y="136"/>
                </a:cubicBezTo>
                <a:cubicBezTo>
                  <a:pt x="54" y="98"/>
                  <a:pt x="54" y="98"/>
                  <a:pt x="54" y="98"/>
                </a:cubicBezTo>
                <a:cubicBezTo>
                  <a:pt x="54" y="97"/>
                  <a:pt x="55" y="96"/>
                  <a:pt x="56" y="96"/>
                </a:cubicBezTo>
                <a:cubicBezTo>
                  <a:pt x="85" y="96"/>
                  <a:pt x="85" y="96"/>
                  <a:pt x="85" y="96"/>
                </a:cubicBezTo>
                <a:cubicBezTo>
                  <a:pt x="86" y="96"/>
                  <a:pt x="87" y="97"/>
                  <a:pt x="87" y="98"/>
                </a:cubicBezTo>
                <a:lnTo>
                  <a:pt x="87" y="136"/>
                </a:lnTo>
                <a:close/>
              </a:path>
            </a:pathLst>
          </a:custGeom>
          <a:solidFill>
            <a:schemeClr val="tx1">
              <a:lumMod val="50000"/>
              <a:lumOff val="50000"/>
            </a:schemeClr>
          </a:solidFill>
          <a:ln>
            <a:solidFill>
              <a:schemeClr val="accent2"/>
            </a:solidFill>
          </a:ln>
        </p:spPr>
        <p:txBody>
          <a:bodyPr vert="horz" wrap="square" lIns="82918" tIns="41459" rIns="82918" bIns="41459" numCol="1" anchor="t" anchorCtr="0" compatLnSpc="1">
            <a:prstTxWarp prst="textNoShape">
              <a:avLst/>
            </a:prstTxWarp>
          </a:bodyPr>
          <a:lstStyle/>
          <a:p>
            <a:pPr defTabSz="829178"/>
            <a:endParaRPr lang="en-US" sz="1632" dirty="0">
              <a:solidFill>
                <a:prstClr val="black"/>
              </a:solidFill>
              <a:latin typeface="Calibri"/>
            </a:endParaRPr>
          </a:p>
        </p:txBody>
      </p:sp>
      <p:sp>
        <p:nvSpPr>
          <p:cNvPr id="11" name="Footer Placeholder 4">
            <a:extLst>
              <a:ext uri="{FF2B5EF4-FFF2-40B4-BE49-F238E27FC236}">
                <a16:creationId xmlns:a16="http://schemas.microsoft.com/office/drawing/2014/main" id="{181699E1-0ABF-4B99-802F-F06D61E6C00F}"/>
              </a:ext>
            </a:extLst>
          </p:cNvPr>
          <p:cNvSpPr txBox="1">
            <a:spLocks/>
          </p:cNvSpPr>
          <p:nvPr/>
        </p:nvSpPr>
        <p:spPr>
          <a:xfrm>
            <a:off x="1130349" y="5992331"/>
            <a:ext cx="9956006" cy="407248"/>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14589">
              <a:defRPr/>
            </a:pPr>
            <a:r>
              <a:rPr lang="en-US"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Tsotra</a:t>
            </a:r>
            <a:r>
              <a:rPr lang="en-US"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F, et al. J. Comp Eff Res. 2022. DOI: https://doi.org/10.2217/cer-2022-0110 (</a:t>
            </a:r>
            <a:r>
              <a:rPr lang="en-US"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Epub</a:t>
            </a:r>
            <a:r>
              <a:rPr lang="en-US"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ahead of print).</a:t>
            </a:r>
            <a:endParaRPr lang="en-US" sz="816" dirty="0">
              <a:solidFill>
                <a:srgbClr val="000000">
                  <a:lumMod val="65000"/>
                  <a:lumOff val="35000"/>
                </a:srgbClr>
              </a:solidFill>
              <a:latin typeface="Arial"/>
            </a:endParaRPr>
          </a:p>
          <a:p>
            <a:pPr defTabSz="414589">
              <a:defRPr/>
            </a:pPr>
            <a:endParaRPr lang="en-US" sz="816" dirty="0">
              <a:solidFill>
                <a:srgbClr val="000000">
                  <a:lumMod val="65000"/>
                  <a:lumOff val="35000"/>
                </a:srgbClr>
              </a:solidFill>
              <a:latin typeface="Arial"/>
            </a:endParaRPr>
          </a:p>
        </p:txBody>
      </p:sp>
      <p:pic>
        <p:nvPicPr>
          <p:cNvPr id="13" name="Picture 12">
            <a:extLst>
              <a:ext uri="{FF2B5EF4-FFF2-40B4-BE49-F238E27FC236}">
                <a16:creationId xmlns:a16="http://schemas.microsoft.com/office/drawing/2014/main" id="{7217A1C7-E0D0-451E-94DD-B719E69D9AB0}"/>
              </a:ext>
            </a:extLst>
          </p:cNvPr>
          <p:cNvPicPr>
            <a:picLocks noChangeAspect="1"/>
          </p:cNvPicPr>
          <p:nvPr/>
        </p:nvPicPr>
        <p:blipFill>
          <a:blip r:embed="rId3"/>
          <a:stretch>
            <a:fillRect/>
          </a:stretch>
        </p:blipFill>
        <p:spPr>
          <a:xfrm>
            <a:off x="2446453" y="2076260"/>
            <a:ext cx="7037460" cy="3407921"/>
          </a:xfrm>
          <a:prstGeom prst="rect">
            <a:avLst/>
          </a:prstGeom>
        </p:spPr>
      </p:pic>
    </p:spTree>
    <p:extLst>
      <p:ext uri="{BB962C8B-B14F-4D97-AF65-F5344CB8AC3E}">
        <p14:creationId xmlns:p14="http://schemas.microsoft.com/office/powerpoint/2010/main" val="1742274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28258" y="7017098"/>
            <a:ext cx="2542815" cy="167418"/>
          </a:xfrm>
        </p:spPr>
        <p:txBody>
          <a:bodyPr/>
          <a:lstStyle/>
          <a:p>
            <a:pPr defTabSz="829178">
              <a:defRPr/>
            </a:pPr>
            <a:fld id="{E91EB11A-57A9-4980-A143-82007895EF79}" type="slidenum">
              <a:rPr lang="en-US" sz="1088">
                <a:solidFill>
                  <a:prstClr val="black">
                    <a:tint val="75000"/>
                  </a:prstClr>
                </a:solidFill>
                <a:latin typeface="Calibri" panose="020F0502020204030204"/>
              </a:rPr>
              <a:pPr defTabSz="829178">
                <a:defRPr/>
              </a:pPr>
              <a:t>52</a:t>
            </a:fld>
            <a:endParaRPr lang="en-US" sz="1088">
              <a:solidFill>
                <a:prstClr val="black">
                  <a:tint val="75000"/>
                </a:prstClr>
              </a:solidFill>
              <a:latin typeface="Calibri" panose="020F0502020204030204"/>
            </a:endParaRPr>
          </a:p>
        </p:txBody>
      </p:sp>
      <p:sp>
        <p:nvSpPr>
          <p:cNvPr id="46" name="Title 1"/>
          <p:cNvSpPr txBox="1">
            <a:spLocks/>
          </p:cNvSpPr>
          <p:nvPr/>
        </p:nvSpPr>
        <p:spPr>
          <a:xfrm>
            <a:off x="1122161" y="527350"/>
            <a:ext cx="9041998" cy="746261"/>
          </a:xfrm>
          <a:prstGeom prst="rect">
            <a:avLst/>
          </a:prstGeom>
          <a:noFill/>
        </p:spPr>
        <p:txBody>
          <a:bodyPr vert="horz" lIns="0" tIns="0" rIns="0" bIns="0" rtlCol="0" anchor="t" anchorCtr="0">
            <a:noAutofit/>
          </a:bodyPr>
          <a:lstStyle>
            <a:lvl1pPr algn="l" defTabSz="1219170" rtl="0" eaLnBrk="1" latinLnBrk="0" hangingPunct="1">
              <a:lnSpc>
                <a:spcPct val="100000"/>
              </a:lnSpc>
              <a:spcBef>
                <a:spcPct val="0"/>
              </a:spcBef>
              <a:buNone/>
              <a:defRPr sz="2400" b="1" i="0" kern="1200" spc="0" baseline="0">
                <a:solidFill>
                  <a:srgbClr val="023761"/>
                </a:solidFill>
                <a:latin typeface="+mn-lt"/>
                <a:ea typeface="Arial Black" charset="0"/>
                <a:cs typeface="Arial Black" charset="0"/>
              </a:defRPr>
            </a:lvl1pPr>
          </a:lstStyle>
          <a:p>
            <a:pPr defTabSz="1105543">
              <a:defRPr/>
            </a:pPr>
            <a:r>
              <a:rPr lang="en-US" sz="2176" dirty="0">
                <a:latin typeface="Arial"/>
              </a:rPr>
              <a:t>The early and intensified treatment of T2DM is estimated to have a substantial impact on Mexican society </a:t>
            </a:r>
          </a:p>
        </p:txBody>
      </p:sp>
      <p:sp>
        <p:nvSpPr>
          <p:cNvPr id="29" name="Content Placeholder 7">
            <a:extLst>
              <a:ext uri="{FF2B5EF4-FFF2-40B4-BE49-F238E27FC236}">
                <a16:creationId xmlns:a16="http://schemas.microsoft.com/office/drawing/2014/main" id="{99AF5FB6-1DF8-49BB-A12F-AB0606F7848C}"/>
              </a:ext>
            </a:extLst>
          </p:cNvPr>
          <p:cNvSpPr txBox="1">
            <a:spLocks/>
          </p:cNvSpPr>
          <p:nvPr/>
        </p:nvSpPr>
        <p:spPr>
          <a:xfrm>
            <a:off x="1130350" y="1494249"/>
            <a:ext cx="9822269" cy="4277328"/>
          </a:xfrm>
          <a:prstGeom prst="rect">
            <a:avLst/>
          </a:prstGeom>
          <a:solidFill>
            <a:schemeClr val="bg1">
              <a:lumMod val="95000"/>
            </a:schemeClr>
          </a:solidFill>
          <a:ln>
            <a:solidFill>
              <a:schemeClr val="bg1">
                <a:lumMod val="85000"/>
              </a:schemeClr>
            </a:solidFill>
          </a:ln>
        </p:spPr>
        <p:txBody>
          <a:bodyPr lIns="165836" rIns="82918" anchor="ctr">
            <a:noAutofit/>
          </a:bodyPr>
          <a:lstStyle>
            <a:defPPr>
              <a:defRPr lang="en-US"/>
            </a:defPPr>
            <a:lvl1pPr marL="182880" marR="0" lvl="0" indent="-182880" defTabSz="1219170" fontAlgn="auto">
              <a:lnSpc>
                <a:spcPct val="100000"/>
              </a:lnSpc>
              <a:spcBef>
                <a:spcPts val="0"/>
              </a:spcBef>
              <a:spcAft>
                <a:spcPts val="600"/>
              </a:spcAft>
              <a:buClrTx/>
              <a:buSzPct val="100000"/>
              <a:buFont typeface="Arial" panose="020B0604020202020204" pitchFamily="34" charset="0"/>
              <a:buChar char="•"/>
              <a:tabLst>
                <a:tab pos="5331751" algn="r"/>
                <a:tab pos="10972526" algn="r"/>
              </a:tabLst>
              <a:defRPr kumimoji="0" sz="1600" b="0" i="0" u="none" strike="noStrike" cap="none" spc="0" normalizeH="0" baseline="0">
                <a:ln>
                  <a:noFill/>
                </a:ln>
                <a:solidFill>
                  <a:srgbClr val="000000"/>
                </a:solidFill>
                <a:effectLst/>
                <a:uLnTx/>
                <a:uFillTx/>
                <a:latin typeface="Arial"/>
              </a:defRPr>
            </a:lvl1pPr>
            <a:lvl2pPr marL="548640" indent="-274320" defTabSz="1219170">
              <a:spcBef>
                <a:spcPts val="400"/>
              </a:spcBef>
              <a:buClrTx/>
              <a:buSzPct val="100000"/>
              <a:buFont typeface="Arial" pitchFamily="34" charset="0"/>
              <a:buChar char="–"/>
              <a:defRPr b="0" i="0" spc="0" baseline="0"/>
            </a:lvl2pPr>
            <a:lvl3pPr marL="822960" indent="-304792" defTabSz="1219170">
              <a:spcBef>
                <a:spcPts val="400"/>
              </a:spcBef>
              <a:buClrTx/>
              <a:buSzPct val="100000"/>
              <a:buFont typeface="Arial" panose="020B0604020202020204" pitchFamily="34" charset="0"/>
              <a:buChar char="•"/>
              <a:defRPr b="0" i="0" spc="0" baseline="0"/>
            </a:lvl3pPr>
            <a:lvl4pPr marL="1097280" indent="-304792" defTabSz="1219170">
              <a:spcBef>
                <a:spcPts val="400"/>
              </a:spcBef>
              <a:buClrTx/>
              <a:buSzPct val="100000"/>
              <a:buFont typeface="Arial" pitchFamily="34" charset="0"/>
              <a:buChar char="–"/>
              <a:defRPr b="0" i="0" spc="0" baseline="0"/>
            </a:lvl4pPr>
            <a:lvl5pPr marL="1371600" indent="-304792" defTabSz="1219170">
              <a:spcBef>
                <a:spcPts val="400"/>
              </a:spcBef>
              <a:buClrTx/>
              <a:buSzPct val="100000"/>
              <a:buFont typeface="Arial" panose="020B0604020202020204" pitchFamily="34" charset="0"/>
              <a:buChar char="•"/>
              <a:defRPr b="0" i="0" spc="0" baseline="0"/>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marL="165836" indent="-165836" defTabSz="1105543">
              <a:spcAft>
                <a:spcPts val="0"/>
              </a:spcAft>
              <a:tabLst>
                <a:tab pos="4834832" algn="r"/>
                <a:tab pos="9949887" algn="r"/>
              </a:tabLst>
            </a:pPr>
            <a:r>
              <a:rPr lang="en-US" sz="1451" dirty="0">
                <a:solidFill>
                  <a:prstClr val="black"/>
                </a:solidFill>
              </a:rPr>
              <a:t>A</a:t>
            </a:r>
            <a:r>
              <a:rPr lang="en-US" sz="1451" b="1" dirty="0">
                <a:solidFill>
                  <a:srgbClr val="C0504D"/>
                </a:solidFill>
              </a:rPr>
              <a:t> hypothetical cohort of 505,798 patients </a:t>
            </a:r>
            <a:r>
              <a:rPr lang="en-US" sz="1451" dirty="0"/>
              <a:t>receives early intensified antidiabetic treatment, 55% are women and 45% are men</a:t>
            </a:r>
          </a:p>
          <a:p>
            <a:pPr marL="165836" indent="-165836" defTabSz="1105543">
              <a:spcAft>
                <a:spcPts val="0"/>
              </a:spcAft>
              <a:tabLst>
                <a:tab pos="4834832" algn="r"/>
                <a:tab pos="9949887" algn="r"/>
              </a:tabLst>
            </a:pPr>
            <a:endParaRPr lang="en-US" sz="1451" dirty="0"/>
          </a:p>
          <a:p>
            <a:pPr marL="165836" indent="-165836" defTabSz="1105543">
              <a:spcAft>
                <a:spcPts val="0"/>
              </a:spcAft>
              <a:tabLst>
                <a:tab pos="4834832" algn="r"/>
                <a:tab pos="9949887" algn="r"/>
              </a:tabLst>
            </a:pPr>
            <a:r>
              <a:rPr lang="en-US" sz="1451" dirty="0"/>
              <a:t>Due to delayed disease progression </a:t>
            </a:r>
            <a:r>
              <a:rPr lang="en-US" sz="1451" b="1" dirty="0">
                <a:solidFill>
                  <a:srgbClr val="C0504D"/>
                </a:solidFill>
              </a:rPr>
              <a:t>13,208 complication events are potentially avoided </a:t>
            </a:r>
            <a:r>
              <a:rPr lang="en-US" sz="1451" dirty="0"/>
              <a:t>by early intensified antidiabetic treatment over a period of 10 years </a:t>
            </a:r>
          </a:p>
          <a:p>
            <a:pPr marL="165836" indent="-165836" defTabSz="1105543">
              <a:spcAft>
                <a:spcPts val="0"/>
              </a:spcAft>
              <a:tabLst>
                <a:tab pos="4834832" algn="r"/>
                <a:tab pos="9949887" algn="r"/>
              </a:tabLst>
            </a:pPr>
            <a:endParaRPr lang="en-US" sz="1451" dirty="0"/>
          </a:p>
          <a:p>
            <a:pPr marL="165836" indent="-165836" defTabSz="1105543">
              <a:spcAft>
                <a:spcPts val="0"/>
              </a:spcAft>
              <a:tabLst>
                <a:tab pos="4834832" algn="r"/>
                <a:tab pos="9949887" algn="r"/>
              </a:tabLst>
            </a:pPr>
            <a:r>
              <a:rPr lang="en-US" sz="1451" dirty="0"/>
              <a:t>The avoidance of complication events translates into </a:t>
            </a:r>
            <a:r>
              <a:rPr lang="en-US" sz="1451" b="1" dirty="0">
                <a:solidFill>
                  <a:srgbClr val="C0504D"/>
                </a:solidFill>
              </a:rPr>
              <a:t>12,737,851 avoided paid and unpaid hours lost</a:t>
            </a:r>
          </a:p>
          <a:p>
            <a:pPr marL="165836" indent="-165836" defTabSz="1105543">
              <a:spcAft>
                <a:spcPts val="0"/>
              </a:spcAft>
              <a:tabLst>
                <a:tab pos="4834832" algn="r"/>
                <a:tab pos="9949887" algn="r"/>
              </a:tabLst>
            </a:pPr>
            <a:endParaRPr lang="en-US" sz="1451" b="1" dirty="0">
              <a:solidFill>
                <a:srgbClr val="C0504D"/>
              </a:solidFill>
            </a:endParaRPr>
          </a:p>
          <a:p>
            <a:pPr marL="165836" indent="-165836" defTabSz="1105543">
              <a:spcAft>
                <a:spcPts val="0"/>
              </a:spcAft>
              <a:buClr>
                <a:prstClr val="black"/>
              </a:buClr>
              <a:tabLst>
                <a:tab pos="4834832" algn="r"/>
                <a:tab pos="9949887" algn="r"/>
              </a:tabLst>
            </a:pPr>
            <a:r>
              <a:rPr lang="en-US" sz="1451" b="1" dirty="0">
                <a:solidFill>
                  <a:srgbClr val="C0504D"/>
                </a:solidFill>
              </a:rPr>
              <a:t>Female patients </a:t>
            </a:r>
            <a:r>
              <a:rPr lang="en-US" sz="1451" dirty="0"/>
              <a:t>account for 7,458,639 avoided hours lost, </a:t>
            </a:r>
            <a:r>
              <a:rPr lang="en-US" sz="1451" b="1" dirty="0">
                <a:solidFill>
                  <a:srgbClr val="C0504D"/>
                </a:solidFill>
              </a:rPr>
              <a:t>73% are attributable to activity impairment, i.e., unpaid working hours</a:t>
            </a:r>
          </a:p>
          <a:p>
            <a:pPr marL="165836" indent="-165836" defTabSz="1105543">
              <a:spcAft>
                <a:spcPts val="0"/>
              </a:spcAft>
              <a:tabLst>
                <a:tab pos="4834832" algn="r"/>
                <a:tab pos="9949887" algn="r"/>
              </a:tabLst>
            </a:pPr>
            <a:endParaRPr lang="en-US" sz="1451" dirty="0"/>
          </a:p>
          <a:p>
            <a:pPr marL="165836" indent="-165836" defTabSz="1105543">
              <a:spcAft>
                <a:spcPts val="0"/>
              </a:spcAft>
              <a:buClr>
                <a:prstClr val="black"/>
              </a:buClr>
              <a:tabLst>
                <a:tab pos="4834832" algn="r"/>
                <a:tab pos="9949887" algn="r"/>
              </a:tabLst>
            </a:pPr>
            <a:r>
              <a:rPr lang="en-US" sz="1451" b="1" dirty="0">
                <a:solidFill>
                  <a:srgbClr val="C0504D"/>
                </a:solidFill>
              </a:rPr>
              <a:t>Male patients </a:t>
            </a:r>
            <a:r>
              <a:rPr lang="en-US" sz="1451" dirty="0"/>
              <a:t>account for 5,279,211 avoided hours lost, </a:t>
            </a:r>
            <a:r>
              <a:rPr lang="en-US" sz="1451" b="1" dirty="0">
                <a:solidFill>
                  <a:srgbClr val="C0504D"/>
                </a:solidFill>
              </a:rPr>
              <a:t>67% are attributable to productivity impairment, i.e., paid working hours</a:t>
            </a:r>
          </a:p>
          <a:p>
            <a:pPr marL="0" indent="0" defTabSz="1105543">
              <a:spcAft>
                <a:spcPts val="0"/>
              </a:spcAft>
              <a:buNone/>
              <a:tabLst>
                <a:tab pos="4834832" algn="r"/>
                <a:tab pos="9949887" algn="r"/>
              </a:tabLst>
            </a:pPr>
            <a:endParaRPr lang="en-US" sz="1451" dirty="0"/>
          </a:p>
          <a:p>
            <a:pPr marL="165836" indent="-165836" defTabSz="1105543">
              <a:spcAft>
                <a:spcPts val="0"/>
              </a:spcAft>
              <a:tabLst>
                <a:tab pos="4834832" algn="r"/>
                <a:tab pos="9949887" algn="r"/>
              </a:tabLst>
            </a:pPr>
            <a:r>
              <a:rPr lang="en-US" sz="1451" dirty="0"/>
              <a:t>The societal impact of early intensified antidiabetic treatment in terms of </a:t>
            </a:r>
            <a:r>
              <a:rPr lang="en-US" sz="1451" b="1" dirty="0">
                <a:solidFill>
                  <a:srgbClr val="C0504D"/>
                </a:solidFill>
              </a:rPr>
              <a:t>avoided productivity and activity losses amounts to USD 52,509,234 in 10 years</a:t>
            </a:r>
            <a:r>
              <a:rPr lang="en-US" sz="1451" dirty="0"/>
              <a:t>, </a:t>
            </a:r>
            <a:r>
              <a:rPr lang="en-US" sz="1451" b="1" dirty="0">
                <a:solidFill>
                  <a:srgbClr val="C0504D"/>
                </a:solidFill>
              </a:rPr>
              <a:t>83%</a:t>
            </a:r>
            <a:r>
              <a:rPr lang="en-US" sz="1451" dirty="0"/>
              <a:t> of the impact is due to </a:t>
            </a:r>
            <a:r>
              <a:rPr lang="en-US" sz="1451" b="1" dirty="0">
                <a:solidFill>
                  <a:srgbClr val="C0504D"/>
                </a:solidFill>
              </a:rPr>
              <a:t>avoided productivity losses</a:t>
            </a:r>
          </a:p>
          <a:p>
            <a:pPr marL="0" indent="0" defTabSz="1105543">
              <a:spcAft>
                <a:spcPts val="544"/>
              </a:spcAft>
              <a:buNone/>
              <a:tabLst>
                <a:tab pos="4834832" algn="r"/>
                <a:tab pos="9949887" algn="r"/>
              </a:tabLst>
            </a:pPr>
            <a:endParaRPr lang="en-US" sz="1451" dirty="0"/>
          </a:p>
        </p:txBody>
      </p:sp>
      <p:sp>
        <p:nvSpPr>
          <p:cNvPr id="64" name="Freeform 83">
            <a:hlinkClick r:id="rId2" action="ppaction://hlinksldjump"/>
            <a:extLst>
              <a:ext uri="{FF2B5EF4-FFF2-40B4-BE49-F238E27FC236}">
                <a16:creationId xmlns:a16="http://schemas.microsoft.com/office/drawing/2014/main" id="{973F2681-455F-43BB-A405-5B67FF3C8958}"/>
              </a:ext>
            </a:extLst>
          </p:cNvPr>
          <p:cNvSpPr>
            <a:spLocks noEditPoints="1"/>
          </p:cNvSpPr>
          <p:nvPr/>
        </p:nvSpPr>
        <p:spPr bwMode="auto">
          <a:xfrm>
            <a:off x="10876053" y="802722"/>
            <a:ext cx="195021" cy="194282"/>
          </a:xfrm>
          <a:custGeom>
            <a:avLst/>
            <a:gdLst>
              <a:gd name="T0" fmla="*/ 114 w 141"/>
              <a:gd name="T1" fmla="*/ 140 h 140"/>
              <a:gd name="T2" fmla="*/ 85 w 141"/>
              <a:gd name="T3" fmla="*/ 140 h 140"/>
              <a:gd name="T4" fmla="*/ 83 w 141"/>
              <a:gd name="T5" fmla="*/ 138 h 140"/>
              <a:gd name="T6" fmla="*/ 83 w 141"/>
              <a:gd name="T7" fmla="*/ 100 h 140"/>
              <a:gd name="T8" fmla="*/ 58 w 141"/>
              <a:gd name="T9" fmla="*/ 100 h 140"/>
              <a:gd name="T10" fmla="*/ 58 w 141"/>
              <a:gd name="T11" fmla="*/ 138 h 140"/>
              <a:gd name="T12" fmla="*/ 56 w 141"/>
              <a:gd name="T13" fmla="*/ 140 h 140"/>
              <a:gd name="T14" fmla="*/ 27 w 141"/>
              <a:gd name="T15" fmla="*/ 140 h 140"/>
              <a:gd name="T16" fmla="*/ 26 w 141"/>
              <a:gd name="T17" fmla="*/ 138 h 140"/>
              <a:gd name="T18" fmla="*/ 26 w 141"/>
              <a:gd name="T19" fmla="*/ 73 h 140"/>
              <a:gd name="T20" fmla="*/ 2 w 141"/>
              <a:gd name="T21" fmla="*/ 73 h 140"/>
              <a:gd name="T22" fmla="*/ 0 w 141"/>
              <a:gd name="T23" fmla="*/ 72 h 140"/>
              <a:gd name="T24" fmla="*/ 1 w 141"/>
              <a:gd name="T25" fmla="*/ 70 h 140"/>
              <a:gd name="T26" fmla="*/ 69 w 141"/>
              <a:gd name="T27" fmla="*/ 1 h 140"/>
              <a:gd name="T28" fmla="*/ 72 w 141"/>
              <a:gd name="T29" fmla="*/ 1 h 140"/>
              <a:gd name="T30" fmla="*/ 140 w 141"/>
              <a:gd name="T31" fmla="*/ 70 h 140"/>
              <a:gd name="T32" fmla="*/ 141 w 141"/>
              <a:gd name="T33" fmla="*/ 72 h 140"/>
              <a:gd name="T34" fmla="*/ 139 w 141"/>
              <a:gd name="T35" fmla="*/ 73 h 140"/>
              <a:gd name="T36" fmla="*/ 116 w 141"/>
              <a:gd name="T37" fmla="*/ 73 h 140"/>
              <a:gd name="T38" fmla="*/ 116 w 141"/>
              <a:gd name="T39" fmla="*/ 138 h 140"/>
              <a:gd name="T40" fmla="*/ 114 w 141"/>
              <a:gd name="T41" fmla="*/ 140 h 140"/>
              <a:gd name="T42" fmla="*/ 87 w 141"/>
              <a:gd name="T43" fmla="*/ 136 h 140"/>
              <a:gd name="T44" fmla="*/ 112 w 141"/>
              <a:gd name="T45" fmla="*/ 136 h 140"/>
              <a:gd name="T46" fmla="*/ 112 w 141"/>
              <a:gd name="T47" fmla="*/ 71 h 140"/>
              <a:gd name="T48" fmla="*/ 114 w 141"/>
              <a:gd name="T49" fmla="*/ 69 h 140"/>
              <a:gd name="T50" fmla="*/ 134 w 141"/>
              <a:gd name="T51" fmla="*/ 69 h 140"/>
              <a:gd name="T52" fmla="*/ 71 w 141"/>
              <a:gd name="T53" fmla="*/ 5 h 140"/>
              <a:gd name="T54" fmla="*/ 7 w 141"/>
              <a:gd name="T55" fmla="*/ 69 h 140"/>
              <a:gd name="T56" fmla="*/ 27 w 141"/>
              <a:gd name="T57" fmla="*/ 69 h 140"/>
              <a:gd name="T58" fmla="*/ 29 w 141"/>
              <a:gd name="T59" fmla="*/ 71 h 140"/>
              <a:gd name="T60" fmla="*/ 29 w 141"/>
              <a:gd name="T61" fmla="*/ 136 h 140"/>
              <a:gd name="T62" fmla="*/ 54 w 141"/>
              <a:gd name="T63" fmla="*/ 136 h 140"/>
              <a:gd name="T64" fmla="*/ 54 w 141"/>
              <a:gd name="T65" fmla="*/ 98 h 140"/>
              <a:gd name="T66" fmla="*/ 56 w 141"/>
              <a:gd name="T67" fmla="*/ 96 h 140"/>
              <a:gd name="T68" fmla="*/ 85 w 141"/>
              <a:gd name="T69" fmla="*/ 96 h 140"/>
              <a:gd name="T70" fmla="*/ 87 w 141"/>
              <a:gd name="T71" fmla="*/ 98 h 140"/>
              <a:gd name="T72" fmla="*/ 87 w 141"/>
              <a:gd name="T73"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0">
                <a:moveTo>
                  <a:pt x="114" y="140"/>
                </a:moveTo>
                <a:cubicBezTo>
                  <a:pt x="85" y="140"/>
                  <a:pt x="85" y="140"/>
                  <a:pt x="85" y="140"/>
                </a:cubicBezTo>
                <a:cubicBezTo>
                  <a:pt x="84" y="140"/>
                  <a:pt x="83" y="139"/>
                  <a:pt x="83" y="138"/>
                </a:cubicBezTo>
                <a:cubicBezTo>
                  <a:pt x="83" y="100"/>
                  <a:pt x="83" y="100"/>
                  <a:pt x="83" y="100"/>
                </a:cubicBezTo>
                <a:cubicBezTo>
                  <a:pt x="58" y="100"/>
                  <a:pt x="58" y="100"/>
                  <a:pt x="58" y="100"/>
                </a:cubicBezTo>
                <a:cubicBezTo>
                  <a:pt x="58" y="138"/>
                  <a:pt x="58" y="138"/>
                  <a:pt x="58" y="138"/>
                </a:cubicBezTo>
                <a:cubicBezTo>
                  <a:pt x="58" y="139"/>
                  <a:pt x="57" y="140"/>
                  <a:pt x="56" y="140"/>
                </a:cubicBezTo>
                <a:cubicBezTo>
                  <a:pt x="27" y="140"/>
                  <a:pt x="27" y="140"/>
                  <a:pt x="27" y="140"/>
                </a:cubicBezTo>
                <a:cubicBezTo>
                  <a:pt x="26" y="140"/>
                  <a:pt x="26" y="139"/>
                  <a:pt x="26" y="138"/>
                </a:cubicBezTo>
                <a:cubicBezTo>
                  <a:pt x="26" y="73"/>
                  <a:pt x="26" y="73"/>
                  <a:pt x="26" y="73"/>
                </a:cubicBezTo>
                <a:cubicBezTo>
                  <a:pt x="2" y="73"/>
                  <a:pt x="2" y="73"/>
                  <a:pt x="2" y="73"/>
                </a:cubicBezTo>
                <a:cubicBezTo>
                  <a:pt x="1" y="73"/>
                  <a:pt x="1" y="73"/>
                  <a:pt x="0" y="72"/>
                </a:cubicBezTo>
                <a:cubicBezTo>
                  <a:pt x="0" y="71"/>
                  <a:pt x="0" y="71"/>
                  <a:pt x="1" y="70"/>
                </a:cubicBezTo>
                <a:cubicBezTo>
                  <a:pt x="69" y="1"/>
                  <a:pt x="69" y="1"/>
                  <a:pt x="69" y="1"/>
                </a:cubicBezTo>
                <a:cubicBezTo>
                  <a:pt x="70" y="0"/>
                  <a:pt x="71" y="0"/>
                  <a:pt x="72" y="1"/>
                </a:cubicBezTo>
                <a:cubicBezTo>
                  <a:pt x="140" y="70"/>
                  <a:pt x="140" y="70"/>
                  <a:pt x="140" y="70"/>
                </a:cubicBezTo>
                <a:cubicBezTo>
                  <a:pt x="141" y="71"/>
                  <a:pt x="141" y="71"/>
                  <a:pt x="141" y="72"/>
                </a:cubicBezTo>
                <a:cubicBezTo>
                  <a:pt x="141" y="73"/>
                  <a:pt x="140" y="73"/>
                  <a:pt x="139" y="73"/>
                </a:cubicBezTo>
                <a:cubicBezTo>
                  <a:pt x="116" y="73"/>
                  <a:pt x="116" y="73"/>
                  <a:pt x="116" y="73"/>
                </a:cubicBezTo>
                <a:cubicBezTo>
                  <a:pt x="116" y="138"/>
                  <a:pt x="116" y="138"/>
                  <a:pt x="116" y="138"/>
                </a:cubicBezTo>
                <a:cubicBezTo>
                  <a:pt x="116" y="139"/>
                  <a:pt x="115" y="140"/>
                  <a:pt x="114" y="140"/>
                </a:cubicBezTo>
                <a:close/>
                <a:moveTo>
                  <a:pt x="87" y="136"/>
                </a:moveTo>
                <a:cubicBezTo>
                  <a:pt x="112" y="136"/>
                  <a:pt x="112" y="136"/>
                  <a:pt x="112" y="136"/>
                </a:cubicBezTo>
                <a:cubicBezTo>
                  <a:pt x="112" y="71"/>
                  <a:pt x="112" y="71"/>
                  <a:pt x="112" y="71"/>
                </a:cubicBezTo>
                <a:cubicBezTo>
                  <a:pt x="112" y="70"/>
                  <a:pt x="113" y="69"/>
                  <a:pt x="114" y="69"/>
                </a:cubicBezTo>
                <a:cubicBezTo>
                  <a:pt x="134" y="69"/>
                  <a:pt x="134" y="69"/>
                  <a:pt x="134" y="69"/>
                </a:cubicBezTo>
                <a:cubicBezTo>
                  <a:pt x="71" y="5"/>
                  <a:pt x="71" y="5"/>
                  <a:pt x="71" y="5"/>
                </a:cubicBezTo>
                <a:cubicBezTo>
                  <a:pt x="7" y="69"/>
                  <a:pt x="7" y="69"/>
                  <a:pt x="7" y="69"/>
                </a:cubicBezTo>
                <a:cubicBezTo>
                  <a:pt x="27" y="69"/>
                  <a:pt x="27" y="69"/>
                  <a:pt x="27" y="69"/>
                </a:cubicBezTo>
                <a:cubicBezTo>
                  <a:pt x="29" y="69"/>
                  <a:pt x="29" y="70"/>
                  <a:pt x="29" y="71"/>
                </a:cubicBezTo>
                <a:cubicBezTo>
                  <a:pt x="29" y="136"/>
                  <a:pt x="29" y="136"/>
                  <a:pt x="29" y="136"/>
                </a:cubicBezTo>
                <a:cubicBezTo>
                  <a:pt x="54" y="136"/>
                  <a:pt x="54" y="136"/>
                  <a:pt x="54" y="136"/>
                </a:cubicBezTo>
                <a:cubicBezTo>
                  <a:pt x="54" y="98"/>
                  <a:pt x="54" y="98"/>
                  <a:pt x="54" y="98"/>
                </a:cubicBezTo>
                <a:cubicBezTo>
                  <a:pt x="54" y="97"/>
                  <a:pt x="55" y="96"/>
                  <a:pt x="56" y="96"/>
                </a:cubicBezTo>
                <a:cubicBezTo>
                  <a:pt x="85" y="96"/>
                  <a:pt x="85" y="96"/>
                  <a:pt x="85" y="96"/>
                </a:cubicBezTo>
                <a:cubicBezTo>
                  <a:pt x="86" y="96"/>
                  <a:pt x="87" y="97"/>
                  <a:pt x="87" y="98"/>
                </a:cubicBezTo>
                <a:lnTo>
                  <a:pt x="87" y="136"/>
                </a:lnTo>
                <a:close/>
              </a:path>
            </a:pathLst>
          </a:custGeom>
          <a:solidFill>
            <a:schemeClr val="tx1">
              <a:lumMod val="50000"/>
              <a:lumOff val="50000"/>
            </a:schemeClr>
          </a:solidFill>
          <a:ln>
            <a:solidFill>
              <a:schemeClr val="accent2"/>
            </a:solidFill>
          </a:ln>
        </p:spPr>
        <p:txBody>
          <a:bodyPr vert="horz" wrap="square" lIns="82918" tIns="41459" rIns="82918" bIns="41459" numCol="1" anchor="t" anchorCtr="0" compatLnSpc="1">
            <a:prstTxWarp prst="textNoShape">
              <a:avLst/>
            </a:prstTxWarp>
          </a:bodyPr>
          <a:lstStyle/>
          <a:p>
            <a:pPr defTabSz="829178"/>
            <a:endParaRPr lang="en-US" sz="1632" dirty="0">
              <a:solidFill>
                <a:prstClr val="black"/>
              </a:solidFill>
              <a:latin typeface="Calibri"/>
            </a:endParaRPr>
          </a:p>
        </p:txBody>
      </p:sp>
      <p:sp>
        <p:nvSpPr>
          <p:cNvPr id="11" name="Footer Placeholder 4">
            <a:extLst>
              <a:ext uri="{FF2B5EF4-FFF2-40B4-BE49-F238E27FC236}">
                <a16:creationId xmlns:a16="http://schemas.microsoft.com/office/drawing/2014/main" id="{181699E1-0ABF-4B99-802F-F06D61E6C00F}"/>
              </a:ext>
            </a:extLst>
          </p:cNvPr>
          <p:cNvSpPr txBox="1">
            <a:spLocks/>
          </p:cNvSpPr>
          <p:nvPr/>
        </p:nvSpPr>
        <p:spPr>
          <a:xfrm>
            <a:off x="1130349" y="5992331"/>
            <a:ext cx="9956006" cy="407248"/>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14589">
              <a:defRPr/>
            </a:pPr>
            <a:r>
              <a:rPr lang="en-US"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T2DM, type 2 diabetes mellitus.</a:t>
            </a:r>
          </a:p>
          <a:p>
            <a:pPr defTabSz="414589">
              <a:defRPr/>
            </a:pPr>
            <a:r>
              <a:rPr lang="en-US"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Tsotra</a:t>
            </a:r>
            <a:r>
              <a:rPr lang="en-US"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F, et al. J. Comp Eff Res. 2022. DOI: https://doi.org/10.2217/cer-2022-0110 (</a:t>
            </a:r>
            <a:r>
              <a:rPr lang="en-US" sz="816" dirty="0" err="1">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Epub</a:t>
            </a:r>
            <a:r>
              <a:rPr lang="en-US" sz="816" dirty="0">
                <a:solidFill>
                  <a:prstClr val="black">
                    <a:lumMod val="65000"/>
                    <a:lumOff val="35000"/>
                  </a:prstClr>
                </a:solidFill>
                <a:latin typeface="Arial" panose="020B0604020202020204" pitchFamily="34" charset="0"/>
                <a:cs typeface="Arial" panose="020B0604020202020204" pitchFamily="34" charset="0"/>
                <a:sym typeface="Symbol" panose="05050102010706020507" pitchFamily="18" charset="2"/>
              </a:rPr>
              <a:t> ahead of print).</a:t>
            </a:r>
            <a:endParaRPr lang="en-US" sz="816" dirty="0">
              <a:solidFill>
                <a:srgbClr val="000000">
                  <a:lumMod val="65000"/>
                  <a:lumOff val="35000"/>
                </a:srgbClr>
              </a:solidFill>
              <a:latin typeface="Arial"/>
            </a:endParaRPr>
          </a:p>
          <a:p>
            <a:pPr defTabSz="414589">
              <a:defRPr/>
            </a:pPr>
            <a:endParaRPr lang="en-US" sz="816" dirty="0">
              <a:solidFill>
                <a:srgbClr val="000000">
                  <a:lumMod val="65000"/>
                  <a:lumOff val="35000"/>
                </a:srgbClr>
              </a:solidFill>
              <a:latin typeface="Arial"/>
            </a:endParaRPr>
          </a:p>
          <a:p>
            <a:pPr defTabSz="414589">
              <a:defRPr/>
            </a:pPr>
            <a:endParaRPr lang="en-US" sz="816" dirty="0">
              <a:solidFill>
                <a:srgbClr val="000000">
                  <a:lumMod val="65000"/>
                  <a:lumOff val="35000"/>
                </a:srgbClr>
              </a:solidFill>
              <a:latin typeface="Arial"/>
            </a:endParaRPr>
          </a:p>
        </p:txBody>
      </p:sp>
    </p:spTree>
    <p:extLst>
      <p:ext uri="{BB962C8B-B14F-4D97-AF65-F5344CB8AC3E}">
        <p14:creationId xmlns:p14="http://schemas.microsoft.com/office/powerpoint/2010/main" val="1636829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1" name="Slide Number Placeholder 2"/>
          <p:cNvSpPr>
            <a:spLocks noGrp="1"/>
          </p:cNvSpPr>
          <p:nvPr>
            <p:ph type="sldNum" sz="quarter" idx="4294967295"/>
          </p:nvPr>
        </p:nvSpPr>
        <p:spPr>
          <a:noFill/>
        </p:spPr>
        <p:txBody>
          <a:bodyPr/>
          <a:lstStyle>
            <a:lvl1pPr eaLnBrk="0" hangingPunct="0">
              <a:spcBef>
                <a:spcPct val="0"/>
              </a:spcBef>
              <a:spcAft>
                <a:spcPct val="40000"/>
              </a:spcAft>
              <a:buFont typeface="Symbol" pitchFamily="18" charset="2"/>
              <a:defRPr sz="2000" b="1">
                <a:solidFill>
                  <a:schemeClr val="tx1"/>
                </a:solidFill>
                <a:latin typeface="Arial" charset="0"/>
              </a:defRPr>
            </a:lvl1pPr>
            <a:lvl2pPr marL="742950" indent="-285750" eaLnBrk="0" hangingPunct="0">
              <a:spcBef>
                <a:spcPct val="0"/>
              </a:spcBef>
              <a:spcAft>
                <a:spcPct val="40000"/>
              </a:spcAft>
              <a:buFont typeface="Symbol" pitchFamily="18" charset="2"/>
              <a:buChar char="·"/>
              <a:defRPr sz="2000" b="1">
                <a:solidFill>
                  <a:schemeClr val="tx1"/>
                </a:solidFill>
                <a:latin typeface="Arial" charset="0"/>
              </a:defRPr>
            </a:lvl2pPr>
            <a:lvl3pPr marL="1143000" indent="-228600" eaLnBrk="0" hangingPunct="0">
              <a:spcBef>
                <a:spcPct val="0"/>
              </a:spcBef>
              <a:spcAft>
                <a:spcPct val="40000"/>
              </a:spcAft>
              <a:buFont typeface="Symbol" pitchFamily="18" charset="2"/>
              <a:buChar char="-"/>
              <a:defRPr sz="2000" b="1">
                <a:solidFill>
                  <a:schemeClr val="tx1"/>
                </a:solidFill>
                <a:latin typeface="Arial" charset="0"/>
              </a:defRPr>
            </a:lvl3pPr>
            <a:lvl4pPr marL="1600200" indent="-228600" eaLnBrk="0" hangingPunct="0">
              <a:spcBef>
                <a:spcPct val="0"/>
              </a:spcBef>
              <a:spcAft>
                <a:spcPct val="40000"/>
              </a:spcAft>
              <a:buChar char="•"/>
              <a:defRPr sz="2000" b="1">
                <a:solidFill>
                  <a:schemeClr val="tx1"/>
                </a:solidFill>
                <a:latin typeface="Arial" charset="0"/>
              </a:defRPr>
            </a:lvl4pPr>
            <a:lvl5pPr marL="2057400" indent="-228600" eaLnBrk="0" hangingPunct="0">
              <a:spcBef>
                <a:spcPct val="0"/>
              </a:spcBef>
              <a:spcAft>
                <a:spcPct val="50000"/>
              </a:spcAft>
              <a:buFont typeface="Symbol" pitchFamily="18" charset="2"/>
              <a:buChar char="·"/>
              <a:defRPr sz="2200" b="1">
                <a:solidFill>
                  <a:schemeClr val="tx1"/>
                </a:solidFill>
                <a:latin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charset="0"/>
              </a:defRPr>
            </a:lvl9pPr>
          </a:lstStyle>
          <a:p>
            <a:pPr fontAlgn="base">
              <a:spcAft>
                <a:spcPct val="0"/>
              </a:spcAft>
            </a:pPr>
            <a:fld id="{B4AB2DE7-DF8C-4CB3-B7A7-F2719146D932}" type="slidenum">
              <a:rPr lang="en-US" altLang="en-US" sz="1000" b="0">
                <a:solidFill>
                  <a:srgbClr val="FFFFFF"/>
                </a:solidFill>
                <a:cs typeface="Arial"/>
              </a:rPr>
              <a:pPr fontAlgn="base">
                <a:spcAft>
                  <a:spcPct val="0"/>
                </a:spcAft>
              </a:pPr>
              <a:t>53</a:t>
            </a:fld>
            <a:endParaRPr lang="en-US" altLang="en-US" sz="1000" b="0">
              <a:solidFill>
                <a:srgbClr val="FFFFFF"/>
              </a:solidFill>
              <a:cs typeface="Arial"/>
            </a:endParaRPr>
          </a:p>
        </p:txBody>
      </p:sp>
      <p:sp>
        <p:nvSpPr>
          <p:cNvPr id="48132" name="Rectangle 2"/>
          <p:cNvSpPr>
            <a:spLocks noGrp="1" noChangeArrowheads="1"/>
          </p:cNvSpPr>
          <p:nvPr>
            <p:ph type="title" idx="4294967295"/>
          </p:nvPr>
        </p:nvSpPr>
        <p:spPr>
          <a:xfrm>
            <a:off x="1704975" y="39689"/>
            <a:ext cx="8764588" cy="1011237"/>
          </a:xfrm>
        </p:spPr>
        <p:txBody>
          <a:bodyPr/>
          <a:lstStyle/>
          <a:p>
            <a:r>
              <a:rPr lang="en-US" altLang="en-US" dirty="0"/>
              <a:t>Galvus Add-on to Metformin: Effective HbA1c Reduction at 24 Weeks</a:t>
            </a:r>
          </a:p>
        </p:txBody>
      </p:sp>
      <p:graphicFrame>
        <p:nvGraphicFramePr>
          <p:cNvPr id="48133" name="Object 3"/>
          <p:cNvGraphicFramePr>
            <a:graphicFrameLocks noChangeAspect="1"/>
          </p:cNvGraphicFramePr>
          <p:nvPr/>
        </p:nvGraphicFramePr>
        <p:xfrm>
          <a:off x="2728914" y="2063751"/>
          <a:ext cx="6618287" cy="3705225"/>
        </p:xfrm>
        <a:graphic>
          <a:graphicData uri="http://schemas.openxmlformats.org/presentationml/2006/ole">
            <mc:AlternateContent xmlns:mc="http://schemas.openxmlformats.org/markup-compatibility/2006">
              <mc:Choice xmlns:v="urn:schemas-microsoft-com:vml" Requires="v">
                <p:oleObj r:id="rId3" imgW="6614733" imgH="3700593" progId="Excel.Chart.8">
                  <p:embed/>
                </p:oleObj>
              </mc:Choice>
              <mc:Fallback>
                <p:oleObj r:id="rId3" imgW="6614733" imgH="3700593" progId="Excel.Chart.8">
                  <p:embed/>
                  <p:pic>
                    <p:nvPicPr>
                      <p:cNvPr id="4813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914" y="2063751"/>
                        <a:ext cx="6618287"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4" name="AutoShape 4"/>
          <p:cNvSpPr>
            <a:spLocks noChangeArrowheads="1"/>
          </p:cNvSpPr>
          <p:nvPr/>
        </p:nvSpPr>
        <p:spPr bwMode="invGray">
          <a:xfrm>
            <a:off x="4754563" y="1570038"/>
            <a:ext cx="3116262" cy="646112"/>
          </a:xfrm>
          <a:prstGeom prst="roundRect">
            <a:avLst>
              <a:gd name="adj" fmla="val 16667"/>
            </a:avLst>
          </a:prstGeom>
          <a:noFill/>
          <a:ln w="12700">
            <a:solidFill>
              <a:srgbClr val="2697F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spcBef>
                <a:spcPct val="0"/>
              </a:spcBef>
              <a:spcAft>
                <a:spcPct val="40000"/>
              </a:spcAft>
              <a:buFont typeface="Symbol" pitchFamily="18" charset="2"/>
              <a:defRPr sz="2000" b="1">
                <a:solidFill>
                  <a:schemeClr val="tx1"/>
                </a:solidFill>
                <a:latin typeface="Arial" charset="0"/>
              </a:defRPr>
            </a:lvl1pPr>
            <a:lvl2pPr marL="742950" indent="-285750" eaLnBrk="0" hangingPunct="0">
              <a:spcBef>
                <a:spcPct val="0"/>
              </a:spcBef>
              <a:spcAft>
                <a:spcPct val="40000"/>
              </a:spcAft>
              <a:buFont typeface="Symbol" pitchFamily="18" charset="2"/>
              <a:buChar char="·"/>
              <a:defRPr sz="2000" b="1">
                <a:solidFill>
                  <a:schemeClr val="tx1"/>
                </a:solidFill>
                <a:latin typeface="Arial" charset="0"/>
              </a:defRPr>
            </a:lvl2pPr>
            <a:lvl3pPr marL="1143000" indent="-228600" eaLnBrk="0" hangingPunct="0">
              <a:spcBef>
                <a:spcPct val="0"/>
              </a:spcBef>
              <a:spcAft>
                <a:spcPct val="40000"/>
              </a:spcAft>
              <a:buFont typeface="Symbol" pitchFamily="18" charset="2"/>
              <a:buChar char="-"/>
              <a:defRPr sz="2000" b="1">
                <a:solidFill>
                  <a:schemeClr val="tx1"/>
                </a:solidFill>
                <a:latin typeface="Arial" charset="0"/>
              </a:defRPr>
            </a:lvl3pPr>
            <a:lvl4pPr marL="1600200" indent="-228600" eaLnBrk="0" hangingPunct="0">
              <a:spcBef>
                <a:spcPct val="0"/>
              </a:spcBef>
              <a:spcAft>
                <a:spcPct val="40000"/>
              </a:spcAft>
              <a:buChar char="•"/>
              <a:defRPr sz="2000" b="1">
                <a:solidFill>
                  <a:schemeClr val="tx1"/>
                </a:solidFill>
                <a:latin typeface="Arial" charset="0"/>
              </a:defRPr>
            </a:lvl4pPr>
            <a:lvl5pPr marL="2057400" indent="-228600" eaLnBrk="0" hangingPunct="0">
              <a:spcBef>
                <a:spcPct val="0"/>
              </a:spcBef>
              <a:spcAft>
                <a:spcPct val="50000"/>
              </a:spcAft>
              <a:buFont typeface="Symbol" pitchFamily="18" charset="2"/>
              <a:buChar char="·"/>
              <a:defRPr sz="2200" b="1">
                <a:solidFill>
                  <a:schemeClr val="tx1"/>
                </a:solidFill>
                <a:latin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charset="0"/>
              </a:defRPr>
            </a:lvl9pPr>
          </a:lstStyle>
          <a:p>
            <a:pPr algn="ctr" fontAlgn="base"/>
            <a:r>
              <a:rPr lang="en-US" altLang="en-US" sz="1600">
                <a:solidFill>
                  <a:srgbClr val="FFFF00"/>
                </a:solidFill>
                <a:cs typeface="Arial" charset="0"/>
              </a:rPr>
              <a:t>Mean Difference vs PBO</a:t>
            </a:r>
            <a:br>
              <a:rPr lang="en-US" altLang="en-US" sz="1600">
                <a:solidFill>
                  <a:srgbClr val="FFFF00"/>
                </a:solidFill>
                <a:cs typeface="Arial" charset="0"/>
              </a:rPr>
            </a:br>
            <a:r>
              <a:rPr lang="en-US" altLang="en-US" sz="1600">
                <a:solidFill>
                  <a:srgbClr val="FFFF00"/>
                </a:solidFill>
                <a:cs typeface="Arial" charset="0"/>
              </a:rPr>
              <a:t>BL ~8.4%</a:t>
            </a:r>
          </a:p>
        </p:txBody>
      </p:sp>
      <p:grpSp>
        <p:nvGrpSpPr>
          <p:cNvPr id="48135" name="Group 58"/>
          <p:cNvGrpSpPr>
            <a:grpSpLocks/>
          </p:cNvGrpSpPr>
          <p:nvPr/>
        </p:nvGrpSpPr>
        <p:grpSpPr bwMode="auto">
          <a:xfrm>
            <a:off x="6396039" y="5816606"/>
            <a:ext cx="4975225" cy="538163"/>
            <a:chOff x="2772" y="3664"/>
            <a:chExt cx="3134" cy="339"/>
          </a:xfrm>
        </p:grpSpPr>
        <p:sp>
          <p:nvSpPr>
            <p:cNvPr id="48143" name="Rectangle 9"/>
            <p:cNvSpPr>
              <a:spLocks noChangeArrowheads="1"/>
            </p:cNvSpPr>
            <p:nvPr/>
          </p:nvSpPr>
          <p:spPr bwMode="auto">
            <a:xfrm>
              <a:off x="2893" y="3808"/>
              <a:ext cx="291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spcBef>
                  <a:spcPct val="0"/>
                </a:spcBef>
                <a:spcAft>
                  <a:spcPct val="40000"/>
                </a:spcAft>
                <a:buFont typeface="Symbol" pitchFamily="18" charset="2"/>
                <a:defRPr sz="2000" b="1">
                  <a:solidFill>
                    <a:schemeClr val="tx1"/>
                  </a:solidFill>
                  <a:latin typeface="Arial" charset="0"/>
                </a:defRPr>
              </a:lvl1pPr>
              <a:lvl2pPr marL="742950" indent="-285750" eaLnBrk="0" hangingPunct="0">
                <a:spcBef>
                  <a:spcPct val="0"/>
                </a:spcBef>
                <a:spcAft>
                  <a:spcPct val="40000"/>
                </a:spcAft>
                <a:buFont typeface="Symbol" pitchFamily="18" charset="2"/>
                <a:buChar char="·"/>
                <a:defRPr sz="2000" b="1">
                  <a:solidFill>
                    <a:schemeClr val="tx1"/>
                  </a:solidFill>
                  <a:latin typeface="Arial" charset="0"/>
                </a:defRPr>
              </a:lvl2pPr>
              <a:lvl3pPr marL="1143000" indent="-228600" eaLnBrk="0" hangingPunct="0">
                <a:spcBef>
                  <a:spcPct val="0"/>
                </a:spcBef>
                <a:spcAft>
                  <a:spcPct val="40000"/>
                </a:spcAft>
                <a:buFont typeface="Symbol" pitchFamily="18" charset="2"/>
                <a:buChar char="-"/>
                <a:defRPr sz="2000" b="1">
                  <a:solidFill>
                    <a:schemeClr val="tx1"/>
                  </a:solidFill>
                  <a:latin typeface="Arial" charset="0"/>
                </a:defRPr>
              </a:lvl3pPr>
              <a:lvl4pPr marL="1600200" indent="-228600" eaLnBrk="0" hangingPunct="0">
                <a:spcBef>
                  <a:spcPct val="0"/>
                </a:spcBef>
                <a:spcAft>
                  <a:spcPct val="40000"/>
                </a:spcAft>
                <a:buChar char="•"/>
                <a:defRPr sz="2000" b="1">
                  <a:solidFill>
                    <a:schemeClr val="tx1"/>
                  </a:solidFill>
                  <a:latin typeface="Arial" charset="0"/>
                </a:defRPr>
              </a:lvl4pPr>
              <a:lvl5pPr marL="2057400" indent="-228600" eaLnBrk="0" hangingPunct="0">
                <a:spcBef>
                  <a:spcPct val="0"/>
                </a:spcBef>
                <a:spcAft>
                  <a:spcPct val="50000"/>
                </a:spcAft>
                <a:buFont typeface="Symbol" pitchFamily="18" charset="2"/>
                <a:buChar char="·"/>
                <a:defRPr sz="2200" b="1">
                  <a:solidFill>
                    <a:schemeClr val="tx1"/>
                  </a:solidFill>
                  <a:latin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charset="0"/>
                </a:defRPr>
              </a:lvl9pPr>
            </a:lstStyle>
            <a:p>
              <a:pPr fontAlgn="base">
                <a:spcAft>
                  <a:spcPct val="0"/>
                </a:spcAft>
              </a:pPr>
              <a:r>
                <a:rPr lang="en-US" altLang="en-US" sz="1400">
                  <a:solidFill>
                    <a:srgbClr val="FFFFFF"/>
                  </a:solidFill>
                  <a:cs typeface="Arial" charset="0"/>
                </a:rPr>
                <a:t>Vilda 50 mg twice daily + met (n=143)</a:t>
              </a:r>
            </a:p>
          </p:txBody>
        </p:sp>
        <p:sp>
          <p:nvSpPr>
            <p:cNvPr id="48144" name="Rectangle 10"/>
            <p:cNvSpPr>
              <a:spLocks noChangeArrowheads="1"/>
            </p:cNvSpPr>
            <p:nvPr/>
          </p:nvSpPr>
          <p:spPr bwMode="auto">
            <a:xfrm>
              <a:off x="2772" y="3871"/>
              <a:ext cx="82" cy="81"/>
            </a:xfrm>
            <a:prstGeom prst="rect">
              <a:avLst/>
            </a:prstGeom>
            <a:solidFill>
              <a:schemeClr val="accent2"/>
            </a:solidFill>
            <a:ln w="12700">
              <a:solidFill>
                <a:schemeClr val="tx1"/>
              </a:solidFill>
              <a:miter lim="800000"/>
              <a:headEnd/>
              <a:tailEnd/>
            </a:ln>
          </p:spPr>
          <p:txBody>
            <a:bodyPr wrap="none" lIns="90000" tIns="46800" rIns="90000" bIns="46800" anchor="ctr"/>
            <a:lstStyle>
              <a:lvl1pPr eaLnBrk="0" hangingPunct="0">
                <a:spcBef>
                  <a:spcPct val="0"/>
                </a:spcBef>
                <a:spcAft>
                  <a:spcPct val="40000"/>
                </a:spcAft>
                <a:buFont typeface="Symbol" pitchFamily="18" charset="2"/>
                <a:defRPr sz="2000" b="1">
                  <a:solidFill>
                    <a:schemeClr val="tx1"/>
                  </a:solidFill>
                  <a:latin typeface="Arial" charset="0"/>
                </a:defRPr>
              </a:lvl1pPr>
              <a:lvl2pPr marL="742950" indent="-285750" eaLnBrk="0" hangingPunct="0">
                <a:spcBef>
                  <a:spcPct val="0"/>
                </a:spcBef>
                <a:spcAft>
                  <a:spcPct val="40000"/>
                </a:spcAft>
                <a:buFont typeface="Symbol" pitchFamily="18" charset="2"/>
                <a:buChar char="·"/>
                <a:defRPr sz="2000" b="1">
                  <a:solidFill>
                    <a:schemeClr val="tx1"/>
                  </a:solidFill>
                  <a:latin typeface="Arial" charset="0"/>
                </a:defRPr>
              </a:lvl2pPr>
              <a:lvl3pPr marL="1143000" indent="-228600" eaLnBrk="0" hangingPunct="0">
                <a:spcBef>
                  <a:spcPct val="0"/>
                </a:spcBef>
                <a:spcAft>
                  <a:spcPct val="40000"/>
                </a:spcAft>
                <a:buFont typeface="Symbol" pitchFamily="18" charset="2"/>
                <a:buChar char="-"/>
                <a:defRPr sz="2000" b="1">
                  <a:solidFill>
                    <a:schemeClr val="tx1"/>
                  </a:solidFill>
                  <a:latin typeface="Arial" charset="0"/>
                </a:defRPr>
              </a:lvl3pPr>
              <a:lvl4pPr marL="1600200" indent="-228600" eaLnBrk="0" hangingPunct="0">
                <a:spcBef>
                  <a:spcPct val="0"/>
                </a:spcBef>
                <a:spcAft>
                  <a:spcPct val="40000"/>
                </a:spcAft>
                <a:buChar char="•"/>
                <a:defRPr sz="2000" b="1">
                  <a:solidFill>
                    <a:schemeClr val="tx1"/>
                  </a:solidFill>
                  <a:latin typeface="Arial" charset="0"/>
                </a:defRPr>
              </a:lvl4pPr>
              <a:lvl5pPr marL="2057400" indent="-228600" eaLnBrk="0" hangingPunct="0">
                <a:spcBef>
                  <a:spcPct val="0"/>
                </a:spcBef>
                <a:spcAft>
                  <a:spcPct val="50000"/>
                </a:spcAft>
                <a:buFont typeface="Symbol" pitchFamily="18" charset="2"/>
                <a:buChar char="·"/>
                <a:defRPr sz="2200" b="1">
                  <a:solidFill>
                    <a:schemeClr val="tx1"/>
                  </a:solidFill>
                  <a:latin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charset="0"/>
                </a:defRPr>
              </a:lvl9pPr>
            </a:lstStyle>
            <a:p>
              <a:pPr algn="ctr" eaLnBrk="1" fontAlgn="base" hangingPunct="1">
                <a:spcBef>
                  <a:spcPct val="20000"/>
                </a:spcBef>
                <a:spcAft>
                  <a:spcPct val="0"/>
                </a:spcAft>
                <a:buSzPct val="120000"/>
              </a:pPr>
              <a:endParaRPr lang="en-GB" altLang="en-US" sz="1800" b="0">
                <a:solidFill>
                  <a:srgbClr val="FFFFFF"/>
                </a:solidFill>
                <a:cs typeface="Arial" charset="0"/>
              </a:endParaRPr>
            </a:p>
          </p:txBody>
        </p:sp>
        <p:sp>
          <p:nvSpPr>
            <p:cNvPr id="48145" name="Rectangle 11"/>
            <p:cNvSpPr>
              <a:spLocks noChangeArrowheads="1"/>
            </p:cNvSpPr>
            <p:nvPr/>
          </p:nvSpPr>
          <p:spPr bwMode="auto">
            <a:xfrm>
              <a:off x="2898" y="3664"/>
              <a:ext cx="300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spcBef>
                  <a:spcPct val="0"/>
                </a:spcBef>
                <a:spcAft>
                  <a:spcPct val="40000"/>
                </a:spcAft>
                <a:buFont typeface="Symbol" pitchFamily="18" charset="2"/>
                <a:defRPr sz="2000" b="1">
                  <a:solidFill>
                    <a:schemeClr val="tx1"/>
                  </a:solidFill>
                  <a:latin typeface="Arial" charset="0"/>
                </a:defRPr>
              </a:lvl1pPr>
              <a:lvl2pPr marL="742950" indent="-285750" eaLnBrk="0" hangingPunct="0">
                <a:spcBef>
                  <a:spcPct val="0"/>
                </a:spcBef>
                <a:spcAft>
                  <a:spcPct val="40000"/>
                </a:spcAft>
                <a:buFont typeface="Symbol" pitchFamily="18" charset="2"/>
                <a:buChar char="·"/>
                <a:defRPr sz="2000" b="1">
                  <a:solidFill>
                    <a:schemeClr val="tx1"/>
                  </a:solidFill>
                  <a:latin typeface="Arial" charset="0"/>
                </a:defRPr>
              </a:lvl2pPr>
              <a:lvl3pPr marL="1143000" indent="-228600" eaLnBrk="0" hangingPunct="0">
                <a:spcBef>
                  <a:spcPct val="0"/>
                </a:spcBef>
                <a:spcAft>
                  <a:spcPct val="40000"/>
                </a:spcAft>
                <a:buFont typeface="Symbol" pitchFamily="18" charset="2"/>
                <a:buChar char="-"/>
                <a:defRPr sz="2000" b="1">
                  <a:solidFill>
                    <a:schemeClr val="tx1"/>
                  </a:solidFill>
                  <a:latin typeface="Arial" charset="0"/>
                </a:defRPr>
              </a:lvl3pPr>
              <a:lvl4pPr marL="1600200" indent="-228600" eaLnBrk="0" hangingPunct="0">
                <a:spcBef>
                  <a:spcPct val="0"/>
                </a:spcBef>
                <a:spcAft>
                  <a:spcPct val="40000"/>
                </a:spcAft>
                <a:buChar char="•"/>
                <a:defRPr sz="2000" b="1">
                  <a:solidFill>
                    <a:schemeClr val="tx1"/>
                  </a:solidFill>
                  <a:latin typeface="Arial" charset="0"/>
                </a:defRPr>
              </a:lvl4pPr>
              <a:lvl5pPr marL="2057400" indent="-228600" eaLnBrk="0" hangingPunct="0">
                <a:spcBef>
                  <a:spcPct val="0"/>
                </a:spcBef>
                <a:spcAft>
                  <a:spcPct val="50000"/>
                </a:spcAft>
                <a:buFont typeface="Symbol" pitchFamily="18" charset="2"/>
                <a:buChar char="·"/>
                <a:defRPr sz="2200" b="1">
                  <a:solidFill>
                    <a:schemeClr val="tx1"/>
                  </a:solidFill>
                  <a:latin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charset="0"/>
                </a:defRPr>
              </a:lvl9pPr>
            </a:lstStyle>
            <a:p>
              <a:pPr fontAlgn="base">
                <a:spcAft>
                  <a:spcPct val="0"/>
                </a:spcAft>
              </a:pPr>
              <a:r>
                <a:rPr lang="en-US" altLang="en-US" sz="1400">
                  <a:solidFill>
                    <a:srgbClr val="FFFFFF"/>
                  </a:solidFill>
                  <a:cs typeface="Arial" charset="0"/>
                </a:rPr>
                <a:t>Vilda 50 mg once daily + met (n=143)</a:t>
              </a:r>
            </a:p>
          </p:txBody>
        </p:sp>
        <p:sp>
          <p:nvSpPr>
            <p:cNvPr id="48146" name="Rectangle 12"/>
            <p:cNvSpPr>
              <a:spLocks noChangeArrowheads="1"/>
            </p:cNvSpPr>
            <p:nvPr/>
          </p:nvSpPr>
          <p:spPr bwMode="auto">
            <a:xfrm>
              <a:off x="2776" y="3726"/>
              <a:ext cx="82" cy="82"/>
            </a:xfrm>
            <a:prstGeom prst="rect">
              <a:avLst/>
            </a:prstGeom>
            <a:solidFill>
              <a:schemeClr val="accent1"/>
            </a:solidFill>
            <a:ln w="12700">
              <a:solidFill>
                <a:schemeClr val="tx1"/>
              </a:solidFill>
              <a:miter lim="800000"/>
              <a:headEnd/>
              <a:tailEnd/>
            </a:ln>
          </p:spPr>
          <p:txBody>
            <a:bodyPr wrap="none" lIns="90000" tIns="46800" rIns="90000" bIns="46800" anchor="ctr"/>
            <a:lstStyle>
              <a:lvl1pPr eaLnBrk="0" hangingPunct="0">
                <a:spcBef>
                  <a:spcPct val="0"/>
                </a:spcBef>
                <a:spcAft>
                  <a:spcPct val="40000"/>
                </a:spcAft>
                <a:buFont typeface="Symbol" pitchFamily="18" charset="2"/>
                <a:defRPr sz="2000" b="1">
                  <a:solidFill>
                    <a:schemeClr val="tx1"/>
                  </a:solidFill>
                  <a:latin typeface="Arial" charset="0"/>
                </a:defRPr>
              </a:lvl1pPr>
              <a:lvl2pPr marL="742950" indent="-285750" eaLnBrk="0" hangingPunct="0">
                <a:spcBef>
                  <a:spcPct val="0"/>
                </a:spcBef>
                <a:spcAft>
                  <a:spcPct val="40000"/>
                </a:spcAft>
                <a:buFont typeface="Symbol" pitchFamily="18" charset="2"/>
                <a:buChar char="·"/>
                <a:defRPr sz="2000" b="1">
                  <a:solidFill>
                    <a:schemeClr val="tx1"/>
                  </a:solidFill>
                  <a:latin typeface="Arial" charset="0"/>
                </a:defRPr>
              </a:lvl2pPr>
              <a:lvl3pPr marL="1143000" indent="-228600" eaLnBrk="0" hangingPunct="0">
                <a:spcBef>
                  <a:spcPct val="0"/>
                </a:spcBef>
                <a:spcAft>
                  <a:spcPct val="40000"/>
                </a:spcAft>
                <a:buFont typeface="Symbol" pitchFamily="18" charset="2"/>
                <a:buChar char="-"/>
                <a:defRPr sz="2000" b="1">
                  <a:solidFill>
                    <a:schemeClr val="tx1"/>
                  </a:solidFill>
                  <a:latin typeface="Arial" charset="0"/>
                </a:defRPr>
              </a:lvl3pPr>
              <a:lvl4pPr marL="1600200" indent="-228600" eaLnBrk="0" hangingPunct="0">
                <a:spcBef>
                  <a:spcPct val="0"/>
                </a:spcBef>
                <a:spcAft>
                  <a:spcPct val="40000"/>
                </a:spcAft>
                <a:buChar char="•"/>
                <a:defRPr sz="2000" b="1">
                  <a:solidFill>
                    <a:schemeClr val="tx1"/>
                  </a:solidFill>
                  <a:latin typeface="Arial" charset="0"/>
                </a:defRPr>
              </a:lvl4pPr>
              <a:lvl5pPr marL="2057400" indent="-228600" eaLnBrk="0" hangingPunct="0">
                <a:spcBef>
                  <a:spcPct val="0"/>
                </a:spcBef>
                <a:spcAft>
                  <a:spcPct val="50000"/>
                </a:spcAft>
                <a:buFont typeface="Symbol" pitchFamily="18" charset="2"/>
                <a:buChar char="·"/>
                <a:defRPr sz="2200" b="1">
                  <a:solidFill>
                    <a:schemeClr val="tx1"/>
                  </a:solidFill>
                  <a:latin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charset="0"/>
                </a:defRPr>
              </a:lvl9pPr>
            </a:lstStyle>
            <a:p>
              <a:pPr algn="ctr" eaLnBrk="1" fontAlgn="base" hangingPunct="1">
                <a:spcBef>
                  <a:spcPct val="20000"/>
                </a:spcBef>
                <a:spcAft>
                  <a:spcPct val="0"/>
                </a:spcAft>
                <a:buSzPct val="120000"/>
              </a:pPr>
              <a:endParaRPr lang="en-GB" altLang="en-US" sz="1800" b="0">
                <a:solidFill>
                  <a:srgbClr val="FFFFFF"/>
                </a:solidFill>
                <a:cs typeface="Arial" charset="0"/>
              </a:endParaRPr>
            </a:p>
          </p:txBody>
        </p:sp>
      </p:grpSp>
      <p:sp>
        <p:nvSpPr>
          <p:cNvPr id="48136" name="Text Box 13"/>
          <p:cNvSpPr txBox="1">
            <a:spLocks noChangeArrowheads="1"/>
          </p:cNvSpPr>
          <p:nvPr/>
        </p:nvSpPr>
        <p:spPr bwMode="auto">
          <a:xfrm>
            <a:off x="1893631" y="5846764"/>
            <a:ext cx="8058150" cy="86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spcBef>
                <a:spcPct val="0"/>
              </a:spcBef>
              <a:spcAft>
                <a:spcPct val="40000"/>
              </a:spcAft>
              <a:buFont typeface="Symbol" pitchFamily="18" charset="2"/>
              <a:defRPr sz="2000" b="1">
                <a:solidFill>
                  <a:schemeClr val="tx1"/>
                </a:solidFill>
                <a:latin typeface="Arial" charset="0"/>
              </a:defRPr>
            </a:lvl1pPr>
            <a:lvl2pPr marL="742950" indent="-285750" eaLnBrk="0" hangingPunct="0">
              <a:spcBef>
                <a:spcPct val="0"/>
              </a:spcBef>
              <a:spcAft>
                <a:spcPct val="40000"/>
              </a:spcAft>
              <a:buFont typeface="Symbol" pitchFamily="18" charset="2"/>
              <a:buChar char="·"/>
              <a:defRPr sz="2000" b="1">
                <a:solidFill>
                  <a:schemeClr val="tx1"/>
                </a:solidFill>
                <a:latin typeface="Arial" charset="0"/>
              </a:defRPr>
            </a:lvl2pPr>
            <a:lvl3pPr marL="1143000" indent="-228600" eaLnBrk="0" hangingPunct="0">
              <a:spcBef>
                <a:spcPct val="0"/>
              </a:spcBef>
              <a:spcAft>
                <a:spcPct val="40000"/>
              </a:spcAft>
              <a:buFont typeface="Symbol" pitchFamily="18" charset="2"/>
              <a:buChar char="-"/>
              <a:defRPr sz="2000" b="1">
                <a:solidFill>
                  <a:schemeClr val="tx1"/>
                </a:solidFill>
                <a:latin typeface="Arial" charset="0"/>
              </a:defRPr>
            </a:lvl3pPr>
            <a:lvl4pPr marL="1600200" indent="-228600" eaLnBrk="0" hangingPunct="0">
              <a:spcBef>
                <a:spcPct val="0"/>
              </a:spcBef>
              <a:spcAft>
                <a:spcPct val="40000"/>
              </a:spcAft>
              <a:buChar char="•"/>
              <a:defRPr sz="2000" b="1">
                <a:solidFill>
                  <a:schemeClr val="tx1"/>
                </a:solidFill>
                <a:latin typeface="Arial" charset="0"/>
              </a:defRPr>
            </a:lvl4pPr>
            <a:lvl5pPr marL="2057400" indent="-228600" eaLnBrk="0" hangingPunct="0">
              <a:spcBef>
                <a:spcPct val="0"/>
              </a:spcBef>
              <a:spcAft>
                <a:spcPct val="50000"/>
              </a:spcAft>
              <a:buFont typeface="Symbol" pitchFamily="18" charset="2"/>
              <a:buChar char="·"/>
              <a:defRPr sz="2200" b="1">
                <a:solidFill>
                  <a:schemeClr val="tx1"/>
                </a:solidFill>
                <a:latin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charset="0"/>
              </a:defRPr>
            </a:lvl9pPr>
          </a:lstStyle>
          <a:p>
            <a:pPr fontAlgn="base">
              <a:spcAft>
                <a:spcPct val="0"/>
              </a:spcAft>
            </a:pPr>
            <a:r>
              <a:rPr lang="en-US" altLang="en-US" sz="1000" b="0" dirty="0">
                <a:solidFill>
                  <a:srgbClr val="FFFFFF"/>
                </a:solidFill>
                <a:cs typeface="Arial" charset="0"/>
              </a:rPr>
              <a:t>BL=baseline; HbA1c=hemoglobin A1c; met=metformin;</a:t>
            </a:r>
            <a:br>
              <a:rPr lang="en-US" altLang="en-US" sz="1000" b="0" dirty="0">
                <a:solidFill>
                  <a:srgbClr val="FFFFFF"/>
                </a:solidFill>
                <a:cs typeface="Arial" charset="0"/>
              </a:rPr>
            </a:br>
            <a:r>
              <a:rPr lang="en-US" altLang="en-US" sz="1000" b="0" dirty="0">
                <a:solidFill>
                  <a:srgbClr val="FFFFFF"/>
                </a:solidFill>
                <a:cs typeface="Arial" charset="0"/>
              </a:rPr>
              <a:t>PBO=placebo; </a:t>
            </a:r>
            <a:r>
              <a:rPr lang="en-US" altLang="en-US" sz="1000" b="0" dirty="0" err="1">
                <a:solidFill>
                  <a:srgbClr val="FFFFFF"/>
                </a:solidFill>
                <a:cs typeface="Arial" charset="0"/>
              </a:rPr>
              <a:t>vilda</a:t>
            </a:r>
            <a:r>
              <a:rPr lang="en-US" altLang="en-US" sz="1000" b="0" dirty="0">
                <a:solidFill>
                  <a:srgbClr val="FFFFFF"/>
                </a:solidFill>
                <a:cs typeface="Arial" charset="0"/>
              </a:rPr>
              <a:t>=</a:t>
            </a:r>
            <a:r>
              <a:rPr lang="en-US" altLang="en-US" sz="1000" b="0" dirty="0" err="1">
                <a:solidFill>
                  <a:srgbClr val="FFFFFF"/>
                </a:solidFill>
                <a:cs typeface="Arial" charset="0"/>
              </a:rPr>
              <a:t>vildagliptin</a:t>
            </a:r>
            <a:r>
              <a:rPr lang="en-US" altLang="en-US" sz="1000" b="0" dirty="0">
                <a:solidFill>
                  <a:srgbClr val="FFFFFF"/>
                </a:solidFill>
                <a:cs typeface="Arial" charset="0"/>
              </a:rPr>
              <a:t>. </a:t>
            </a:r>
            <a:br>
              <a:rPr lang="en-US" altLang="en-US" sz="1000" b="0" dirty="0">
                <a:solidFill>
                  <a:srgbClr val="FFFFFF"/>
                </a:solidFill>
                <a:cs typeface="Arial" charset="0"/>
              </a:rPr>
            </a:br>
            <a:r>
              <a:rPr lang="en-US" altLang="en-US" sz="1000" b="0" dirty="0">
                <a:solidFill>
                  <a:srgbClr val="FFFFFF"/>
                </a:solidFill>
                <a:cs typeface="Arial" charset="0"/>
              </a:rPr>
              <a:t>Primary intention-to-treat population.</a:t>
            </a:r>
            <a:br>
              <a:rPr lang="en-US" altLang="en-US" sz="1000" b="0" dirty="0">
                <a:solidFill>
                  <a:srgbClr val="FFFFFF"/>
                </a:solidFill>
                <a:cs typeface="Arial" charset="0"/>
              </a:rPr>
            </a:br>
            <a:r>
              <a:rPr lang="en-US" altLang="en-US" sz="1000" b="0" dirty="0">
                <a:solidFill>
                  <a:srgbClr val="FFFFFF"/>
                </a:solidFill>
                <a:cs typeface="Arial" charset="0"/>
              </a:rPr>
              <a:t>*</a:t>
            </a:r>
            <a:r>
              <a:rPr lang="en-US" altLang="en-US" sz="1000" b="0" i="1" dirty="0">
                <a:solidFill>
                  <a:srgbClr val="FFFFFF"/>
                </a:solidFill>
                <a:cs typeface="Arial" charset="0"/>
              </a:rPr>
              <a:t>P</a:t>
            </a:r>
            <a:r>
              <a:rPr lang="en-US" altLang="en-US" sz="1000" b="0" dirty="0">
                <a:solidFill>
                  <a:srgbClr val="FFFFFF"/>
                </a:solidFill>
                <a:cs typeface="Arial" charset="0"/>
              </a:rPr>
              <a:t> &lt;0.001 difference vs PBO.</a:t>
            </a:r>
            <a:br>
              <a:rPr lang="en-US" altLang="en-US" sz="1000" b="0" dirty="0">
                <a:solidFill>
                  <a:srgbClr val="FFFFFF"/>
                </a:solidFill>
                <a:cs typeface="Arial" charset="0"/>
              </a:rPr>
            </a:br>
            <a:r>
              <a:rPr lang="en-US" altLang="en-US" sz="1000" b="0" dirty="0" err="1">
                <a:solidFill>
                  <a:srgbClr val="FFFFFF"/>
                </a:solidFill>
                <a:cs typeface="Arial" charset="0"/>
              </a:rPr>
              <a:t>Bosi</a:t>
            </a:r>
            <a:r>
              <a:rPr lang="en-US" altLang="en-US" sz="1000" b="0" dirty="0">
                <a:solidFill>
                  <a:srgbClr val="FFFFFF"/>
                </a:solidFill>
                <a:cs typeface="Arial" charset="0"/>
              </a:rPr>
              <a:t> E, et al. </a:t>
            </a:r>
            <a:r>
              <a:rPr lang="en-US" altLang="en-US" sz="1000" b="0" i="1" dirty="0">
                <a:solidFill>
                  <a:srgbClr val="FFFFFF"/>
                </a:solidFill>
                <a:cs typeface="Arial" charset="0"/>
              </a:rPr>
              <a:t>Diabetes Care.</a:t>
            </a:r>
            <a:r>
              <a:rPr lang="en-US" altLang="en-US" sz="1000" b="0" dirty="0">
                <a:solidFill>
                  <a:srgbClr val="FFFFFF"/>
                </a:solidFill>
                <a:cs typeface="Arial" charset="0"/>
              </a:rPr>
              <a:t> 2007; 30: 890</a:t>
            </a:r>
            <a:r>
              <a:rPr lang="en-GB" altLang="ko-KR" sz="1000" b="0" dirty="0">
                <a:solidFill>
                  <a:srgbClr val="FFFFFF"/>
                </a:solidFill>
                <a:ea typeface="Gulim" pitchFamily="34" charset="-127"/>
                <a:cs typeface="Arial" charset="0"/>
              </a:rPr>
              <a:t>–</a:t>
            </a:r>
            <a:r>
              <a:rPr lang="en-US" altLang="en-US" sz="1000" b="0" dirty="0">
                <a:solidFill>
                  <a:srgbClr val="FFFFFF"/>
                </a:solidFill>
                <a:cs typeface="Arial" charset="0"/>
              </a:rPr>
              <a:t>895.</a:t>
            </a:r>
          </a:p>
        </p:txBody>
      </p:sp>
      <p:sp>
        <p:nvSpPr>
          <p:cNvPr id="48137" name="Text Box 14"/>
          <p:cNvSpPr txBox="1">
            <a:spLocks noChangeArrowheads="1"/>
          </p:cNvSpPr>
          <p:nvPr/>
        </p:nvSpPr>
        <p:spPr bwMode="auto">
          <a:xfrm rot="-5400000">
            <a:off x="1043782" y="3746303"/>
            <a:ext cx="3049587"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spcBef>
                <a:spcPct val="0"/>
              </a:spcBef>
              <a:spcAft>
                <a:spcPct val="40000"/>
              </a:spcAft>
              <a:buFont typeface="Symbol" pitchFamily="18" charset="2"/>
              <a:defRPr sz="2000" b="1">
                <a:solidFill>
                  <a:schemeClr val="tx1"/>
                </a:solidFill>
                <a:latin typeface="Arial" charset="0"/>
              </a:defRPr>
            </a:lvl1pPr>
            <a:lvl2pPr marL="742950" indent="-285750" eaLnBrk="0" hangingPunct="0">
              <a:spcBef>
                <a:spcPct val="0"/>
              </a:spcBef>
              <a:spcAft>
                <a:spcPct val="40000"/>
              </a:spcAft>
              <a:buFont typeface="Symbol" pitchFamily="18" charset="2"/>
              <a:buChar char="·"/>
              <a:defRPr sz="2000" b="1">
                <a:solidFill>
                  <a:schemeClr val="tx1"/>
                </a:solidFill>
                <a:latin typeface="Arial" charset="0"/>
              </a:defRPr>
            </a:lvl2pPr>
            <a:lvl3pPr marL="1143000" indent="-228600" eaLnBrk="0" hangingPunct="0">
              <a:spcBef>
                <a:spcPct val="0"/>
              </a:spcBef>
              <a:spcAft>
                <a:spcPct val="40000"/>
              </a:spcAft>
              <a:buFont typeface="Symbol" pitchFamily="18" charset="2"/>
              <a:buChar char="-"/>
              <a:defRPr sz="2000" b="1">
                <a:solidFill>
                  <a:schemeClr val="tx1"/>
                </a:solidFill>
                <a:latin typeface="Arial" charset="0"/>
              </a:defRPr>
            </a:lvl3pPr>
            <a:lvl4pPr marL="1600200" indent="-228600" eaLnBrk="0" hangingPunct="0">
              <a:spcBef>
                <a:spcPct val="0"/>
              </a:spcBef>
              <a:spcAft>
                <a:spcPct val="40000"/>
              </a:spcAft>
              <a:buChar char="•"/>
              <a:defRPr sz="2000" b="1">
                <a:solidFill>
                  <a:schemeClr val="tx1"/>
                </a:solidFill>
                <a:latin typeface="Arial" charset="0"/>
              </a:defRPr>
            </a:lvl4pPr>
            <a:lvl5pPr marL="2057400" indent="-228600" eaLnBrk="0" hangingPunct="0">
              <a:spcBef>
                <a:spcPct val="0"/>
              </a:spcBef>
              <a:spcAft>
                <a:spcPct val="50000"/>
              </a:spcAft>
              <a:buFont typeface="Symbol" pitchFamily="18" charset="2"/>
              <a:buChar char="·"/>
              <a:defRPr sz="2200" b="1">
                <a:solidFill>
                  <a:schemeClr val="tx1"/>
                </a:solidFill>
                <a:latin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charset="0"/>
              </a:defRPr>
            </a:lvl9pPr>
          </a:lstStyle>
          <a:p>
            <a:pPr algn="ctr" fontAlgn="base"/>
            <a:r>
              <a:rPr lang="en-US" altLang="en-US" sz="1400">
                <a:solidFill>
                  <a:srgbClr val="FFFFFF"/>
                </a:solidFill>
                <a:cs typeface="Arial" charset="0"/>
              </a:rPr>
              <a:t>Change in HbA1c</a:t>
            </a:r>
            <a:r>
              <a:rPr lang="en-US" altLang="en-US" sz="1400" baseline="-25000">
                <a:solidFill>
                  <a:srgbClr val="FFFFFF"/>
                </a:solidFill>
                <a:cs typeface="Arial" charset="0"/>
              </a:rPr>
              <a:t> </a:t>
            </a:r>
            <a:r>
              <a:rPr lang="en-US" altLang="en-US" sz="1400">
                <a:solidFill>
                  <a:srgbClr val="FFFFFF"/>
                </a:solidFill>
                <a:cs typeface="Arial" charset="0"/>
              </a:rPr>
              <a:t>(%)</a:t>
            </a:r>
            <a:endParaRPr lang="en-US" altLang="en-US" sz="1400" baseline="-25000">
              <a:solidFill>
                <a:srgbClr val="FFFFFF"/>
              </a:solidFill>
              <a:cs typeface="Arial" charset="0"/>
            </a:endParaRPr>
          </a:p>
        </p:txBody>
      </p:sp>
      <p:sp>
        <p:nvSpPr>
          <p:cNvPr id="48138" name="Text Box 15"/>
          <p:cNvSpPr txBox="1">
            <a:spLocks noChangeArrowheads="1"/>
          </p:cNvSpPr>
          <p:nvPr/>
        </p:nvSpPr>
        <p:spPr bwMode="auto">
          <a:xfrm>
            <a:off x="3635375" y="1169989"/>
            <a:ext cx="5607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spcBef>
                <a:spcPct val="0"/>
              </a:spcBef>
              <a:spcAft>
                <a:spcPct val="40000"/>
              </a:spcAft>
              <a:buFont typeface="Symbol" pitchFamily="18" charset="2"/>
              <a:defRPr sz="2000" b="1">
                <a:solidFill>
                  <a:schemeClr val="tx1"/>
                </a:solidFill>
                <a:latin typeface="Arial" charset="0"/>
              </a:defRPr>
            </a:lvl1pPr>
            <a:lvl2pPr marL="742950" indent="-285750" eaLnBrk="0" hangingPunct="0">
              <a:spcBef>
                <a:spcPct val="0"/>
              </a:spcBef>
              <a:spcAft>
                <a:spcPct val="40000"/>
              </a:spcAft>
              <a:buFont typeface="Symbol" pitchFamily="18" charset="2"/>
              <a:buChar char="·"/>
              <a:defRPr sz="2000" b="1">
                <a:solidFill>
                  <a:schemeClr val="tx1"/>
                </a:solidFill>
                <a:latin typeface="Arial" charset="0"/>
              </a:defRPr>
            </a:lvl2pPr>
            <a:lvl3pPr marL="1143000" indent="-228600" eaLnBrk="0" hangingPunct="0">
              <a:spcBef>
                <a:spcPct val="0"/>
              </a:spcBef>
              <a:spcAft>
                <a:spcPct val="40000"/>
              </a:spcAft>
              <a:buFont typeface="Symbol" pitchFamily="18" charset="2"/>
              <a:buChar char="-"/>
              <a:defRPr sz="2000" b="1">
                <a:solidFill>
                  <a:schemeClr val="tx1"/>
                </a:solidFill>
                <a:latin typeface="Arial" charset="0"/>
              </a:defRPr>
            </a:lvl3pPr>
            <a:lvl4pPr marL="1600200" indent="-228600" eaLnBrk="0" hangingPunct="0">
              <a:spcBef>
                <a:spcPct val="0"/>
              </a:spcBef>
              <a:spcAft>
                <a:spcPct val="40000"/>
              </a:spcAft>
              <a:buChar char="•"/>
              <a:defRPr sz="2000" b="1">
                <a:solidFill>
                  <a:schemeClr val="tx1"/>
                </a:solidFill>
                <a:latin typeface="Arial" charset="0"/>
              </a:defRPr>
            </a:lvl4pPr>
            <a:lvl5pPr marL="2057400" indent="-228600" eaLnBrk="0" hangingPunct="0">
              <a:spcBef>
                <a:spcPct val="0"/>
              </a:spcBef>
              <a:spcAft>
                <a:spcPct val="50000"/>
              </a:spcAft>
              <a:buFont typeface="Symbol" pitchFamily="18" charset="2"/>
              <a:buChar char="·"/>
              <a:defRPr sz="2200" b="1">
                <a:solidFill>
                  <a:schemeClr val="tx1"/>
                </a:solidFill>
                <a:latin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charset="0"/>
              </a:defRPr>
            </a:lvl9pPr>
          </a:lstStyle>
          <a:p>
            <a:pPr fontAlgn="base"/>
            <a:r>
              <a:rPr lang="en-US" altLang="en-US" sz="1800">
                <a:solidFill>
                  <a:srgbClr val="FFFF00"/>
                </a:solidFill>
                <a:cs typeface="Arial" charset="0"/>
              </a:rPr>
              <a:t>Add-on Treatment to Metformin (2.1 g Mean Daily)</a:t>
            </a:r>
          </a:p>
        </p:txBody>
      </p:sp>
      <p:sp>
        <p:nvSpPr>
          <p:cNvPr id="48139" name="Text Box 16"/>
          <p:cNvSpPr txBox="1">
            <a:spLocks noChangeArrowheads="1"/>
          </p:cNvSpPr>
          <p:nvPr/>
        </p:nvSpPr>
        <p:spPr bwMode="auto">
          <a:xfrm>
            <a:off x="5441950" y="4506914"/>
            <a:ext cx="321220"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spcBef>
                <a:spcPct val="0"/>
              </a:spcBef>
              <a:spcAft>
                <a:spcPct val="40000"/>
              </a:spcAft>
              <a:buFont typeface="Symbol" pitchFamily="18" charset="2"/>
              <a:defRPr sz="2000" b="1">
                <a:solidFill>
                  <a:schemeClr val="tx1"/>
                </a:solidFill>
                <a:latin typeface="Arial" charset="0"/>
              </a:defRPr>
            </a:lvl1pPr>
            <a:lvl2pPr marL="742950" indent="-285750" eaLnBrk="0" hangingPunct="0">
              <a:spcBef>
                <a:spcPct val="0"/>
              </a:spcBef>
              <a:spcAft>
                <a:spcPct val="40000"/>
              </a:spcAft>
              <a:buFont typeface="Symbol" pitchFamily="18" charset="2"/>
              <a:buChar char="·"/>
              <a:defRPr sz="2000" b="1">
                <a:solidFill>
                  <a:schemeClr val="tx1"/>
                </a:solidFill>
                <a:latin typeface="Arial" charset="0"/>
              </a:defRPr>
            </a:lvl2pPr>
            <a:lvl3pPr marL="1143000" indent="-228600" eaLnBrk="0" hangingPunct="0">
              <a:spcBef>
                <a:spcPct val="0"/>
              </a:spcBef>
              <a:spcAft>
                <a:spcPct val="40000"/>
              </a:spcAft>
              <a:buFont typeface="Symbol" pitchFamily="18" charset="2"/>
              <a:buChar char="-"/>
              <a:defRPr sz="2000" b="1">
                <a:solidFill>
                  <a:schemeClr val="tx1"/>
                </a:solidFill>
                <a:latin typeface="Arial" charset="0"/>
              </a:defRPr>
            </a:lvl3pPr>
            <a:lvl4pPr marL="1600200" indent="-228600" eaLnBrk="0" hangingPunct="0">
              <a:spcBef>
                <a:spcPct val="0"/>
              </a:spcBef>
              <a:spcAft>
                <a:spcPct val="40000"/>
              </a:spcAft>
              <a:buChar char="•"/>
              <a:defRPr sz="2000" b="1">
                <a:solidFill>
                  <a:schemeClr val="tx1"/>
                </a:solidFill>
                <a:latin typeface="Arial" charset="0"/>
              </a:defRPr>
            </a:lvl4pPr>
            <a:lvl5pPr marL="2057400" indent="-228600" eaLnBrk="0" hangingPunct="0">
              <a:spcBef>
                <a:spcPct val="0"/>
              </a:spcBef>
              <a:spcAft>
                <a:spcPct val="50000"/>
              </a:spcAft>
              <a:buFont typeface="Symbol" pitchFamily="18" charset="2"/>
              <a:buChar char="·"/>
              <a:defRPr sz="2200" b="1">
                <a:solidFill>
                  <a:schemeClr val="tx1"/>
                </a:solidFill>
                <a:latin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charset="0"/>
              </a:defRPr>
            </a:lvl9pPr>
          </a:lstStyle>
          <a:p>
            <a:pPr fontAlgn="base"/>
            <a:r>
              <a:rPr lang="en-US" altLang="en-US" sz="2800">
                <a:solidFill>
                  <a:srgbClr val="FFFFFF"/>
                </a:solidFill>
                <a:cs typeface="Arial" charset="0"/>
              </a:rPr>
              <a:t>*</a:t>
            </a:r>
          </a:p>
        </p:txBody>
      </p:sp>
      <p:sp>
        <p:nvSpPr>
          <p:cNvPr id="48140" name="Text Box 17"/>
          <p:cNvSpPr txBox="1">
            <a:spLocks noChangeArrowheads="1"/>
          </p:cNvSpPr>
          <p:nvPr/>
        </p:nvSpPr>
        <p:spPr bwMode="auto">
          <a:xfrm>
            <a:off x="7007225" y="5437189"/>
            <a:ext cx="321220"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spcBef>
                <a:spcPct val="0"/>
              </a:spcBef>
              <a:spcAft>
                <a:spcPct val="40000"/>
              </a:spcAft>
              <a:buFont typeface="Symbol" pitchFamily="18" charset="2"/>
              <a:defRPr sz="2000" b="1">
                <a:solidFill>
                  <a:schemeClr val="tx1"/>
                </a:solidFill>
                <a:latin typeface="Arial" charset="0"/>
              </a:defRPr>
            </a:lvl1pPr>
            <a:lvl2pPr marL="742950" indent="-285750" eaLnBrk="0" hangingPunct="0">
              <a:spcBef>
                <a:spcPct val="0"/>
              </a:spcBef>
              <a:spcAft>
                <a:spcPct val="40000"/>
              </a:spcAft>
              <a:buFont typeface="Symbol" pitchFamily="18" charset="2"/>
              <a:buChar char="·"/>
              <a:defRPr sz="2000" b="1">
                <a:solidFill>
                  <a:schemeClr val="tx1"/>
                </a:solidFill>
                <a:latin typeface="Arial" charset="0"/>
              </a:defRPr>
            </a:lvl2pPr>
            <a:lvl3pPr marL="1143000" indent="-228600" eaLnBrk="0" hangingPunct="0">
              <a:spcBef>
                <a:spcPct val="0"/>
              </a:spcBef>
              <a:spcAft>
                <a:spcPct val="40000"/>
              </a:spcAft>
              <a:buFont typeface="Symbol" pitchFamily="18" charset="2"/>
              <a:buChar char="-"/>
              <a:defRPr sz="2000" b="1">
                <a:solidFill>
                  <a:schemeClr val="tx1"/>
                </a:solidFill>
                <a:latin typeface="Arial" charset="0"/>
              </a:defRPr>
            </a:lvl3pPr>
            <a:lvl4pPr marL="1600200" indent="-228600" eaLnBrk="0" hangingPunct="0">
              <a:spcBef>
                <a:spcPct val="0"/>
              </a:spcBef>
              <a:spcAft>
                <a:spcPct val="40000"/>
              </a:spcAft>
              <a:buChar char="•"/>
              <a:defRPr sz="2000" b="1">
                <a:solidFill>
                  <a:schemeClr val="tx1"/>
                </a:solidFill>
                <a:latin typeface="Arial" charset="0"/>
              </a:defRPr>
            </a:lvl4pPr>
            <a:lvl5pPr marL="2057400" indent="-228600" eaLnBrk="0" hangingPunct="0">
              <a:spcBef>
                <a:spcPct val="0"/>
              </a:spcBef>
              <a:spcAft>
                <a:spcPct val="50000"/>
              </a:spcAft>
              <a:buFont typeface="Symbol" pitchFamily="18" charset="2"/>
              <a:buChar char="·"/>
              <a:defRPr sz="2200" b="1">
                <a:solidFill>
                  <a:schemeClr val="tx1"/>
                </a:solidFill>
                <a:latin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charset="0"/>
              </a:defRPr>
            </a:lvl9pPr>
          </a:lstStyle>
          <a:p>
            <a:pPr fontAlgn="base"/>
            <a:r>
              <a:rPr lang="en-US" altLang="en-US" sz="2800">
                <a:solidFill>
                  <a:srgbClr val="FFFFFF"/>
                </a:solidFill>
                <a:cs typeface="Arial" charset="0"/>
              </a:rPr>
              <a:t>*</a:t>
            </a:r>
          </a:p>
        </p:txBody>
      </p:sp>
      <p:sp>
        <p:nvSpPr>
          <p:cNvPr id="48141" name="Text Box 56"/>
          <p:cNvSpPr txBox="1">
            <a:spLocks noChangeArrowheads="1"/>
          </p:cNvSpPr>
          <p:nvPr/>
        </p:nvSpPr>
        <p:spPr bwMode="auto">
          <a:xfrm>
            <a:off x="4881563" y="4256088"/>
            <a:ext cx="1350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9875" indent="-269875" eaLnBrk="0" hangingPunct="0">
              <a:spcBef>
                <a:spcPct val="0"/>
              </a:spcBef>
              <a:spcAft>
                <a:spcPct val="40000"/>
              </a:spcAft>
              <a:buFont typeface="Symbol" pitchFamily="18" charset="2"/>
              <a:defRPr sz="2000" b="1">
                <a:solidFill>
                  <a:schemeClr val="tx1"/>
                </a:solidFill>
                <a:latin typeface="Arial" charset="0"/>
              </a:defRPr>
            </a:lvl1pPr>
            <a:lvl2pPr marL="742950" indent="-285750" eaLnBrk="0" hangingPunct="0">
              <a:spcBef>
                <a:spcPct val="0"/>
              </a:spcBef>
              <a:spcAft>
                <a:spcPct val="40000"/>
              </a:spcAft>
              <a:buFont typeface="Symbol" pitchFamily="18" charset="2"/>
              <a:buChar char="·"/>
              <a:defRPr sz="2000" b="1">
                <a:solidFill>
                  <a:schemeClr val="tx1"/>
                </a:solidFill>
                <a:latin typeface="Arial" charset="0"/>
              </a:defRPr>
            </a:lvl2pPr>
            <a:lvl3pPr marL="1143000" indent="-228600" eaLnBrk="0" hangingPunct="0">
              <a:spcBef>
                <a:spcPct val="0"/>
              </a:spcBef>
              <a:spcAft>
                <a:spcPct val="40000"/>
              </a:spcAft>
              <a:buFont typeface="Symbol" pitchFamily="18" charset="2"/>
              <a:buChar char="-"/>
              <a:defRPr sz="2000" b="1">
                <a:solidFill>
                  <a:schemeClr val="tx1"/>
                </a:solidFill>
                <a:latin typeface="Arial" charset="0"/>
              </a:defRPr>
            </a:lvl3pPr>
            <a:lvl4pPr marL="1600200" indent="-228600" eaLnBrk="0" hangingPunct="0">
              <a:spcBef>
                <a:spcPct val="0"/>
              </a:spcBef>
              <a:spcAft>
                <a:spcPct val="40000"/>
              </a:spcAft>
              <a:buChar char="•"/>
              <a:defRPr sz="2000" b="1">
                <a:solidFill>
                  <a:schemeClr val="tx1"/>
                </a:solidFill>
                <a:latin typeface="Arial" charset="0"/>
              </a:defRPr>
            </a:lvl4pPr>
            <a:lvl5pPr marL="2057400" indent="-228600" eaLnBrk="0" hangingPunct="0">
              <a:spcBef>
                <a:spcPct val="0"/>
              </a:spcBef>
              <a:spcAft>
                <a:spcPct val="50000"/>
              </a:spcAft>
              <a:buFont typeface="Symbol" pitchFamily="18" charset="2"/>
              <a:buChar char="·"/>
              <a:defRPr sz="2200" b="1">
                <a:solidFill>
                  <a:schemeClr val="tx1"/>
                </a:solidFill>
                <a:latin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charset="0"/>
              </a:defRPr>
            </a:lvl9pPr>
          </a:lstStyle>
          <a:p>
            <a:pPr algn="ctr" eaLnBrk="1" fontAlgn="base" hangingPunct="1">
              <a:spcBef>
                <a:spcPct val="50000"/>
              </a:spcBef>
              <a:spcAft>
                <a:spcPct val="0"/>
              </a:spcAft>
              <a:buSzPct val="120000"/>
            </a:pPr>
            <a:r>
              <a:rPr lang="en-US" altLang="en-US" sz="1800">
                <a:solidFill>
                  <a:srgbClr val="FFFFFF"/>
                </a:solidFill>
                <a:cs typeface="Arial" charset="0"/>
              </a:rPr>
              <a:t>-0.7</a:t>
            </a:r>
          </a:p>
        </p:txBody>
      </p:sp>
      <p:sp>
        <p:nvSpPr>
          <p:cNvPr id="48142" name="Rectangle 20"/>
          <p:cNvSpPr>
            <a:spLocks noChangeArrowheads="1"/>
          </p:cNvSpPr>
          <p:nvPr/>
        </p:nvSpPr>
        <p:spPr bwMode="auto">
          <a:xfrm>
            <a:off x="1676400" y="1143000"/>
            <a:ext cx="23701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spcBef>
                <a:spcPct val="0"/>
              </a:spcBef>
              <a:spcAft>
                <a:spcPct val="40000"/>
              </a:spcAft>
              <a:buFont typeface="Symbol" pitchFamily="18" charset="2"/>
              <a:defRPr sz="2000" b="1">
                <a:solidFill>
                  <a:schemeClr val="tx1"/>
                </a:solidFill>
                <a:latin typeface="Arial" charset="0"/>
              </a:defRPr>
            </a:lvl1pPr>
            <a:lvl2pPr marL="742950" indent="-285750" eaLnBrk="0" hangingPunct="0">
              <a:spcBef>
                <a:spcPct val="0"/>
              </a:spcBef>
              <a:spcAft>
                <a:spcPct val="40000"/>
              </a:spcAft>
              <a:buFont typeface="Symbol" pitchFamily="18" charset="2"/>
              <a:buChar char="·"/>
              <a:defRPr sz="2000" b="1">
                <a:solidFill>
                  <a:schemeClr val="tx1"/>
                </a:solidFill>
                <a:latin typeface="Arial" charset="0"/>
              </a:defRPr>
            </a:lvl2pPr>
            <a:lvl3pPr marL="1143000" indent="-228600" eaLnBrk="0" hangingPunct="0">
              <a:spcBef>
                <a:spcPct val="0"/>
              </a:spcBef>
              <a:spcAft>
                <a:spcPct val="40000"/>
              </a:spcAft>
              <a:buFont typeface="Symbol" pitchFamily="18" charset="2"/>
              <a:buChar char="-"/>
              <a:defRPr sz="2000" b="1">
                <a:solidFill>
                  <a:schemeClr val="tx1"/>
                </a:solidFill>
                <a:latin typeface="Arial" charset="0"/>
              </a:defRPr>
            </a:lvl3pPr>
            <a:lvl4pPr marL="1600200" indent="-228600" eaLnBrk="0" hangingPunct="0">
              <a:spcBef>
                <a:spcPct val="0"/>
              </a:spcBef>
              <a:spcAft>
                <a:spcPct val="40000"/>
              </a:spcAft>
              <a:buChar char="•"/>
              <a:defRPr sz="2000" b="1">
                <a:solidFill>
                  <a:schemeClr val="tx1"/>
                </a:solidFill>
                <a:latin typeface="Arial" charset="0"/>
              </a:defRPr>
            </a:lvl4pPr>
            <a:lvl5pPr marL="2057400" indent="-228600" eaLnBrk="0" hangingPunct="0">
              <a:spcBef>
                <a:spcPct val="0"/>
              </a:spcBef>
              <a:spcAft>
                <a:spcPct val="50000"/>
              </a:spcAft>
              <a:buFont typeface="Symbol" pitchFamily="18" charset="2"/>
              <a:buChar char="·"/>
              <a:defRPr sz="2200" b="1">
                <a:solidFill>
                  <a:schemeClr val="tx1"/>
                </a:solidFill>
                <a:latin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charset="0"/>
              </a:defRPr>
            </a:lvl9pPr>
          </a:lstStyle>
          <a:p>
            <a:pPr fontAlgn="base">
              <a:spcAft>
                <a:spcPct val="0"/>
              </a:spcAft>
            </a:pPr>
            <a:r>
              <a:rPr lang="en-US" altLang="en-US" sz="1100">
                <a:solidFill>
                  <a:srgbClr val="FFFFFF"/>
                </a:solidFill>
                <a:cs typeface="Arial" charset="0"/>
              </a:rPr>
              <a:t>Duration: 24 weeks</a:t>
            </a:r>
            <a:br>
              <a:rPr lang="en-US" altLang="en-US" sz="1100">
                <a:solidFill>
                  <a:srgbClr val="FFFFFF"/>
                </a:solidFill>
                <a:cs typeface="Arial" charset="0"/>
              </a:rPr>
            </a:br>
            <a:r>
              <a:rPr lang="en-US" altLang="en-US" sz="1100">
                <a:solidFill>
                  <a:srgbClr val="FFFFFF"/>
                </a:solidFill>
                <a:cs typeface="Arial" charset="0"/>
              </a:rPr>
              <a:t>Vilda add-on to met</a:t>
            </a:r>
          </a:p>
        </p:txBody>
      </p:sp>
      <p:pic>
        <p:nvPicPr>
          <p:cNvPr id="20" name="Picture 2" descr="C:\Users\OSHINKA1\Pictures\Galvus%20Met1.gif"/>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09057" y="6627079"/>
            <a:ext cx="1905000" cy="23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2303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60" name="Freeform 5"/>
          <p:cNvSpPr>
            <a:spLocks/>
          </p:cNvSpPr>
          <p:nvPr/>
        </p:nvSpPr>
        <p:spPr bwMode="auto">
          <a:xfrm>
            <a:off x="5575300" y="4383092"/>
            <a:ext cx="1752600" cy="276793"/>
          </a:xfrm>
          <a:custGeom>
            <a:avLst/>
            <a:gdLst>
              <a:gd name="T0" fmla="*/ 0 w 1816100"/>
              <a:gd name="T1" fmla="*/ 0 h 444500"/>
              <a:gd name="T2" fmla="*/ 0 w 1816100"/>
              <a:gd name="T3" fmla="*/ 444500 h 444500"/>
              <a:gd name="T4" fmla="*/ 561124 w 1816100"/>
              <a:gd name="T5" fmla="*/ 444500 h 444500"/>
              <a:gd name="T6" fmla="*/ 561124 w 1816100"/>
              <a:gd name="T7" fmla="*/ 292100 h 444500"/>
              <a:gd name="T8" fmla="*/ 0 60000 65536"/>
              <a:gd name="T9" fmla="*/ 0 60000 65536"/>
              <a:gd name="T10" fmla="*/ 0 60000 65536"/>
              <a:gd name="T11" fmla="*/ 0 60000 65536"/>
              <a:gd name="T12" fmla="*/ 0 w 1816100"/>
              <a:gd name="T13" fmla="*/ 0 h 444500"/>
              <a:gd name="T14" fmla="*/ 1816100 w 1816100"/>
              <a:gd name="T15" fmla="*/ 444500 h 444500"/>
            </a:gdLst>
            <a:ahLst/>
            <a:cxnLst>
              <a:cxn ang="T8">
                <a:pos x="T0" y="T1"/>
              </a:cxn>
              <a:cxn ang="T9">
                <a:pos x="T2" y="T3"/>
              </a:cxn>
              <a:cxn ang="T10">
                <a:pos x="T4" y="T5"/>
              </a:cxn>
              <a:cxn ang="T11">
                <a:pos x="T6" y="T7"/>
              </a:cxn>
            </a:cxnLst>
            <a:rect l="T12" t="T13" r="T14" b="T15"/>
            <a:pathLst>
              <a:path w="1816100" h="444500">
                <a:moveTo>
                  <a:pt x="0" y="0"/>
                </a:moveTo>
                <a:lnTo>
                  <a:pt x="0" y="444500"/>
                </a:lnTo>
                <a:lnTo>
                  <a:pt x="1816100" y="444500"/>
                </a:lnTo>
                <a:lnTo>
                  <a:pt x="1816100" y="292100"/>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243" tIns="45618" rIns="91243" bIns="45618">
            <a:spAutoFit/>
          </a:bodyPr>
          <a:lstStyle/>
          <a:p>
            <a:pPr eaLnBrk="0" fontAlgn="base" hangingPunct="0">
              <a:spcBef>
                <a:spcPct val="0"/>
              </a:spcBef>
              <a:spcAft>
                <a:spcPct val="0"/>
              </a:spcAft>
            </a:pPr>
            <a:endParaRPr lang="en-US" sz="1200">
              <a:solidFill>
                <a:srgbClr val="FFFFFF"/>
              </a:solidFill>
              <a:latin typeface="Arial" pitchFamily="34" charset="0"/>
              <a:cs typeface="Arial"/>
            </a:endParaRPr>
          </a:p>
        </p:txBody>
      </p:sp>
      <p:sp>
        <p:nvSpPr>
          <p:cNvPr id="100358" name="Freeform 3"/>
          <p:cNvSpPr>
            <a:spLocks/>
          </p:cNvSpPr>
          <p:nvPr/>
        </p:nvSpPr>
        <p:spPr bwMode="auto">
          <a:xfrm>
            <a:off x="3868739" y="3838583"/>
            <a:ext cx="3659187" cy="276793"/>
          </a:xfrm>
          <a:custGeom>
            <a:avLst/>
            <a:gdLst>
              <a:gd name="T0" fmla="*/ 0 w 4064000"/>
              <a:gd name="T1" fmla="*/ 0 h 1117600"/>
              <a:gd name="T2" fmla="*/ 0 w 4064000"/>
              <a:gd name="T3" fmla="*/ 1117600 h 1117600"/>
              <a:gd name="T4" fmla="*/ 127401 w 4064000"/>
              <a:gd name="T5" fmla="*/ 1117600 h 1117600"/>
              <a:gd name="T6" fmla="*/ 127401 w 4064000"/>
              <a:gd name="T7" fmla="*/ 838200 h 1117600"/>
              <a:gd name="T8" fmla="*/ 0 60000 65536"/>
              <a:gd name="T9" fmla="*/ 0 60000 65536"/>
              <a:gd name="T10" fmla="*/ 0 60000 65536"/>
              <a:gd name="T11" fmla="*/ 0 60000 65536"/>
              <a:gd name="T12" fmla="*/ 0 w 4064000"/>
              <a:gd name="T13" fmla="*/ 0 h 1117600"/>
              <a:gd name="T14" fmla="*/ 4064000 w 4064000"/>
              <a:gd name="T15" fmla="*/ 1117600 h 1117600"/>
            </a:gdLst>
            <a:ahLst/>
            <a:cxnLst>
              <a:cxn ang="T8">
                <a:pos x="T0" y="T1"/>
              </a:cxn>
              <a:cxn ang="T9">
                <a:pos x="T2" y="T3"/>
              </a:cxn>
              <a:cxn ang="T10">
                <a:pos x="T4" y="T5"/>
              </a:cxn>
              <a:cxn ang="T11">
                <a:pos x="T6" y="T7"/>
              </a:cxn>
            </a:cxnLst>
            <a:rect l="T12" t="T13" r="T14" b="T15"/>
            <a:pathLst>
              <a:path w="4064000" h="1117600">
                <a:moveTo>
                  <a:pt x="0" y="0"/>
                </a:moveTo>
                <a:lnTo>
                  <a:pt x="0" y="1117600"/>
                </a:lnTo>
                <a:lnTo>
                  <a:pt x="4064000" y="1117600"/>
                </a:lnTo>
                <a:lnTo>
                  <a:pt x="4064000" y="838200"/>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243" tIns="45618" rIns="91243" bIns="45618">
            <a:spAutoFit/>
          </a:bodyPr>
          <a:lstStyle/>
          <a:p>
            <a:pPr eaLnBrk="0" fontAlgn="base" hangingPunct="0">
              <a:spcBef>
                <a:spcPct val="0"/>
              </a:spcBef>
              <a:spcAft>
                <a:spcPct val="0"/>
              </a:spcAft>
            </a:pPr>
            <a:endParaRPr lang="en-US" sz="1200">
              <a:solidFill>
                <a:srgbClr val="FFFFFF"/>
              </a:solidFill>
              <a:latin typeface="Arial" pitchFamily="34" charset="0"/>
              <a:cs typeface="Arial"/>
            </a:endParaRPr>
          </a:p>
        </p:txBody>
      </p:sp>
      <p:sp>
        <p:nvSpPr>
          <p:cNvPr id="100359" name="Freeform 4"/>
          <p:cNvSpPr>
            <a:spLocks/>
          </p:cNvSpPr>
          <p:nvPr/>
        </p:nvSpPr>
        <p:spPr bwMode="auto">
          <a:xfrm>
            <a:off x="3698875" y="3838583"/>
            <a:ext cx="5640388" cy="276793"/>
          </a:xfrm>
          <a:custGeom>
            <a:avLst/>
            <a:gdLst>
              <a:gd name="T0" fmla="*/ 0 w 6096000"/>
              <a:gd name="T1" fmla="*/ 0 h 1485900"/>
              <a:gd name="T2" fmla="*/ 0 w 6096000"/>
              <a:gd name="T3" fmla="*/ 1485900 h 1485900"/>
              <a:gd name="T4" fmla="*/ 469598 w 6096000"/>
              <a:gd name="T5" fmla="*/ 1485900 h 1485900"/>
              <a:gd name="T6" fmla="*/ 469598 w 6096000"/>
              <a:gd name="T7" fmla="*/ 1219200 h 1485900"/>
              <a:gd name="T8" fmla="*/ 0 60000 65536"/>
              <a:gd name="T9" fmla="*/ 0 60000 65536"/>
              <a:gd name="T10" fmla="*/ 0 60000 65536"/>
              <a:gd name="T11" fmla="*/ 0 60000 65536"/>
              <a:gd name="T12" fmla="*/ 0 w 6096000"/>
              <a:gd name="T13" fmla="*/ 0 h 1485900"/>
              <a:gd name="T14" fmla="*/ 6096000 w 6096000"/>
              <a:gd name="T15" fmla="*/ 1485900 h 1485900"/>
            </a:gdLst>
            <a:ahLst/>
            <a:cxnLst>
              <a:cxn ang="T8">
                <a:pos x="T0" y="T1"/>
              </a:cxn>
              <a:cxn ang="T9">
                <a:pos x="T2" y="T3"/>
              </a:cxn>
              <a:cxn ang="T10">
                <a:pos x="T4" y="T5"/>
              </a:cxn>
              <a:cxn ang="T11">
                <a:pos x="T6" y="T7"/>
              </a:cxn>
            </a:cxnLst>
            <a:rect l="T12" t="T13" r="T14" b="T15"/>
            <a:pathLst>
              <a:path w="6096000" h="1485900">
                <a:moveTo>
                  <a:pt x="0" y="0"/>
                </a:moveTo>
                <a:lnTo>
                  <a:pt x="0" y="1485900"/>
                </a:lnTo>
                <a:lnTo>
                  <a:pt x="6096000" y="1485900"/>
                </a:lnTo>
                <a:lnTo>
                  <a:pt x="6096000" y="1219200"/>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243" tIns="45618" rIns="91243" bIns="45618">
            <a:spAutoFit/>
          </a:bodyPr>
          <a:lstStyle/>
          <a:p>
            <a:pPr eaLnBrk="0" fontAlgn="base" hangingPunct="0">
              <a:spcBef>
                <a:spcPct val="0"/>
              </a:spcBef>
              <a:spcAft>
                <a:spcPct val="0"/>
              </a:spcAft>
            </a:pPr>
            <a:endParaRPr lang="en-US" sz="1200">
              <a:solidFill>
                <a:srgbClr val="FFFFFF"/>
              </a:solidFill>
              <a:latin typeface="Arial" pitchFamily="34" charset="0"/>
              <a:cs typeface="Arial"/>
            </a:endParaRPr>
          </a:p>
        </p:txBody>
      </p:sp>
      <p:graphicFrame>
        <p:nvGraphicFramePr>
          <p:cNvPr id="100357" name="Chart 2"/>
          <p:cNvGraphicFramePr>
            <a:graphicFrameLocks/>
          </p:cNvGraphicFramePr>
          <p:nvPr/>
        </p:nvGraphicFramePr>
        <p:xfrm>
          <a:off x="2201885" y="1233235"/>
          <a:ext cx="8140700" cy="4292600"/>
        </p:xfrm>
        <a:graphic>
          <a:graphicData uri="http://schemas.openxmlformats.org/presentationml/2006/ole">
            <mc:AlternateContent xmlns:mc="http://schemas.openxmlformats.org/markup-compatibility/2006">
              <mc:Choice xmlns:v="urn:schemas-microsoft-com:vml" Requires="v">
                <p:oleObj name="Worksheet" r:id="rId3" imgW="8144962" imgH="4291956" progId="Excel.Sheet.8">
                  <p:embed/>
                </p:oleObj>
              </mc:Choice>
              <mc:Fallback>
                <p:oleObj name="Worksheet" r:id="rId3" imgW="8144962" imgH="4291956" progId="Excel.Sheet.8">
                  <p:embed/>
                  <p:pic>
                    <p:nvPicPr>
                      <p:cNvPr id="100357"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885" y="1233235"/>
                        <a:ext cx="81407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54" name="CasellaDiTesto 31"/>
          <p:cNvSpPr txBox="1">
            <a:spLocks noChangeArrowheads="1"/>
          </p:cNvSpPr>
          <p:nvPr/>
        </p:nvSpPr>
        <p:spPr bwMode="auto">
          <a:xfrm>
            <a:off x="1763714" y="5843590"/>
            <a:ext cx="8566150" cy="83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3" tIns="45618" rIns="91243" bIns="45618">
            <a:spAutoFit/>
          </a:bodyPr>
          <a:lstStyle>
            <a:lvl1pPr defTabSz="457200"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defTabSz="45720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defTabSz="4572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defTabSz="457200" eaLnBrk="0" hangingPunct="0">
              <a:spcAft>
                <a:spcPct val="40000"/>
              </a:spcAft>
              <a:buChar char="•"/>
              <a:defRPr sz="1600" b="1">
                <a:solidFill>
                  <a:schemeClr val="tx1"/>
                </a:solidFill>
                <a:latin typeface="News Gothic MT" pitchFamily="34" charset="0"/>
                <a:cs typeface="Arial" charset="0"/>
              </a:defRPr>
            </a:lvl4pPr>
            <a:lvl5pPr marL="2057400" indent="-228600" defTabSz="4572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defTabSz="4572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defTabSz="4572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defTabSz="4572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defTabSz="4572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eaLnBrk="1" fontAlgn="base" hangingPunct="1">
              <a:spcBef>
                <a:spcPct val="0"/>
              </a:spcBef>
              <a:spcAft>
                <a:spcPct val="0"/>
              </a:spcAft>
            </a:pPr>
            <a:r>
              <a:rPr lang="en-GB" altLang="en-US" sz="800" dirty="0">
                <a:solidFill>
                  <a:srgbClr val="FFFFFF"/>
                </a:solidFill>
                <a:latin typeface="Arial" charset="0"/>
              </a:rPr>
              <a:t>Intent-to-treat population (HbA1c); Safety population (adverse events [AEs]). </a:t>
            </a:r>
            <a:r>
              <a:rPr lang="en-US" altLang="en-US" sz="800" dirty="0">
                <a:solidFill>
                  <a:srgbClr val="FFFFFF"/>
                </a:solidFill>
                <a:latin typeface="Arial" charset="0"/>
              </a:rPr>
              <a:t>AEs were experienced by 51.5, 59.9, 55.9 and 57.5% of patients receiving </a:t>
            </a:r>
            <a:r>
              <a:rPr lang="en-US" altLang="en-US" sz="800" dirty="0" err="1">
                <a:solidFill>
                  <a:srgbClr val="FFFFFF"/>
                </a:solidFill>
                <a:latin typeface="Arial" charset="0"/>
              </a:rPr>
              <a:t>vildagliptin</a:t>
            </a:r>
            <a:r>
              <a:rPr lang="en-US" altLang="en-US" sz="800" dirty="0">
                <a:solidFill>
                  <a:srgbClr val="FFFFFF"/>
                </a:solidFill>
                <a:latin typeface="Arial" charset="0"/>
              </a:rPr>
              <a:t> monotherapy [n=297], metformin monotherapy [n=292],  </a:t>
            </a:r>
            <a:r>
              <a:rPr lang="en-US" altLang="en-US" sz="800" dirty="0" err="1">
                <a:solidFill>
                  <a:srgbClr val="FFFFFF"/>
                </a:solidFill>
                <a:latin typeface="Arial" charset="0"/>
              </a:rPr>
              <a:t>vildagliptin</a:t>
            </a:r>
            <a:r>
              <a:rPr lang="en-US" altLang="en-US" sz="800" dirty="0">
                <a:solidFill>
                  <a:srgbClr val="FFFFFF"/>
                </a:solidFill>
                <a:latin typeface="Arial" charset="0"/>
              </a:rPr>
              <a:t> + low-dose  metformin [n=290] and </a:t>
            </a:r>
            <a:r>
              <a:rPr lang="en-US" altLang="en-US" sz="800" dirty="0" err="1">
                <a:solidFill>
                  <a:srgbClr val="FFFFFF"/>
                </a:solidFill>
                <a:latin typeface="Arial" charset="0"/>
              </a:rPr>
              <a:t>vildagliptin</a:t>
            </a:r>
            <a:r>
              <a:rPr lang="en-US" altLang="en-US" sz="800" dirty="0">
                <a:solidFill>
                  <a:srgbClr val="FFFFFF"/>
                </a:solidFill>
                <a:latin typeface="Arial" charset="0"/>
              </a:rPr>
              <a:t> + high-dose metformin [n=292],  respectively. </a:t>
            </a:r>
            <a:r>
              <a:rPr lang="en-GB" altLang="en-US" sz="800" dirty="0" err="1">
                <a:solidFill>
                  <a:srgbClr val="FFFFFF"/>
                </a:solidFill>
                <a:latin typeface="Arial" charset="0"/>
              </a:rPr>
              <a:t>Bosi</a:t>
            </a:r>
            <a:r>
              <a:rPr lang="en-GB" altLang="en-US" sz="800" dirty="0">
                <a:solidFill>
                  <a:srgbClr val="FFFFFF"/>
                </a:solidFill>
                <a:latin typeface="Arial" charset="0"/>
              </a:rPr>
              <a:t> E, et al. Diabetes </a:t>
            </a:r>
            <a:r>
              <a:rPr lang="en-GB" altLang="en-US" sz="800" dirty="0" err="1">
                <a:solidFill>
                  <a:srgbClr val="FFFFFF"/>
                </a:solidFill>
                <a:latin typeface="Arial" charset="0"/>
              </a:rPr>
              <a:t>Obes</a:t>
            </a:r>
            <a:r>
              <a:rPr lang="en-GB" altLang="en-US" sz="800" dirty="0">
                <a:solidFill>
                  <a:srgbClr val="FFFFFF"/>
                </a:solidFill>
                <a:latin typeface="Arial" charset="0"/>
              </a:rPr>
              <a:t> </a:t>
            </a:r>
            <a:r>
              <a:rPr lang="en-GB" altLang="en-US" sz="800" dirty="0" err="1">
                <a:solidFill>
                  <a:srgbClr val="FFFFFF"/>
                </a:solidFill>
                <a:latin typeface="Arial" charset="0"/>
              </a:rPr>
              <a:t>Metab</a:t>
            </a:r>
            <a:r>
              <a:rPr lang="en-GB" altLang="en-US" sz="800" dirty="0">
                <a:solidFill>
                  <a:srgbClr val="FFFFFF"/>
                </a:solidFill>
                <a:latin typeface="Arial" charset="0"/>
              </a:rPr>
              <a:t> 2009;11:506–15</a:t>
            </a:r>
          </a:p>
          <a:p>
            <a:pPr eaLnBrk="1" fontAlgn="base" hangingPunct="1">
              <a:spcBef>
                <a:spcPct val="0"/>
              </a:spcBef>
              <a:spcAft>
                <a:spcPct val="0"/>
              </a:spcAft>
            </a:pPr>
            <a:r>
              <a:rPr lang="en-GB" altLang="en-US" sz="800" dirty="0">
                <a:solidFill>
                  <a:srgbClr val="FFFFFF"/>
                </a:solidFill>
                <a:latin typeface="Arial" charset="0"/>
              </a:rPr>
              <a:t>Countries where</a:t>
            </a:r>
            <a:r>
              <a:rPr lang="en-US" altLang="en-US" sz="800" dirty="0">
                <a:solidFill>
                  <a:srgbClr val="FFFFFF"/>
                </a:solidFill>
                <a:latin typeface="Arial" charset="0"/>
              </a:rPr>
              <a:t> initial combination of </a:t>
            </a:r>
            <a:r>
              <a:rPr lang="en-US" altLang="en-US" sz="800" dirty="0" err="1">
                <a:solidFill>
                  <a:srgbClr val="FFFFFF"/>
                </a:solidFill>
                <a:latin typeface="Arial" charset="0"/>
              </a:rPr>
              <a:t>vildagliptin</a:t>
            </a:r>
            <a:r>
              <a:rPr lang="en-US" altLang="en-US" sz="800" dirty="0">
                <a:solidFill>
                  <a:srgbClr val="FFFFFF"/>
                </a:solidFill>
                <a:latin typeface="Arial" charset="0"/>
              </a:rPr>
              <a:t> and metformin therapy is approved with  a new indication</a:t>
            </a:r>
            <a:r>
              <a:rPr lang="en-GB" altLang="en-US" sz="800" dirty="0">
                <a:solidFill>
                  <a:srgbClr val="FFFFFF"/>
                </a:solidFill>
                <a:latin typeface="Arial" charset="0"/>
              </a:rPr>
              <a:t>: Argentina, Aruba, Bangladesh, Brazil, Curacao, Dominican Republic, Ecuador, El Salvador, Ghana, Guatemala, Honduras, Hong Kong, Jordan, Kenya, Korea, Mexico, Morocco, Nigeria, Pakistan, Philippines, Russia, Saudi Arabia, Singapore, Sudan. Countries where</a:t>
            </a:r>
            <a:r>
              <a:rPr lang="en-US" altLang="en-US" sz="800" dirty="0">
                <a:solidFill>
                  <a:srgbClr val="FFFFFF"/>
                </a:solidFill>
                <a:latin typeface="Arial" charset="0"/>
              </a:rPr>
              <a:t> initial combination of </a:t>
            </a:r>
            <a:r>
              <a:rPr lang="en-US" altLang="en-US" sz="800" dirty="0" err="1">
                <a:solidFill>
                  <a:srgbClr val="FFFFFF"/>
                </a:solidFill>
                <a:latin typeface="Arial" charset="0"/>
              </a:rPr>
              <a:t>vildagliptin</a:t>
            </a:r>
            <a:r>
              <a:rPr lang="en-US" altLang="en-US" sz="800" dirty="0">
                <a:solidFill>
                  <a:srgbClr val="FFFFFF"/>
                </a:solidFill>
                <a:latin typeface="Arial" charset="0"/>
              </a:rPr>
              <a:t> and metformin therapy is approved without  a new indication: Egypt, EU, Indonesia.</a:t>
            </a:r>
            <a:endParaRPr lang="en-GB" altLang="en-US" sz="800" dirty="0">
              <a:solidFill>
                <a:srgbClr val="FFFFFF"/>
              </a:solidFill>
              <a:latin typeface="Arial" charset="0"/>
            </a:endParaRPr>
          </a:p>
        </p:txBody>
      </p:sp>
      <p:sp>
        <p:nvSpPr>
          <p:cNvPr id="100355" name="Title 1"/>
          <p:cNvSpPr>
            <a:spLocks noGrp="1"/>
          </p:cNvSpPr>
          <p:nvPr>
            <p:ph type="title"/>
          </p:nvPr>
        </p:nvSpPr>
        <p:spPr>
          <a:xfrm>
            <a:off x="1847873" y="-4763"/>
            <a:ext cx="8494713" cy="1076326"/>
          </a:xfrm>
        </p:spPr>
        <p:txBody>
          <a:bodyPr/>
          <a:lstStyle/>
          <a:p>
            <a:r>
              <a:rPr lang="en-US" altLang="en-US" dirty="0"/>
              <a:t>Galvus plus metformin </a:t>
            </a:r>
            <a:r>
              <a:rPr lang="en-US" altLang="en-US" dirty="0">
                <a:solidFill>
                  <a:schemeClr val="tx1"/>
                </a:solidFill>
              </a:rPr>
              <a:t>initial combination therapy</a:t>
            </a:r>
            <a:endParaRPr lang="en-GB" altLang="en-US" dirty="0">
              <a:solidFill>
                <a:schemeClr val="tx1"/>
              </a:solidFill>
            </a:endParaRPr>
          </a:p>
        </p:txBody>
      </p:sp>
      <p:sp>
        <p:nvSpPr>
          <p:cNvPr id="100356" name="TextBox 32"/>
          <p:cNvSpPr txBox="1">
            <a:spLocks noChangeArrowheads="1"/>
          </p:cNvSpPr>
          <p:nvPr/>
        </p:nvSpPr>
        <p:spPr bwMode="auto">
          <a:xfrm rot="-5400000">
            <a:off x="481775" y="3273250"/>
            <a:ext cx="2806781" cy="58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eaLnBrk="1" fontAlgn="base" hangingPunct="1">
              <a:spcBef>
                <a:spcPct val="0"/>
              </a:spcBef>
              <a:spcAft>
                <a:spcPct val="0"/>
              </a:spcAft>
            </a:pPr>
            <a:br>
              <a:rPr lang="en-US" altLang="en-US" sz="1600">
                <a:solidFill>
                  <a:srgbClr val="FFFFFF"/>
                </a:solidFill>
                <a:latin typeface="Arial" charset="0"/>
              </a:rPr>
            </a:br>
            <a:r>
              <a:rPr lang="en-US" altLang="en-US" sz="1600">
                <a:solidFill>
                  <a:srgbClr val="FFFFFF"/>
                </a:solidFill>
                <a:latin typeface="Arial" charset="0"/>
              </a:rPr>
              <a:t>Mean change in HbA1c (%)</a:t>
            </a:r>
          </a:p>
        </p:txBody>
      </p:sp>
      <p:sp>
        <p:nvSpPr>
          <p:cNvPr id="100361" name="Freeform 8"/>
          <p:cNvSpPr>
            <a:spLocks/>
          </p:cNvSpPr>
          <p:nvPr/>
        </p:nvSpPr>
        <p:spPr bwMode="auto">
          <a:xfrm>
            <a:off x="5575302" y="5022854"/>
            <a:ext cx="3624263" cy="276793"/>
          </a:xfrm>
          <a:custGeom>
            <a:avLst/>
            <a:gdLst>
              <a:gd name="T0" fmla="*/ 0 w 3886200"/>
              <a:gd name="T1" fmla="*/ 0 h 152400"/>
              <a:gd name="T2" fmla="*/ 0 w 3886200"/>
              <a:gd name="T3" fmla="*/ 152400 h 152400"/>
              <a:gd name="T4" fmla="*/ 388536 w 3886200"/>
              <a:gd name="T5" fmla="*/ 152400 h 152400"/>
              <a:gd name="T6" fmla="*/ 388536 w 3886200"/>
              <a:gd name="T7" fmla="*/ 38100 h 152400"/>
              <a:gd name="T8" fmla="*/ 0 60000 65536"/>
              <a:gd name="T9" fmla="*/ 0 60000 65536"/>
              <a:gd name="T10" fmla="*/ 0 60000 65536"/>
              <a:gd name="T11" fmla="*/ 0 60000 65536"/>
              <a:gd name="T12" fmla="*/ 0 w 3886200"/>
              <a:gd name="T13" fmla="*/ 0 h 152400"/>
              <a:gd name="T14" fmla="*/ 3886200 w 3886200"/>
              <a:gd name="T15" fmla="*/ 152400 h 152400"/>
            </a:gdLst>
            <a:ahLst/>
            <a:cxnLst>
              <a:cxn ang="T8">
                <a:pos x="T0" y="T1"/>
              </a:cxn>
              <a:cxn ang="T9">
                <a:pos x="T2" y="T3"/>
              </a:cxn>
              <a:cxn ang="T10">
                <a:pos x="T4" y="T5"/>
              </a:cxn>
              <a:cxn ang="T11">
                <a:pos x="T6" y="T7"/>
              </a:cxn>
            </a:cxnLst>
            <a:rect l="T12" t="T13" r="T14" b="T15"/>
            <a:pathLst>
              <a:path w="3886200" h="152400">
                <a:moveTo>
                  <a:pt x="0" y="0"/>
                </a:moveTo>
                <a:lnTo>
                  <a:pt x="0" y="152400"/>
                </a:lnTo>
                <a:lnTo>
                  <a:pt x="3886200" y="152400"/>
                </a:lnTo>
                <a:lnTo>
                  <a:pt x="3886200" y="38100"/>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243" tIns="45618" rIns="91243" bIns="45618">
            <a:spAutoFit/>
          </a:bodyPr>
          <a:lstStyle/>
          <a:p>
            <a:pPr eaLnBrk="0" fontAlgn="base" hangingPunct="0">
              <a:spcBef>
                <a:spcPct val="0"/>
              </a:spcBef>
              <a:spcAft>
                <a:spcPct val="0"/>
              </a:spcAft>
            </a:pPr>
            <a:endParaRPr lang="en-US" sz="1200">
              <a:solidFill>
                <a:srgbClr val="FFFFFF"/>
              </a:solidFill>
              <a:latin typeface="Arial" pitchFamily="34" charset="0"/>
              <a:cs typeface="Arial"/>
            </a:endParaRPr>
          </a:p>
        </p:txBody>
      </p:sp>
      <p:sp>
        <p:nvSpPr>
          <p:cNvPr id="100362" name="TextBox 10"/>
          <p:cNvSpPr txBox="1">
            <a:spLocks noChangeArrowheads="1"/>
          </p:cNvSpPr>
          <p:nvPr/>
        </p:nvSpPr>
        <p:spPr bwMode="auto">
          <a:xfrm>
            <a:off x="5862438" y="4732441"/>
            <a:ext cx="898952" cy="30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eaLnBrk="1" fontAlgn="base" hangingPunct="1">
              <a:spcBef>
                <a:spcPct val="0"/>
              </a:spcBef>
              <a:spcAft>
                <a:spcPct val="0"/>
              </a:spcAft>
            </a:pPr>
            <a:r>
              <a:rPr lang="en-GB" altLang="en-US" sz="1400" i="1" dirty="0">
                <a:solidFill>
                  <a:srgbClr val="FFFFFF"/>
                </a:solidFill>
                <a:latin typeface="Arial" charset="0"/>
              </a:rPr>
              <a:t>P </a:t>
            </a:r>
            <a:r>
              <a:rPr lang="en-GB" altLang="en-US" sz="1400" dirty="0">
                <a:solidFill>
                  <a:srgbClr val="FFFFFF"/>
                </a:solidFill>
                <a:latin typeface="Arial" charset="0"/>
              </a:rPr>
              <a:t>=0.004</a:t>
            </a:r>
          </a:p>
        </p:txBody>
      </p:sp>
      <p:sp>
        <p:nvSpPr>
          <p:cNvPr id="100363" name="TextBox 23"/>
          <p:cNvSpPr txBox="1">
            <a:spLocks noChangeArrowheads="1"/>
          </p:cNvSpPr>
          <p:nvPr/>
        </p:nvSpPr>
        <p:spPr bwMode="auto">
          <a:xfrm>
            <a:off x="3868534" y="4648211"/>
            <a:ext cx="898952" cy="30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eaLnBrk="1" fontAlgn="base" hangingPunct="1">
              <a:spcBef>
                <a:spcPct val="0"/>
              </a:spcBef>
              <a:spcAft>
                <a:spcPct val="0"/>
              </a:spcAft>
            </a:pPr>
            <a:r>
              <a:rPr lang="en-GB" altLang="en-US" sz="1400" i="1">
                <a:solidFill>
                  <a:srgbClr val="FFFFFF"/>
                </a:solidFill>
                <a:latin typeface="Arial" charset="0"/>
              </a:rPr>
              <a:t>P </a:t>
            </a:r>
            <a:r>
              <a:rPr lang="en-GB" altLang="en-US" sz="1400">
                <a:solidFill>
                  <a:srgbClr val="FFFFFF"/>
                </a:solidFill>
                <a:latin typeface="Arial" charset="0"/>
              </a:rPr>
              <a:t>&lt;0.001</a:t>
            </a:r>
          </a:p>
        </p:txBody>
      </p:sp>
      <p:sp>
        <p:nvSpPr>
          <p:cNvPr id="100364" name="TextBox 24"/>
          <p:cNvSpPr txBox="1">
            <a:spLocks noChangeArrowheads="1"/>
          </p:cNvSpPr>
          <p:nvPr/>
        </p:nvSpPr>
        <p:spPr bwMode="auto">
          <a:xfrm>
            <a:off x="5786236" y="5311782"/>
            <a:ext cx="898952" cy="30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eaLnBrk="1" fontAlgn="base" hangingPunct="1">
              <a:spcBef>
                <a:spcPct val="0"/>
              </a:spcBef>
              <a:spcAft>
                <a:spcPct val="0"/>
              </a:spcAft>
            </a:pPr>
            <a:r>
              <a:rPr lang="en-GB" altLang="en-US" sz="1400" i="1">
                <a:solidFill>
                  <a:srgbClr val="FFFFFF"/>
                </a:solidFill>
                <a:latin typeface="Arial" charset="0"/>
              </a:rPr>
              <a:t>P </a:t>
            </a:r>
            <a:r>
              <a:rPr lang="en-GB" altLang="en-US" sz="1400">
                <a:solidFill>
                  <a:srgbClr val="FFFFFF"/>
                </a:solidFill>
                <a:latin typeface="Arial" charset="0"/>
              </a:rPr>
              <a:t>&lt;0.001</a:t>
            </a:r>
          </a:p>
        </p:txBody>
      </p:sp>
      <p:sp>
        <p:nvSpPr>
          <p:cNvPr id="100365" name="TextBox 25"/>
          <p:cNvSpPr txBox="1">
            <a:spLocks noChangeArrowheads="1"/>
          </p:cNvSpPr>
          <p:nvPr/>
        </p:nvSpPr>
        <p:spPr bwMode="auto">
          <a:xfrm>
            <a:off x="7791247" y="4868874"/>
            <a:ext cx="898952" cy="30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eaLnBrk="1" fontAlgn="base" hangingPunct="1">
              <a:spcBef>
                <a:spcPct val="0"/>
              </a:spcBef>
              <a:spcAft>
                <a:spcPct val="0"/>
              </a:spcAft>
            </a:pPr>
            <a:r>
              <a:rPr lang="en-GB" altLang="en-US" sz="1400" i="1">
                <a:solidFill>
                  <a:srgbClr val="FFFFFF"/>
                </a:solidFill>
                <a:latin typeface="Arial" charset="0"/>
              </a:rPr>
              <a:t>P </a:t>
            </a:r>
            <a:r>
              <a:rPr lang="en-GB" altLang="en-US" sz="1400">
                <a:solidFill>
                  <a:srgbClr val="FFFFFF"/>
                </a:solidFill>
                <a:latin typeface="Arial" charset="0"/>
              </a:rPr>
              <a:t>&lt;0.001</a:t>
            </a:r>
          </a:p>
        </p:txBody>
      </p:sp>
      <p:sp>
        <p:nvSpPr>
          <p:cNvPr id="100366" name="TextBox 12"/>
          <p:cNvSpPr txBox="1">
            <a:spLocks noChangeArrowheads="1"/>
          </p:cNvSpPr>
          <p:nvPr/>
        </p:nvSpPr>
        <p:spPr bwMode="auto">
          <a:xfrm>
            <a:off x="3451087" y="1966924"/>
            <a:ext cx="695627" cy="30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eaLnBrk="1" fontAlgn="base" hangingPunct="1">
              <a:spcBef>
                <a:spcPct val="0"/>
              </a:spcBef>
              <a:spcAft>
                <a:spcPct val="0"/>
              </a:spcAft>
            </a:pPr>
            <a:r>
              <a:rPr lang="en-GB" altLang="en-US" sz="1400">
                <a:solidFill>
                  <a:srgbClr val="000058"/>
                </a:solidFill>
                <a:latin typeface="Arial" charset="0"/>
              </a:rPr>
              <a:t>n=287</a:t>
            </a:r>
          </a:p>
        </p:txBody>
      </p:sp>
      <p:sp>
        <p:nvSpPr>
          <p:cNvPr id="100367" name="TextBox 27"/>
          <p:cNvSpPr txBox="1">
            <a:spLocks noChangeArrowheads="1"/>
          </p:cNvSpPr>
          <p:nvPr/>
        </p:nvSpPr>
        <p:spPr bwMode="auto">
          <a:xfrm>
            <a:off x="5251311" y="1966924"/>
            <a:ext cx="695627" cy="30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eaLnBrk="1" fontAlgn="base" hangingPunct="1">
              <a:spcBef>
                <a:spcPct val="0"/>
              </a:spcBef>
              <a:spcAft>
                <a:spcPct val="0"/>
              </a:spcAft>
            </a:pPr>
            <a:r>
              <a:rPr lang="en-GB" altLang="en-US" sz="1400">
                <a:solidFill>
                  <a:srgbClr val="000058"/>
                </a:solidFill>
                <a:latin typeface="Arial" charset="0"/>
              </a:rPr>
              <a:t>n=285</a:t>
            </a:r>
          </a:p>
        </p:txBody>
      </p:sp>
      <p:sp>
        <p:nvSpPr>
          <p:cNvPr id="100368" name="TextBox 28"/>
          <p:cNvSpPr txBox="1">
            <a:spLocks noChangeArrowheads="1"/>
          </p:cNvSpPr>
          <p:nvPr/>
        </p:nvSpPr>
        <p:spPr bwMode="auto">
          <a:xfrm>
            <a:off x="7065823" y="1966924"/>
            <a:ext cx="695627" cy="30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eaLnBrk="1" fontAlgn="base" hangingPunct="1">
              <a:spcBef>
                <a:spcPct val="0"/>
              </a:spcBef>
              <a:spcAft>
                <a:spcPct val="0"/>
              </a:spcAft>
            </a:pPr>
            <a:r>
              <a:rPr lang="en-GB" altLang="en-US" sz="1400">
                <a:solidFill>
                  <a:srgbClr val="000058"/>
                </a:solidFill>
                <a:latin typeface="Arial" charset="0"/>
              </a:rPr>
              <a:t>n=277</a:t>
            </a:r>
          </a:p>
        </p:txBody>
      </p:sp>
      <p:sp>
        <p:nvSpPr>
          <p:cNvPr id="100369" name="TextBox 29"/>
          <p:cNvSpPr txBox="1">
            <a:spLocks noChangeArrowheads="1"/>
          </p:cNvSpPr>
          <p:nvPr/>
        </p:nvSpPr>
        <p:spPr bwMode="auto">
          <a:xfrm>
            <a:off x="8894623" y="1966924"/>
            <a:ext cx="695627" cy="30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eaLnBrk="1" fontAlgn="base" hangingPunct="1">
              <a:spcBef>
                <a:spcPct val="0"/>
              </a:spcBef>
              <a:spcAft>
                <a:spcPct val="0"/>
              </a:spcAft>
            </a:pPr>
            <a:r>
              <a:rPr lang="en-GB" altLang="en-US" sz="1400">
                <a:solidFill>
                  <a:srgbClr val="000058"/>
                </a:solidFill>
                <a:latin typeface="Arial" charset="0"/>
              </a:rPr>
              <a:t>n=285</a:t>
            </a:r>
          </a:p>
        </p:txBody>
      </p:sp>
      <p:sp>
        <p:nvSpPr>
          <p:cNvPr id="100370" name="TextBox 17"/>
          <p:cNvSpPr txBox="1">
            <a:spLocks noChangeArrowheads="1"/>
          </p:cNvSpPr>
          <p:nvPr/>
        </p:nvSpPr>
        <p:spPr bwMode="auto">
          <a:xfrm>
            <a:off x="1871663" y="5584848"/>
            <a:ext cx="8318500" cy="273967"/>
          </a:xfrm>
          <a:prstGeom prst="rect">
            <a:avLst/>
          </a:prstGeom>
          <a:solidFill>
            <a:srgbClr val="00008A"/>
          </a:solidFill>
          <a:ln w="12700">
            <a:solidFill>
              <a:srgbClr val="2697FE"/>
            </a:solidFill>
            <a:round/>
            <a:headEnd/>
            <a:tailEnd/>
          </a:ln>
        </p:spPr>
        <p:txBody>
          <a:bodyPr lIns="53886" tIns="10778" rIns="53886" bIns="10778">
            <a:spAutoFit/>
          </a:bodyPr>
          <a:lstStyle>
            <a:lvl1pPr eaLnBrk="0" hangingPunct="0">
              <a:spcAft>
                <a:spcPct val="40000"/>
              </a:spcAft>
              <a:buFont typeface="Symbol" pitchFamily="18" charset="2"/>
              <a:defRPr sz="2000" b="1">
                <a:solidFill>
                  <a:schemeClr val="tx1"/>
                </a:solidFill>
                <a:latin typeface="News Gothic MT" pitchFamily="34" charset="0"/>
                <a:cs typeface="Arial"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charset="0"/>
              </a:defRPr>
            </a:lvl3pPr>
            <a:lvl4pPr marL="1600200" indent="-228600" eaLnBrk="0" hangingPunct="0">
              <a:spcAft>
                <a:spcPct val="40000"/>
              </a:spcAft>
              <a:buChar char="•"/>
              <a:defRPr sz="1600" b="1">
                <a:solidFill>
                  <a:schemeClr val="tx1"/>
                </a:solidFill>
                <a:latin typeface="News Gothic MT" pitchFamily="34" charset="0"/>
                <a:cs typeface="Arial"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fontAlgn="base">
              <a:spcBef>
                <a:spcPct val="0"/>
              </a:spcBef>
              <a:spcAft>
                <a:spcPct val="0"/>
              </a:spcAft>
            </a:pPr>
            <a:r>
              <a:rPr lang="en-US" altLang="en-US" sz="1600">
                <a:solidFill>
                  <a:srgbClr val="FFFF00"/>
                </a:solidFill>
                <a:latin typeface="Arial" charset="0"/>
              </a:rPr>
              <a:t>HbA1c change from baseline to Week 24; mean baseline HbA1c ~8.6 %</a:t>
            </a:r>
          </a:p>
        </p:txBody>
      </p:sp>
      <p:pic>
        <p:nvPicPr>
          <p:cNvPr id="20" name="Picture 2" descr="C:\Users\OSHINKA1\Pictures\Galvus%20Met1.gif"/>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09057" y="6627079"/>
            <a:ext cx="1905000" cy="23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883794"/>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400" dirty="0"/>
              <a:t>Association between change in HbA1c and baseline HbA1c: comparison between RCTs and real-world data (EDGE)</a:t>
            </a:r>
          </a:p>
        </p:txBody>
      </p:sp>
      <p:sp>
        <p:nvSpPr>
          <p:cNvPr id="143363" name="Rectangle 28"/>
          <p:cNvSpPr>
            <a:spLocks noChangeArrowheads="1"/>
          </p:cNvSpPr>
          <p:nvPr/>
        </p:nvSpPr>
        <p:spPr bwMode="auto">
          <a:xfrm>
            <a:off x="1695451" y="6126164"/>
            <a:ext cx="86407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1000">
                <a:solidFill>
                  <a:srgbClr val="FFFFFF"/>
                </a:solidFill>
                <a:latin typeface="Arial" pitchFamily="34" charset="0"/>
              </a:rPr>
              <a:t>Pooled data from 5 randomized controlled trials [RCTs] in 4,480 patients (</a:t>
            </a:r>
            <a:r>
              <a:rPr lang="pt-BR" altLang="en-US" sz="1000">
                <a:solidFill>
                  <a:srgbClr val="FFFFFF"/>
                </a:solidFill>
                <a:latin typeface="Arial" pitchFamily="34" charset="0"/>
              </a:rPr>
              <a:t>N=2,788 vildagliptin; N=1,692 sulphonylureas [SUs]) </a:t>
            </a:r>
            <a:r>
              <a:rPr lang="en-US" altLang="en-US" sz="1000">
                <a:solidFill>
                  <a:srgbClr val="FFFFFF"/>
                </a:solidFill>
                <a:latin typeface="Arial" pitchFamily="34" charset="0"/>
              </a:rPr>
              <a:t>compared with data from the EDGE study (N=7,002 vildagliptin; N=3,702 SUs)</a:t>
            </a:r>
          </a:p>
          <a:p>
            <a:pPr fontAlgn="base">
              <a:spcBef>
                <a:spcPct val="0"/>
              </a:spcBef>
              <a:spcAft>
                <a:spcPct val="0"/>
              </a:spcAft>
            </a:pPr>
            <a:endParaRPr lang="en-US" altLang="en-US" sz="1000">
              <a:solidFill>
                <a:srgbClr val="FFFFFF"/>
              </a:solidFill>
              <a:latin typeface="Arial" pitchFamily="34" charset="0"/>
            </a:endParaRPr>
          </a:p>
        </p:txBody>
      </p:sp>
      <p:sp>
        <p:nvSpPr>
          <p:cNvPr id="143364" name="TextBox 23"/>
          <p:cNvSpPr txBox="1">
            <a:spLocks noChangeArrowheads="1"/>
          </p:cNvSpPr>
          <p:nvPr/>
        </p:nvSpPr>
        <p:spPr bwMode="auto">
          <a:xfrm rot="-5400000">
            <a:off x="722313" y="3230563"/>
            <a:ext cx="2679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Change in HbA1c at 24 weeks (%)</a:t>
            </a:r>
          </a:p>
        </p:txBody>
      </p:sp>
      <p:sp>
        <p:nvSpPr>
          <p:cNvPr id="143365" name="TextBox 25"/>
          <p:cNvSpPr txBox="1">
            <a:spLocks noChangeArrowheads="1"/>
          </p:cNvSpPr>
          <p:nvPr/>
        </p:nvSpPr>
        <p:spPr bwMode="auto">
          <a:xfrm>
            <a:off x="4108451" y="2509839"/>
            <a:ext cx="2124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1200" b="1">
                <a:solidFill>
                  <a:srgbClr val="FFFFFF"/>
                </a:solidFill>
                <a:latin typeface="Arial" pitchFamily="34" charset="0"/>
              </a:rPr>
              <a:t>Interaction coefficient: </a:t>
            </a:r>
            <a:br>
              <a:rPr lang="en-GB" altLang="en-US" sz="1200" b="1">
                <a:solidFill>
                  <a:srgbClr val="FFFFFF"/>
                </a:solidFill>
                <a:latin typeface="Arial" pitchFamily="34" charset="0"/>
              </a:rPr>
            </a:br>
            <a:r>
              <a:rPr lang="en-GB" altLang="en-US" sz="1200" b="1">
                <a:solidFill>
                  <a:srgbClr val="FFFFFF"/>
                </a:solidFill>
                <a:latin typeface="Arial" pitchFamily="34" charset="0"/>
              </a:rPr>
              <a:t>–0.327 (</a:t>
            </a:r>
            <a:r>
              <a:rPr lang="en-GB" altLang="en-US" sz="1200" b="1" i="1">
                <a:solidFill>
                  <a:srgbClr val="FFFFFF"/>
                </a:solidFill>
                <a:latin typeface="Arial" pitchFamily="34" charset="0"/>
              </a:rPr>
              <a:t>P</a:t>
            </a:r>
            <a:r>
              <a:rPr lang="en-GB" altLang="en-US" sz="1200" b="1">
                <a:solidFill>
                  <a:srgbClr val="FFFFFF"/>
                </a:solidFill>
                <a:latin typeface="Arial" pitchFamily="34" charset="0"/>
              </a:rPr>
              <a:t>&lt;0.001)</a:t>
            </a:r>
          </a:p>
        </p:txBody>
      </p:sp>
      <p:grpSp>
        <p:nvGrpSpPr>
          <p:cNvPr id="143366" name="Group 102"/>
          <p:cNvGrpSpPr>
            <a:grpSpLocks/>
          </p:cNvGrpSpPr>
          <p:nvPr/>
        </p:nvGrpSpPr>
        <p:grpSpPr bwMode="auto">
          <a:xfrm>
            <a:off x="2636838" y="2268538"/>
            <a:ext cx="3251200" cy="2508250"/>
            <a:chOff x="735013" y="2032000"/>
            <a:chExt cx="3251201" cy="2508250"/>
          </a:xfrm>
        </p:grpSpPr>
        <p:sp>
          <p:nvSpPr>
            <p:cNvPr id="143439" name="Line 6"/>
            <p:cNvSpPr>
              <a:spLocks noChangeShapeType="1"/>
            </p:cNvSpPr>
            <p:nvPr/>
          </p:nvSpPr>
          <p:spPr bwMode="auto">
            <a:xfrm>
              <a:off x="735013" y="2032000"/>
              <a:ext cx="109538" cy="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40" name="Line 7"/>
            <p:cNvSpPr>
              <a:spLocks noChangeShapeType="1"/>
            </p:cNvSpPr>
            <p:nvPr/>
          </p:nvSpPr>
          <p:spPr bwMode="auto">
            <a:xfrm>
              <a:off x="735013" y="2636838"/>
              <a:ext cx="109538" cy="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41" name="Line 8"/>
            <p:cNvSpPr>
              <a:spLocks noChangeShapeType="1"/>
            </p:cNvSpPr>
            <p:nvPr/>
          </p:nvSpPr>
          <p:spPr bwMode="auto">
            <a:xfrm>
              <a:off x="735013" y="3235325"/>
              <a:ext cx="109538" cy="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42" name="Line 9"/>
            <p:cNvSpPr>
              <a:spLocks noChangeShapeType="1"/>
            </p:cNvSpPr>
            <p:nvPr/>
          </p:nvSpPr>
          <p:spPr bwMode="auto">
            <a:xfrm>
              <a:off x="735013" y="3840163"/>
              <a:ext cx="109538" cy="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43" name="Line 10"/>
            <p:cNvSpPr>
              <a:spLocks noChangeShapeType="1"/>
            </p:cNvSpPr>
            <p:nvPr/>
          </p:nvSpPr>
          <p:spPr bwMode="auto">
            <a:xfrm>
              <a:off x="735013" y="4438650"/>
              <a:ext cx="109538" cy="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44" name="Line 11"/>
            <p:cNvSpPr>
              <a:spLocks noChangeShapeType="1"/>
            </p:cNvSpPr>
            <p:nvPr/>
          </p:nvSpPr>
          <p:spPr bwMode="auto">
            <a:xfrm>
              <a:off x="841376" y="4432300"/>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45" name="Line 12"/>
            <p:cNvSpPr>
              <a:spLocks noChangeShapeType="1"/>
            </p:cNvSpPr>
            <p:nvPr/>
          </p:nvSpPr>
          <p:spPr bwMode="auto">
            <a:xfrm>
              <a:off x="1235076" y="4432300"/>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46" name="Line 13"/>
            <p:cNvSpPr>
              <a:spLocks noChangeShapeType="1"/>
            </p:cNvSpPr>
            <p:nvPr/>
          </p:nvSpPr>
          <p:spPr bwMode="auto">
            <a:xfrm>
              <a:off x="1628776" y="4432300"/>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47" name="Line 14"/>
            <p:cNvSpPr>
              <a:spLocks noChangeShapeType="1"/>
            </p:cNvSpPr>
            <p:nvPr/>
          </p:nvSpPr>
          <p:spPr bwMode="auto">
            <a:xfrm>
              <a:off x="2022476" y="4432300"/>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48" name="Line 15"/>
            <p:cNvSpPr>
              <a:spLocks noChangeShapeType="1"/>
            </p:cNvSpPr>
            <p:nvPr/>
          </p:nvSpPr>
          <p:spPr bwMode="auto">
            <a:xfrm>
              <a:off x="2416176" y="4432300"/>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49" name="Line 16"/>
            <p:cNvSpPr>
              <a:spLocks noChangeShapeType="1"/>
            </p:cNvSpPr>
            <p:nvPr/>
          </p:nvSpPr>
          <p:spPr bwMode="auto">
            <a:xfrm>
              <a:off x="2805113" y="4432300"/>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50" name="Line 17"/>
            <p:cNvSpPr>
              <a:spLocks noChangeShapeType="1"/>
            </p:cNvSpPr>
            <p:nvPr/>
          </p:nvSpPr>
          <p:spPr bwMode="auto">
            <a:xfrm>
              <a:off x="3198813" y="4432300"/>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51" name="Line 18"/>
            <p:cNvSpPr>
              <a:spLocks noChangeShapeType="1"/>
            </p:cNvSpPr>
            <p:nvPr/>
          </p:nvSpPr>
          <p:spPr bwMode="auto">
            <a:xfrm>
              <a:off x="3592513" y="4432300"/>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52" name="Line 19"/>
            <p:cNvSpPr>
              <a:spLocks noChangeShapeType="1"/>
            </p:cNvSpPr>
            <p:nvPr/>
          </p:nvSpPr>
          <p:spPr bwMode="auto">
            <a:xfrm>
              <a:off x="3986213" y="4432300"/>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53" name="Freeform 20"/>
            <p:cNvSpPr>
              <a:spLocks/>
            </p:cNvSpPr>
            <p:nvPr/>
          </p:nvSpPr>
          <p:spPr bwMode="auto">
            <a:xfrm>
              <a:off x="841376" y="2032000"/>
              <a:ext cx="3144838" cy="2406650"/>
            </a:xfrm>
            <a:custGeom>
              <a:avLst/>
              <a:gdLst>
                <a:gd name="T0" fmla="*/ 0 w 1981"/>
                <a:gd name="T1" fmla="*/ 0 h 1516"/>
                <a:gd name="T2" fmla="*/ 0 w 1981"/>
                <a:gd name="T3" fmla="*/ 2406650 h 1516"/>
                <a:gd name="T4" fmla="*/ 3144838 w 1981"/>
                <a:gd name="T5" fmla="*/ 2406650 h 1516"/>
                <a:gd name="T6" fmla="*/ 0 60000 65536"/>
                <a:gd name="T7" fmla="*/ 0 60000 65536"/>
                <a:gd name="T8" fmla="*/ 0 60000 65536"/>
              </a:gdLst>
              <a:ahLst/>
              <a:cxnLst>
                <a:cxn ang="T6">
                  <a:pos x="T0" y="T1"/>
                </a:cxn>
                <a:cxn ang="T7">
                  <a:pos x="T2" y="T3"/>
                </a:cxn>
                <a:cxn ang="T8">
                  <a:pos x="T4" y="T5"/>
                </a:cxn>
              </a:cxnLst>
              <a:rect l="0" t="0" r="r" b="b"/>
              <a:pathLst>
                <a:path w="1981" h="1516">
                  <a:moveTo>
                    <a:pt x="0" y="0"/>
                  </a:moveTo>
                  <a:lnTo>
                    <a:pt x="0" y="1516"/>
                  </a:lnTo>
                  <a:lnTo>
                    <a:pt x="1981" y="1516"/>
                  </a:lnTo>
                </a:path>
              </a:pathLst>
            </a:custGeom>
            <a:noFill/>
            <a:ln w="33338"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grpSp>
      <p:sp>
        <p:nvSpPr>
          <p:cNvPr id="143367" name="Line 21"/>
          <p:cNvSpPr>
            <a:spLocks noChangeShapeType="1"/>
          </p:cNvSpPr>
          <p:nvPr/>
        </p:nvSpPr>
        <p:spPr bwMode="auto">
          <a:xfrm>
            <a:off x="3170238" y="2508251"/>
            <a:ext cx="2328862" cy="1357313"/>
          </a:xfrm>
          <a:prstGeom prst="line">
            <a:avLst/>
          </a:prstGeom>
          <a:noFill/>
          <a:ln w="33338">
            <a:solidFill>
              <a:schemeClr val="accent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368" name="Line 22"/>
          <p:cNvSpPr>
            <a:spLocks noChangeShapeType="1"/>
          </p:cNvSpPr>
          <p:nvPr/>
        </p:nvSpPr>
        <p:spPr bwMode="auto">
          <a:xfrm>
            <a:off x="3170238" y="2994026"/>
            <a:ext cx="2328862" cy="1141413"/>
          </a:xfrm>
          <a:prstGeom prst="line">
            <a:avLst/>
          </a:prstGeom>
          <a:noFill/>
          <a:ln w="33338">
            <a:solidFill>
              <a:schemeClr val="accent1"/>
            </a:solidFill>
            <a:prstDash val="sysDot"/>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369" name="Freeform 23"/>
          <p:cNvSpPr>
            <a:spLocks/>
          </p:cNvSpPr>
          <p:nvPr/>
        </p:nvSpPr>
        <p:spPr bwMode="auto">
          <a:xfrm>
            <a:off x="3170239" y="2513014"/>
            <a:ext cx="2333625" cy="1614487"/>
          </a:xfrm>
          <a:custGeom>
            <a:avLst/>
            <a:gdLst>
              <a:gd name="T0" fmla="*/ 0 w 10020"/>
              <a:gd name="T1" fmla="*/ 0 h 10272"/>
              <a:gd name="T2" fmla="*/ 0 w 10020"/>
              <a:gd name="T3" fmla="*/ 473845 h 10272"/>
              <a:gd name="T4" fmla="*/ 2321644 w 10020"/>
              <a:gd name="T5" fmla="*/ 1614373 h 10272"/>
              <a:gd name="T6" fmla="*/ 2333521 w 10020"/>
              <a:gd name="T7" fmla="*/ 1359613 h 10272"/>
              <a:gd name="T8" fmla="*/ 0 w 10020"/>
              <a:gd name="T9" fmla="*/ 0 h 10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0" h="10272">
                <a:moveTo>
                  <a:pt x="0" y="0"/>
                </a:moveTo>
                <a:lnTo>
                  <a:pt x="0" y="3015"/>
                </a:lnTo>
                <a:lnTo>
                  <a:pt x="9969" y="10272"/>
                </a:lnTo>
                <a:cubicBezTo>
                  <a:pt x="9979" y="9772"/>
                  <a:pt x="10010" y="9151"/>
                  <a:pt x="10020" y="8651"/>
                </a:cubicBezTo>
                <a:lnTo>
                  <a:pt x="0" y="0"/>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grpSp>
        <p:nvGrpSpPr>
          <p:cNvPr id="143370" name="Group 123"/>
          <p:cNvGrpSpPr>
            <a:grpSpLocks/>
          </p:cNvGrpSpPr>
          <p:nvPr/>
        </p:nvGrpSpPr>
        <p:grpSpPr bwMode="auto">
          <a:xfrm>
            <a:off x="7112000" y="2271713"/>
            <a:ext cx="3251200" cy="2508250"/>
            <a:chOff x="5292725" y="2035175"/>
            <a:chExt cx="3251200" cy="2508250"/>
          </a:xfrm>
        </p:grpSpPr>
        <p:sp>
          <p:nvSpPr>
            <p:cNvPr id="143424" name="Line 28"/>
            <p:cNvSpPr>
              <a:spLocks noChangeShapeType="1"/>
            </p:cNvSpPr>
            <p:nvPr/>
          </p:nvSpPr>
          <p:spPr bwMode="auto">
            <a:xfrm>
              <a:off x="5292725" y="2035175"/>
              <a:ext cx="109538" cy="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25" name="Line 29"/>
            <p:cNvSpPr>
              <a:spLocks noChangeShapeType="1"/>
            </p:cNvSpPr>
            <p:nvPr/>
          </p:nvSpPr>
          <p:spPr bwMode="auto">
            <a:xfrm>
              <a:off x="5292725" y="2640013"/>
              <a:ext cx="109538" cy="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26" name="Line 30"/>
            <p:cNvSpPr>
              <a:spLocks noChangeShapeType="1"/>
            </p:cNvSpPr>
            <p:nvPr/>
          </p:nvSpPr>
          <p:spPr bwMode="auto">
            <a:xfrm>
              <a:off x="5292725" y="3238500"/>
              <a:ext cx="109538" cy="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27" name="Line 31"/>
            <p:cNvSpPr>
              <a:spLocks noChangeShapeType="1"/>
            </p:cNvSpPr>
            <p:nvPr/>
          </p:nvSpPr>
          <p:spPr bwMode="auto">
            <a:xfrm>
              <a:off x="5292725" y="3843338"/>
              <a:ext cx="109538" cy="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28" name="Line 32"/>
            <p:cNvSpPr>
              <a:spLocks noChangeShapeType="1"/>
            </p:cNvSpPr>
            <p:nvPr/>
          </p:nvSpPr>
          <p:spPr bwMode="auto">
            <a:xfrm>
              <a:off x="5292725" y="4441825"/>
              <a:ext cx="109538" cy="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29" name="Line 33"/>
            <p:cNvSpPr>
              <a:spLocks noChangeShapeType="1"/>
            </p:cNvSpPr>
            <p:nvPr/>
          </p:nvSpPr>
          <p:spPr bwMode="auto">
            <a:xfrm>
              <a:off x="5397500" y="4435475"/>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30" name="Line 34"/>
            <p:cNvSpPr>
              <a:spLocks noChangeShapeType="1"/>
            </p:cNvSpPr>
            <p:nvPr/>
          </p:nvSpPr>
          <p:spPr bwMode="auto">
            <a:xfrm>
              <a:off x="5791200" y="4435475"/>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31" name="Line 35"/>
            <p:cNvSpPr>
              <a:spLocks noChangeShapeType="1"/>
            </p:cNvSpPr>
            <p:nvPr/>
          </p:nvSpPr>
          <p:spPr bwMode="auto">
            <a:xfrm>
              <a:off x="6184900" y="4435475"/>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32" name="Line 36"/>
            <p:cNvSpPr>
              <a:spLocks noChangeShapeType="1"/>
            </p:cNvSpPr>
            <p:nvPr/>
          </p:nvSpPr>
          <p:spPr bwMode="auto">
            <a:xfrm>
              <a:off x="6578600" y="4435475"/>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33" name="Line 37"/>
            <p:cNvSpPr>
              <a:spLocks noChangeShapeType="1"/>
            </p:cNvSpPr>
            <p:nvPr/>
          </p:nvSpPr>
          <p:spPr bwMode="auto">
            <a:xfrm>
              <a:off x="6972300" y="4435475"/>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34" name="Line 38"/>
            <p:cNvSpPr>
              <a:spLocks noChangeShapeType="1"/>
            </p:cNvSpPr>
            <p:nvPr/>
          </p:nvSpPr>
          <p:spPr bwMode="auto">
            <a:xfrm>
              <a:off x="7362825" y="4435475"/>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35" name="Line 39"/>
            <p:cNvSpPr>
              <a:spLocks noChangeShapeType="1"/>
            </p:cNvSpPr>
            <p:nvPr/>
          </p:nvSpPr>
          <p:spPr bwMode="auto">
            <a:xfrm>
              <a:off x="7756525" y="4435475"/>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36" name="Line 40"/>
            <p:cNvSpPr>
              <a:spLocks noChangeShapeType="1"/>
            </p:cNvSpPr>
            <p:nvPr/>
          </p:nvSpPr>
          <p:spPr bwMode="auto">
            <a:xfrm>
              <a:off x="8150225" y="4435475"/>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37" name="Line 41"/>
            <p:cNvSpPr>
              <a:spLocks noChangeShapeType="1"/>
            </p:cNvSpPr>
            <p:nvPr/>
          </p:nvSpPr>
          <p:spPr bwMode="auto">
            <a:xfrm>
              <a:off x="8543925" y="4435475"/>
              <a:ext cx="0" cy="107950"/>
            </a:xfrm>
            <a:prstGeom prst="line">
              <a:avLst/>
            </a:prstGeom>
            <a:noFill/>
            <a:ln w="33338">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438" name="Freeform 42"/>
            <p:cNvSpPr>
              <a:spLocks/>
            </p:cNvSpPr>
            <p:nvPr/>
          </p:nvSpPr>
          <p:spPr bwMode="auto">
            <a:xfrm>
              <a:off x="5397500" y="2035175"/>
              <a:ext cx="3146425" cy="2406650"/>
            </a:xfrm>
            <a:custGeom>
              <a:avLst/>
              <a:gdLst>
                <a:gd name="T0" fmla="*/ 0 w 1982"/>
                <a:gd name="T1" fmla="*/ 0 h 1516"/>
                <a:gd name="T2" fmla="*/ 0 w 1982"/>
                <a:gd name="T3" fmla="*/ 2406650 h 1516"/>
                <a:gd name="T4" fmla="*/ 3146425 w 1982"/>
                <a:gd name="T5" fmla="*/ 2406650 h 1516"/>
                <a:gd name="T6" fmla="*/ 0 60000 65536"/>
                <a:gd name="T7" fmla="*/ 0 60000 65536"/>
                <a:gd name="T8" fmla="*/ 0 60000 65536"/>
              </a:gdLst>
              <a:ahLst/>
              <a:cxnLst>
                <a:cxn ang="T6">
                  <a:pos x="T0" y="T1"/>
                </a:cxn>
                <a:cxn ang="T7">
                  <a:pos x="T2" y="T3"/>
                </a:cxn>
                <a:cxn ang="T8">
                  <a:pos x="T4" y="T5"/>
                </a:cxn>
              </a:cxnLst>
              <a:rect l="0" t="0" r="r" b="b"/>
              <a:pathLst>
                <a:path w="1982" h="1516">
                  <a:moveTo>
                    <a:pt x="0" y="0"/>
                  </a:moveTo>
                  <a:lnTo>
                    <a:pt x="0" y="1516"/>
                  </a:lnTo>
                  <a:lnTo>
                    <a:pt x="1982" y="1516"/>
                  </a:lnTo>
                </a:path>
              </a:pathLst>
            </a:custGeom>
            <a:noFill/>
            <a:ln w="33338"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grpSp>
      <p:sp>
        <p:nvSpPr>
          <p:cNvPr id="143371" name="Line 43"/>
          <p:cNvSpPr>
            <a:spLocks noChangeShapeType="1"/>
          </p:cNvSpPr>
          <p:nvPr/>
        </p:nvSpPr>
        <p:spPr bwMode="auto">
          <a:xfrm>
            <a:off x="7656514" y="2389189"/>
            <a:ext cx="2312987" cy="1881187"/>
          </a:xfrm>
          <a:prstGeom prst="line">
            <a:avLst/>
          </a:prstGeom>
          <a:noFill/>
          <a:ln w="33338">
            <a:solidFill>
              <a:schemeClr val="accent1"/>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sp>
        <p:nvSpPr>
          <p:cNvPr id="143372" name="Line 44"/>
          <p:cNvSpPr>
            <a:spLocks noChangeShapeType="1"/>
          </p:cNvSpPr>
          <p:nvPr/>
        </p:nvSpPr>
        <p:spPr bwMode="auto">
          <a:xfrm>
            <a:off x="7656514" y="2463800"/>
            <a:ext cx="2312987" cy="1866900"/>
          </a:xfrm>
          <a:prstGeom prst="line">
            <a:avLst/>
          </a:prstGeom>
          <a:noFill/>
          <a:ln w="33338">
            <a:solidFill>
              <a:schemeClr val="accent1"/>
            </a:solidFill>
            <a:prstDash val="sysDot"/>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srgbClr val="FFFFFF"/>
              </a:solidFill>
              <a:latin typeface="Calibri" pitchFamily="34" charset="0"/>
            </a:endParaRPr>
          </a:p>
        </p:txBody>
      </p:sp>
      <p:grpSp>
        <p:nvGrpSpPr>
          <p:cNvPr id="143373" name="Group 125"/>
          <p:cNvGrpSpPr>
            <a:grpSpLocks/>
          </p:cNvGrpSpPr>
          <p:nvPr/>
        </p:nvGrpSpPr>
        <p:grpSpPr bwMode="auto">
          <a:xfrm>
            <a:off x="2476501" y="4757739"/>
            <a:ext cx="3686175" cy="307975"/>
            <a:chOff x="574551" y="4499084"/>
            <a:chExt cx="3686988" cy="307777"/>
          </a:xfrm>
        </p:grpSpPr>
        <p:sp>
          <p:nvSpPr>
            <p:cNvPr id="143415" name="TextBox 124"/>
            <p:cNvSpPr txBox="1">
              <a:spLocks noChangeArrowheads="1"/>
            </p:cNvSpPr>
            <p:nvPr/>
          </p:nvSpPr>
          <p:spPr bwMode="auto">
            <a:xfrm>
              <a:off x="574551"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6.0</a:t>
              </a:r>
            </a:p>
          </p:txBody>
        </p:sp>
        <p:sp>
          <p:nvSpPr>
            <p:cNvPr id="143416" name="TextBox 64"/>
            <p:cNvSpPr txBox="1">
              <a:spLocks noChangeArrowheads="1"/>
            </p:cNvSpPr>
            <p:nvPr/>
          </p:nvSpPr>
          <p:spPr bwMode="auto">
            <a:xfrm>
              <a:off x="967925"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6.5</a:t>
              </a:r>
            </a:p>
          </p:txBody>
        </p:sp>
        <p:sp>
          <p:nvSpPr>
            <p:cNvPr id="143417" name="TextBox 65"/>
            <p:cNvSpPr txBox="1">
              <a:spLocks noChangeArrowheads="1"/>
            </p:cNvSpPr>
            <p:nvPr/>
          </p:nvSpPr>
          <p:spPr bwMode="auto">
            <a:xfrm>
              <a:off x="1361299"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7.0</a:t>
              </a:r>
            </a:p>
          </p:txBody>
        </p:sp>
        <p:sp>
          <p:nvSpPr>
            <p:cNvPr id="143418" name="TextBox 66"/>
            <p:cNvSpPr txBox="1">
              <a:spLocks noChangeArrowheads="1"/>
            </p:cNvSpPr>
            <p:nvPr/>
          </p:nvSpPr>
          <p:spPr bwMode="auto">
            <a:xfrm>
              <a:off x="1754673"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7.5</a:t>
              </a:r>
            </a:p>
          </p:txBody>
        </p:sp>
        <p:sp>
          <p:nvSpPr>
            <p:cNvPr id="143419" name="TextBox 67"/>
            <p:cNvSpPr txBox="1">
              <a:spLocks noChangeArrowheads="1"/>
            </p:cNvSpPr>
            <p:nvPr/>
          </p:nvSpPr>
          <p:spPr bwMode="auto">
            <a:xfrm>
              <a:off x="2148047"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8.0</a:t>
              </a:r>
            </a:p>
          </p:txBody>
        </p:sp>
        <p:sp>
          <p:nvSpPr>
            <p:cNvPr id="143420" name="TextBox 68"/>
            <p:cNvSpPr txBox="1">
              <a:spLocks noChangeArrowheads="1"/>
            </p:cNvSpPr>
            <p:nvPr/>
          </p:nvSpPr>
          <p:spPr bwMode="auto">
            <a:xfrm>
              <a:off x="2541421"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8.5</a:t>
              </a:r>
            </a:p>
          </p:txBody>
        </p:sp>
        <p:sp>
          <p:nvSpPr>
            <p:cNvPr id="143421" name="TextBox 69"/>
            <p:cNvSpPr txBox="1">
              <a:spLocks noChangeArrowheads="1"/>
            </p:cNvSpPr>
            <p:nvPr/>
          </p:nvSpPr>
          <p:spPr bwMode="auto">
            <a:xfrm>
              <a:off x="2934794"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9.0</a:t>
              </a:r>
            </a:p>
          </p:txBody>
        </p:sp>
        <p:sp>
          <p:nvSpPr>
            <p:cNvPr id="143422" name="TextBox 70"/>
            <p:cNvSpPr txBox="1">
              <a:spLocks noChangeArrowheads="1"/>
            </p:cNvSpPr>
            <p:nvPr/>
          </p:nvSpPr>
          <p:spPr bwMode="auto">
            <a:xfrm>
              <a:off x="3328167"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9.5</a:t>
              </a:r>
            </a:p>
          </p:txBody>
        </p:sp>
        <p:sp>
          <p:nvSpPr>
            <p:cNvPr id="143423" name="TextBox 71"/>
            <p:cNvSpPr txBox="1">
              <a:spLocks noChangeArrowheads="1"/>
            </p:cNvSpPr>
            <p:nvPr/>
          </p:nvSpPr>
          <p:spPr bwMode="auto">
            <a:xfrm>
              <a:off x="3721539"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10.0</a:t>
              </a:r>
            </a:p>
          </p:txBody>
        </p:sp>
      </p:grpSp>
      <p:grpSp>
        <p:nvGrpSpPr>
          <p:cNvPr id="143374" name="Group 73"/>
          <p:cNvGrpSpPr>
            <a:grpSpLocks/>
          </p:cNvGrpSpPr>
          <p:nvPr/>
        </p:nvGrpSpPr>
        <p:grpSpPr bwMode="auto">
          <a:xfrm>
            <a:off x="6945314" y="4757739"/>
            <a:ext cx="3686175" cy="307975"/>
            <a:chOff x="574551" y="4499084"/>
            <a:chExt cx="3686988" cy="307777"/>
          </a:xfrm>
        </p:grpSpPr>
        <p:sp>
          <p:nvSpPr>
            <p:cNvPr id="143406" name="TextBox 74"/>
            <p:cNvSpPr txBox="1">
              <a:spLocks noChangeArrowheads="1"/>
            </p:cNvSpPr>
            <p:nvPr/>
          </p:nvSpPr>
          <p:spPr bwMode="auto">
            <a:xfrm>
              <a:off x="574551"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6.0</a:t>
              </a:r>
            </a:p>
          </p:txBody>
        </p:sp>
        <p:sp>
          <p:nvSpPr>
            <p:cNvPr id="143407" name="TextBox 75"/>
            <p:cNvSpPr txBox="1">
              <a:spLocks noChangeArrowheads="1"/>
            </p:cNvSpPr>
            <p:nvPr/>
          </p:nvSpPr>
          <p:spPr bwMode="auto">
            <a:xfrm>
              <a:off x="967925"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6.5</a:t>
              </a:r>
            </a:p>
          </p:txBody>
        </p:sp>
        <p:sp>
          <p:nvSpPr>
            <p:cNvPr id="143408" name="TextBox 76"/>
            <p:cNvSpPr txBox="1">
              <a:spLocks noChangeArrowheads="1"/>
            </p:cNvSpPr>
            <p:nvPr/>
          </p:nvSpPr>
          <p:spPr bwMode="auto">
            <a:xfrm>
              <a:off x="1361299"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7.0</a:t>
              </a:r>
            </a:p>
          </p:txBody>
        </p:sp>
        <p:sp>
          <p:nvSpPr>
            <p:cNvPr id="143409" name="TextBox 77"/>
            <p:cNvSpPr txBox="1">
              <a:spLocks noChangeArrowheads="1"/>
            </p:cNvSpPr>
            <p:nvPr/>
          </p:nvSpPr>
          <p:spPr bwMode="auto">
            <a:xfrm>
              <a:off x="1754673"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7.5</a:t>
              </a:r>
            </a:p>
          </p:txBody>
        </p:sp>
        <p:sp>
          <p:nvSpPr>
            <p:cNvPr id="143410" name="TextBox 78"/>
            <p:cNvSpPr txBox="1">
              <a:spLocks noChangeArrowheads="1"/>
            </p:cNvSpPr>
            <p:nvPr/>
          </p:nvSpPr>
          <p:spPr bwMode="auto">
            <a:xfrm>
              <a:off x="2148047"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8.0</a:t>
              </a:r>
            </a:p>
          </p:txBody>
        </p:sp>
        <p:sp>
          <p:nvSpPr>
            <p:cNvPr id="143411" name="TextBox 79"/>
            <p:cNvSpPr txBox="1">
              <a:spLocks noChangeArrowheads="1"/>
            </p:cNvSpPr>
            <p:nvPr/>
          </p:nvSpPr>
          <p:spPr bwMode="auto">
            <a:xfrm>
              <a:off x="2541421"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8.5</a:t>
              </a:r>
            </a:p>
          </p:txBody>
        </p:sp>
        <p:sp>
          <p:nvSpPr>
            <p:cNvPr id="143412" name="TextBox 80"/>
            <p:cNvSpPr txBox="1">
              <a:spLocks noChangeArrowheads="1"/>
            </p:cNvSpPr>
            <p:nvPr/>
          </p:nvSpPr>
          <p:spPr bwMode="auto">
            <a:xfrm>
              <a:off x="2934794"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9.0</a:t>
              </a:r>
            </a:p>
          </p:txBody>
        </p:sp>
        <p:sp>
          <p:nvSpPr>
            <p:cNvPr id="143413" name="TextBox 81"/>
            <p:cNvSpPr txBox="1">
              <a:spLocks noChangeArrowheads="1"/>
            </p:cNvSpPr>
            <p:nvPr/>
          </p:nvSpPr>
          <p:spPr bwMode="auto">
            <a:xfrm>
              <a:off x="3328167"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9.5</a:t>
              </a:r>
            </a:p>
          </p:txBody>
        </p:sp>
        <p:sp>
          <p:nvSpPr>
            <p:cNvPr id="143414" name="TextBox 82"/>
            <p:cNvSpPr txBox="1">
              <a:spLocks noChangeArrowheads="1"/>
            </p:cNvSpPr>
            <p:nvPr/>
          </p:nvSpPr>
          <p:spPr bwMode="auto">
            <a:xfrm>
              <a:off x="3721539" y="4499084"/>
              <a:ext cx="54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10.0</a:t>
              </a:r>
            </a:p>
          </p:txBody>
        </p:sp>
      </p:grpSp>
      <p:sp>
        <p:nvSpPr>
          <p:cNvPr id="143375" name="TextBox 126"/>
          <p:cNvSpPr txBox="1">
            <a:spLocks noChangeArrowheads="1"/>
          </p:cNvSpPr>
          <p:nvPr/>
        </p:nvSpPr>
        <p:spPr bwMode="auto">
          <a:xfrm>
            <a:off x="2079625" y="4521201"/>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200" b="1">
                <a:solidFill>
                  <a:srgbClr val="FFFFFF"/>
                </a:solidFill>
                <a:latin typeface="Arial" pitchFamily="34" charset="0"/>
              </a:rPr>
              <a:t>–2.0</a:t>
            </a:r>
          </a:p>
        </p:txBody>
      </p:sp>
      <p:sp>
        <p:nvSpPr>
          <p:cNvPr id="143376" name="TextBox 84"/>
          <p:cNvSpPr txBox="1">
            <a:spLocks noChangeArrowheads="1"/>
          </p:cNvSpPr>
          <p:nvPr/>
        </p:nvSpPr>
        <p:spPr bwMode="auto">
          <a:xfrm>
            <a:off x="2079625" y="3919539"/>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200" b="1">
                <a:solidFill>
                  <a:srgbClr val="FFFFFF"/>
                </a:solidFill>
                <a:latin typeface="Arial" pitchFamily="34" charset="0"/>
              </a:rPr>
              <a:t>–1.5</a:t>
            </a:r>
          </a:p>
        </p:txBody>
      </p:sp>
      <p:sp>
        <p:nvSpPr>
          <p:cNvPr id="143377" name="TextBox 85"/>
          <p:cNvSpPr txBox="1">
            <a:spLocks noChangeArrowheads="1"/>
          </p:cNvSpPr>
          <p:nvPr/>
        </p:nvSpPr>
        <p:spPr bwMode="auto">
          <a:xfrm>
            <a:off x="2079625" y="3317876"/>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200" b="1">
                <a:solidFill>
                  <a:srgbClr val="FFFFFF"/>
                </a:solidFill>
                <a:latin typeface="Arial" pitchFamily="34" charset="0"/>
              </a:rPr>
              <a:t>–1.0</a:t>
            </a:r>
          </a:p>
        </p:txBody>
      </p:sp>
      <p:sp>
        <p:nvSpPr>
          <p:cNvPr id="143378" name="TextBox 86"/>
          <p:cNvSpPr txBox="1">
            <a:spLocks noChangeArrowheads="1"/>
          </p:cNvSpPr>
          <p:nvPr/>
        </p:nvSpPr>
        <p:spPr bwMode="auto">
          <a:xfrm>
            <a:off x="2079625" y="2717801"/>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200" b="1">
                <a:solidFill>
                  <a:srgbClr val="FFFFFF"/>
                </a:solidFill>
                <a:latin typeface="Arial" pitchFamily="34" charset="0"/>
              </a:rPr>
              <a:t>–0.5</a:t>
            </a:r>
          </a:p>
        </p:txBody>
      </p:sp>
      <p:sp>
        <p:nvSpPr>
          <p:cNvPr id="143379" name="TextBox 87"/>
          <p:cNvSpPr txBox="1">
            <a:spLocks noChangeArrowheads="1"/>
          </p:cNvSpPr>
          <p:nvPr/>
        </p:nvSpPr>
        <p:spPr bwMode="auto">
          <a:xfrm>
            <a:off x="2079625" y="2116139"/>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200" b="1">
                <a:solidFill>
                  <a:srgbClr val="FFFFFF"/>
                </a:solidFill>
                <a:latin typeface="Arial" pitchFamily="34" charset="0"/>
              </a:rPr>
              <a:t>0.0</a:t>
            </a:r>
          </a:p>
        </p:txBody>
      </p:sp>
      <p:sp>
        <p:nvSpPr>
          <p:cNvPr id="143380" name="TextBox 88"/>
          <p:cNvSpPr txBox="1">
            <a:spLocks noChangeArrowheads="1"/>
          </p:cNvSpPr>
          <p:nvPr/>
        </p:nvSpPr>
        <p:spPr bwMode="auto">
          <a:xfrm rot="-5400000">
            <a:off x="5186363" y="3230563"/>
            <a:ext cx="2679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Change in HbA1c at 24 weeks (%)</a:t>
            </a:r>
          </a:p>
        </p:txBody>
      </p:sp>
      <p:sp>
        <p:nvSpPr>
          <p:cNvPr id="143381" name="TextBox 89"/>
          <p:cNvSpPr txBox="1">
            <a:spLocks noChangeArrowheads="1"/>
          </p:cNvSpPr>
          <p:nvPr/>
        </p:nvSpPr>
        <p:spPr bwMode="auto">
          <a:xfrm>
            <a:off x="6543675" y="4527551"/>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200" b="1">
                <a:solidFill>
                  <a:srgbClr val="FFFFFF"/>
                </a:solidFill>
                <a:latin typeface="Arial" pitchFamily="34" charset="0"/>
              </a:rPr>
              <a:t>–2.0</a:t>
            </a:r>
          </a:p>
        </p:txBody>
      </p:sp>
      <p:sp>
        <p:nvSpPr>
          <p:cNvPr id="143382" name="TextBox 90"/>
          <p:cNvSpPr txBox="1">
            <a:spLocks noChangeArrowheads="1"/>
          </p:cNvSpPr>
          <p:nvPr/>
        </p:nvSpPr>
        <p:spPr bwMode="auto">
          <a:xfrm>
            <a:off x="6543675" y="3924301"/>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200" b="1">
                <a:solidFill>
                  <a:srgbClr val="FFFFFF"/>
                </a:solidFill>
                <a:latin typeface="Arial" pitchFamily="34" charset="0"/>
              </a:rPr>
              <a:t>–1.5</a:t>
            </a:r>
          </a:p>
        </p:txBody>
      </p:sp>
      <p:sp>
        <p:nvSpPr>
          <p:cNvPr id="143383" name="TextBox 91"/>
          <p:cNvSpPr txBox="1">
            <a:spLocks noChangeArrowheads="1"/>
          </p:cNvSpPr>
          <p:nvPr/>
        </p:nvSpPr>
        <p:spPr bwMode="auto">
          <a:xfrm>
            <a:off x="6543675" y="3322639"/>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200" b="1">
                <a:solidFill>
                  <a:srgbClr val="FFFFFF"/>
                </a:solidFill>
                <a:latin typeface="Arial" pitchFamily="34" charset="0"/>
              </a:rPr>
              <a:t>–1.0</a:t>
            </a:r>
          </a:p>
        </p:txBody>
      </p:sp>
      <p:sp>
        <p:nvSpPr>
          <p:cNvPr id="143384" name="TextBox 92"/>
          <p:cNvSpPr txBox="1">
            <a:spLocks noChangeArrowheads="1"/>
          </p:cNvSpPr>
          <p:nvPr/>
        </p:nvSpPr>
        <p:spPr bwMode="auto">
          <a:xfrm>
            <a:off x="6543675" y="2719389"/>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200" b="1">
                <a:solidFill>
                  <a:srgbClr val="FFFFFF"/>
                </a:solidFill>
                <a:latin typeface="Arial" pitchFamily="34" charset="0"/>
              </a:rPr>
              <a:t>–0.5</a:t>
            </a:r>
          </a:p>
        </p:txBody>
      </p:sp>
      <p:sp>
        <p:nvSpPr>
          <p:cNvPr id="143385" name="TextBox 93"/>
          <p:cNvSpPr txBox="1">
            <a:spLocks noChangeArrowheads="1"/>
          </p:cNvSpPr>
          <p:nvPr/>
        </p:nvSpPr>
        <p:spPr bwMode="auto">
          <a:xfrm>
            <a:off x="6543675" y="2117726"/>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200" b="1">
                <a:solidFill>
                  <a:srgbClr val="FFFFFF"/>
                </a:solidFill>
                <a:latin typeface="Arial" pitchFamily="34" charset="0"/>
              </a:rPr>
              <a:t>0.0</a:t>
            </a:r>
          </a:p>
        </p:txBody>
      </p:sp>
      <p:sp>
        <p:nvSpPr>
          <p:cNvPr id="143386" name="TextBox 94"/>
          <p:cNvSpPr txBox="1">
            <a:spLocks noChangeArrowheads="1"/>
          </p:cNvSpPr>
          <p:nvPr/>
        </p:nvSpPr>
        <p:spPr bwMode="auto">
          <a:xfrm>
            <a:off x="2746376" y="4984751"/>
            <a:ext cx="314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Baseline HbA</a:t>
            </a:r>
            <a:r>
              <a:rPr lang="en-GB" altLang="en-US" sz="1200" b="1" baseline="-25000">
                <a:solidFill>
                  <a:srgbClr val="FFFFFF"/>
                </a:solidFill>
                <a:latin typeface="Arial" pitchFamily="34" charset="0"/>
              </a:rPr>
              <a:t>1c </a:t>
            </a:r>
            <a:r>
              <a:rPr lang="en-GB" altLang="en-US" sz="1200" b="1">
                <a:solidFill>
                  <a:srgbClr val="FFFFFF"/>
                </a:solidFill>
                <a:latin typeface="Arial" pitchFamily="34" charset="0"/>
              </a:rPr>
              <a:t>(%)</a:t>
            </a:r>
          </a:p>
        </p:txBody>
      </p:sp>
      <p:sp>
        <p:nvSpPr>
          <p:cNvPr id="143387" name="TextBox 127"/>
          <p:cNvSpPr txBox="1">
            <a:spLocks noChangeArrowheads="1"/>
          </p:cNvSpPr>
          <p:nvPr/>
        </p:nvSpPr>
        <p:spPr bwMode="auto">
          <a:xfrm>
            <a:off x="7207250" y="4984751"/>
            <a:ext cx="3182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1200" b="1">
                <a:solidFill>
                  <a:srgbClr val="FFFFFF"/>
                </a:solidFill>
                <a:latin typeface="Arial" pitchFamily="34" charset="0"/>
              </a:rPr>
              <a:t>Baseline HbA</a:t>
            </a:r>
            <a:r>
              <a:rPr lang="en-GB" altLang="en-US" sz="1200" b="1" baseline="-25000">
                <a:solidFill>
                  <a:srgbClr val="FFFFFF"/>
                </a:solidFill>
                <a:latin typeface="Arial" pitchFamily="34" charset="0"/>
              </a:rPr>
              <a:t>1c </a:t>
            </a:r>
            <a:r>
              <a:rPr lang="en-GB" altLang="en-US" sz="1200" b="1">
                <a:solidFill>
                  <a:srgbClr val="FFFFFF"/>
                </a:solidFill>
                <a:latin typeface="Arial" pitchFamily="34" charset="0"/>
              </a:rPr>
              <a:t>(%)</a:t>
            </a:r>
          </a:p>
        </p:txBody>
      </p:sp>
      <p:sp>
        <p:nvSpPr>
          <p:cNvPr id="143388" name="Rectangle 128"/>
          <p:cNvSpPr>
            <a:spLocks noChangeArrowheads="1"/>
          </p:cNvSpPr>
          <p:nvPr/>
        </p:nvSpPr>
        <p:spPr bwMode="auto">
          <a:xfrm>
            <a:off x="1755775" y="5360988"/>
            <a:ext cx="8535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buFont typeface="Arial" pitchFamily="34" charset="0"/>
              <a:buChar char="•"/>
            </a:pPr>
            <a:r>
              <a:rPr lang="en-US" altLang="en-US" sz="1400" b="1">
                <a:solidFill>
                  <a:srgbClr val="FFFFFF"/>
                </a:solidFill>
                <a:latin typeface="Arial" pitchFamily="34" charset="0"/>
              </a:rPr>
              <a:t>With vildagliptin as add-on to metformin, the association between HbA1c reduction and baseline HbA1c under real-life conditions appeared to be consistent with the RCTs</a:t>
            </a:r>
          </a:p>
        </p:txBody>
      </p:sp>
      <p:grpSp>
        <p:nvGrpSpPr>
          <p:cNvPr id="143389" name="Group 63"/>
          <p:cNvGrpSpPr>
            <a:grpSpLocks/>
          </p:cNvGrpSpPr>
          <p:nvPr/>
        </p:nvGrpSpPr>
        <p:grpSpPr bwMode="auto">
          <a:xfrm>
            <a:off x="5970588" y="1590675"/>
            <a:ext cx="1077912" cy="554038"/>
            <a:chOff x="5823646" y="1722739"/>
            <a:chExt cx="1078496" cy="553998"/>
          </a:xfrm>
        </p:grpSpPr>
        <p:sp>
          <p:nvSpPr>
            <p:cNvPr id="143403" name="Rectangle 110"/>
            <p:cNvSpPr>
              <a:spLocks noChangeArrowheads="1"/>
            </p:cNvSpPr>
            <p:nvPr/>
          </p:nvSpPr>
          <p:spPr bwMode="auto">
            <a:xfrm>
              <a:off x="6158028" y="1722739"/>
              <a:ext cx="7441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1200" b="1">
                  <a:solidFill>
                    <a:srgbClr val="FFFFFF"/>
                  </a:solidFill>
                  <a:latin typeface="Arial" pitchFamily="34" charset="0"/>
                  <a:ea typeface="MS Mincho" pitchFamily="49" charset="-128"/>
                </a:rPr>
                <a:t>RCT</a:t>
              </a:r>
            </a:p>
            <a:p>
              <a:pPr fontAlgn="base">
                <a:spcBef>
                  <a:spcPct val="0"/>
                </a:spcBef>
                <a:spcAft>
                  <a:spcPct val="0"/>
                </a:spcAft>
              </a:pPr>
              <a:r>
                <a:rPr lang="en-US" altLang="en-US" sz="1200" b="1">
                  <a:solidFill>
                    <a:srgbClr val="FFFFFF"/>
                  </a:solidFill>
                  <a:latin typeface="Arial" pitchFamily="34" charset="0"/>
                  <a:ea typeface="MS Mincho" pitchFamily="49" charset="-128"/>
                </a:rPr>
                <a:t>EDGE</a:t>
              </a:r>
            </a:p>
          </p:txBody>
        </p:sp>
        <p:cxnSp>
          <p:nvCxnSpPr>
            <p:cNvPr id="143404" name="Straight Connector 13"/>
            <p:cNvCxnSpPr>
              <a:cxnSpLocks noChangeShapeType="1"/>
            </p:cNvCxnSpPr>
            <p:nvPr/>
          </p:nvCxnSpPr>
          <p:spPr bwMode="auto">
            <a:xfrm>
              <a:off x="5823646" y="2054586"/>
              <a:ext cx="312665" cy="0"/>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143405" name="Straight Connector 129"/>
            <p:cNvCxnSpPr>
              <a:cxnSpLocks noChangeShapeType="1"/>
            </p:cNvCxnSpPr>
            <p:nvPr/>
          </p:nvCxnSpPr>
          <p:spPr bwMode="auto">
            <a:xfrm>
              <a:off x="5823646" y="1845545"/>
              <a:ext cx="312665" cy="0"/>
            </a:xfrm>
            <a:prstGeom prst="line">
              <a:avLst/>
            </a:prstGeom>
            <a:noFill/>
            <a:ln w="28575" algn="ctr">
              <a:solidFill>
                <a:schemeClr val="accent1"/>
              </a:solidFill>
              <a:prstDash val="sysDot"/>
              <a:round/>
              <a:headEnd/>
              <a:tailEnd/>
            </a:ln>
            <a:extLst>
              <a:ext uri="{909E8E84-426E-40DD-AFC4-6F175D3DCCD1}">
                <a14:hiddenFill xmlns:a14="http://schemas.microsoft.com/office/drawing/2010/main">
                  <a:noFill/>
                </a14:hiddenFill>
              </a:ext>
            </a:extLst>
          </p:spPr>
        </p:cxnSp>
      </p:grpSp>
      <p:sp>
        <p:nvSpPr>
          <p:cNvPr id="143390" name="Left Brace 72"/>
          <p:cNvSpPr>
            <a:spLocks/>
          </p:cNvSpPr>
          <p:nvPr/>
        </p:nvSpPr>
        <p:spPr bwMode="auto">
          <a:xfrm>
            <a:off x="2940050" y="2511425"/>
            <a:ext cx="190500" cy="250984"/>
          </a:xfrm>
          <a:prstGeom prst="leftBrace">
            <a:avLst>
              <a:gd name="adj1" fmla="val 5277"/>
              <a:gd name="adj2" fmla="val 48796"/>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marL="269875" indent="-2698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30000"/>
              </a:spcBef>
              <a:spcAft>
                <a:spcPct val="30000"/>
              </a:spcAft>
            </a:pPr>
            <a:endParaRPr lang="en-GB" altLang="en-US" sz="1000" b="1">
              <a:solidFill>
                <a:srgbClr val="FFCC00"/>
              </a:solidFill>
              <a:latin typeface="Arial" pitchFamily="34" charset="0"/>
              <a:sym typeface="Wingdings 3" pitchFamily="18" charset="2"/>
            </a:endParaRPr>
          </a:p>
        </p:txBody>
      </p:sp>
      <p:sp>
        <p:nvSpPr>
          <p:cNvPr id="143391" name="TextBox 83"/>
          <p:cNvSpPr txBox="1">
            <a:spLocks noChangeArrowheads="1"/>
          </p:cNvSpPr>
          <p:nvPr/>
        </p:nvSpPr>
        <p:spPr bwMode="auto">
          <a:xfrm>
            <a:off x="2738439" y="2241551"/>
            <a:ext cx="820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el-GR" altLang="en-US" sz="1200" b="1">
                <a:solidFill>
                  <a:srgbClr val="FFFFFF"/>
                </a:solidFill>
                <a:latin typeface="Arial" pitchFamily="34" charset="0"/>
              </a:rPr>
              <a:t>Δ</a:t>
            </a:r>
            <a:r>
              <a:rPr lang="en-GB" altLang="en-US" sz="1200" b="1">
                <a:solidFill>
                  <a:srgbClr val="FFFFFF"/>
                </a:solidFill>
                <a:latin typeface="Arial" pitchFamily="34" charset="0"/>
              </a:rPr>
              <a:t>=0.41%</a:t>
            </a:r>
          </a:p>
        </p:txBody>
      </p:sp>
      <p:sp>
        <p:nvSpPr>
          <p:cNvPr id="143392" name="Left Brace 130"/>
          <p:cNvSpPr>
            <a:spLocks/>
          </p:cNvSpPr>
          <p:nvPr/>
        </p:nvSpPr>
        <p:spPr bwMode="auto">
          <a:xfrm rot="10800000">
            <a:off x="5522914" y="3875089"/>
            <a:ext cx="111125" cy="250825"/>
          </a:xfrm>
          <a:prstGeom prst="leftBrace">
            <a:avLst>
              <a:gd name="adj1" fmla="val 8370"/>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marL="269875" indent="-2698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30000"/>
              </a:spcBef>
              <a:spcAft>
                <a:spcPct val="30000"/>
              </a:spcAft>
            </a:pPr>
            <a:endParaRPr lang="en-GB" altLang="en-US" sz="1000" b="1">
              <a:solidFill>
                <a:srgbClr val="FFCC00"/>
              </a:solidFill>
              <a:latin typeface="Arial" pitchFamily="34" charset="0"/>
              <a:sym typeface="Wingdings 3" pitchFamily="18" charset="2"/>
            </a:endParaRPr>
          </a:p>
        </p:txBody>
      </p:sp>
      <p:sp>
        <p:nvSpPr>
          <p:cNvPr id="143393" name="TextBox 131"/>
          <p:cNvSpPr txBox="1">
            <a:spLocks noChangeArrowheads="1"/>
          </p:cNvSpPr>
          <p:nvPr/>
        </p:nvSpPr>
        <p:spPr bwMode="auto">
          <a:xfrm>
            <a:off x="5099050" y="4148139"/>
            <a:ext cx="81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el-GR" altLang="en-US" sz="1200" b="1">
                <a:solidFill>
                  <a:srgbClr val="FFFFFF"/>
                </a:solidFill>
                <a:latin typeface="Arial" pitchFamily="34" charset="0"/>
              </a:rPr>
              <a:t>Δ</a:t>
            </a:r>
            <a:r>
              <a:rPr lang="en-GB" altLang="en-US" sz="1200" b="1">
                <a:solidFill>
                  <a:srgbClr val="FFFFFF"/>
                </a:solidFill>
                <a:latin typeface="Arial" pitchFamily="34" charset="0"/>
              </a:rPr>
              <a:t>=0.22%</a:t>
            </a:r>
          </a:p>
        </p:txBody>
      </p:sp>
      <p:sp>
        <p:nvSpPr>
          <p:cNvPr id="143394" name="TextBox 132"/>
          <p:cNvSpPr txBox="1">
            <a:spLocks noChangeArrowheads="1"/>
          </p:cNvSpPr>
          <p:nvPr/>
        </p:nvSpPr>
        <p:spPr bwMode="auto">
          <a:xfrm>
            <a:off x="7221538" y="2117726"/>
            <a:ext cx="81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el-GR" altLang="en-US" sz="1200" b="1">
                <a:solidFill>
                  <a:srgbClr val="FFFFFF"/>
                </a:solidFill>
                <a:latin typeface="Arial" pitchFamily="34" charset="0"/>
              </a:rPr>
              <a:t>Δ</a:t>
            </a:r>
            <a:r>
              <a:rPr lang="en-GB" altLang="en-US" sz="1200" b="1">
                <a:solidFill>
                  <a:srgbClr val="FFFFFF"/>
                </a:solidFill>
                <a:latin typeface="Arial" pitchFamily="34" charset="0"/>
              </a:rPr>
              <a:t>=0.06%</a:t>
            </a:r>
          </a:p>
        </p:txBody>
      </p:sp>
      <p:sp>
        <p:nvSpPr>
          <p:cNvPr id="143395" name="TextBox 133"/>
          <p:cNvSpPr txBox="1">
            <a:spLocks noChangeArrowheads="1"/>
          </p:cNvSpPr>
          <p:nvPr/>
        </p:nvSpPr>
        <p:spPr bwMode="auto">
          <a:xfrm>
            <a:off x="9601200" y="4370388"/>
            <a:ext cx="819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el-GR" altLang="en-US" sz="1200" b="1">
                <a:solidFill>
                  <a:srgbClr val="FFFFFF"/>
                </a:solidFill>
                <a:latin typeface="Arial" pitchFamily="34" charset="0"/>
              </a:rPr>
              <a:t>Δ</a:t>
            </a:r>
            <a:r>
              <a:rPr lang="en-GB" altLang="en-US" sz="1200" b="1">
                <a:solidFill>
                  <a:srgbClr val="FFFFFF"/>
                </a:solidFill>
                <a:latin typeface="Arial" pitchFamily="34" charset="0"/>
              </a:rPr>
              <a:t>=0.04%</a:t>
            </a:r>
          </a:p>
        </p:txBody>
      </p:sp>
      <p:sp>
        <p:nvSpPr>
          <p:cNvPr id="143396" name="Left Brace 134"/>
          <p:cNvSpPr>
            <a:spLocks/>
          </p:cNvSpPr>
          <p:nvPr/>
        </p:nvSpPr>
        <p:spPr bwMode="auto">
          <a:xfrm rot="10800000">
            <a:off x="9964738" y="4144964"/>
            <a:ext cx="112712" cy="250825"/>
          </a:xfrm>
          <a:prstGeom prst="leftBrace">
            <a:avLst>
              <a:gd name="adj1" fmla="val 8252"/>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marL="269875" indent="-2698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30000"/>
              </a:spcBef>
              <a:spcAft>
                <a:spcPct val="30000"/>
              </a:spcAft>
            </a:pPr>
            <a:endParaRPr lang="en-GB" altLang="en-US" sz="1000" b="1">
              <a:solidFill>
                <a:srgbClr val="FFCC00"/>
              </a:solidFill>
              <a:latin typeface="Arial" pitchFamily="34" charset="0"/>
              <a:sym typeface="Wingdings 3" pitchFamily="18" charset="2"/>
            </a:endParaRPr>
          </a:p>
        </p:txBody>
      </p:sp>
      <p:sp>
        <p:nvSpPr>
          <p:cNvPr id="143397" name="Left Brace 135"/>
          <p:cNvSpPr>
            <a:spLocks/>
          </p:cNvSpPr>
          <p:nvPr/>
        </p:nvSpPr>
        <p:spPr bwMode="auto">
          <a:xfrm>
            <a:off x="7554913" y="2347914"/>
            <a:ext cx="101600" cy="250825"/>
          </a:xfrm>
          <a:prstGeom prst="leftBrace">
            <a:avLst>
              <a:gd name="adj1" fmla="val 8241"/>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marL="269875" indent="-2698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30000"/>
              </a:spcBef>
              <a:spcAft>
                <a:spcPct val="30000"/>
              </a:spcAft>
            </a:pPr>
            <a:endParaRPr lang="en-GB" altLang="en-US" sz="1000" b="1">
              <a:solidFill>
                <a:srgbClr val="FFCC00"/>
              </a:solidFill>
              <a:latin typeface="Arial" pitchFamily="34" charset="0"/>
              <a:sym typeface="Wingdings 3" pitchFamily="18" charset="2"/>
            </a:endParaRPr>
          </a:p>
        </p:txBody>
      </p:sp>
      <p:sp>
        <p:nvSpPr>
          <p:cNvPr id="143398" name="TextBox 103"/>
          <p:cNvSpPr txBox="1">
            <a:spLocks noChangeArrowheads="1"/>
          </p:cNvSpPr>
          <p:nvPr/>
        </p:nvSpPr>
        <p:spPr bwMode="auto">
          <a:xfrm>
            <a:off x="8507414" y="2486026"/>
            <a:ext cx="2124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1200" b="1">
                <a:solidFill>
                  <a:srgbClr val="FFFFFF"/>
                </a:solidFill>
                <a:latin typeface="Arial" pitchFamily="34" charset="0"/>
              </a:rPr>
              <a:t>Interaction coefficient: </a:t>
            </a:r>
            <a:br>
              <a:rPr lang="en-GB" altLang="en-US" sz="1200" b="1">
                <a:solidFill>
                  <a:srgbClr val="FFFFFF"/>
                </a:solidFill>
                <a:latin typeface="Arial" pitchFamily="34" charset="0"/>
              </a:rPr>
            </a:br>
            <a:r>
              <a:rPr lang="en-GB" altLang="en-US" sz="1200" b="1">
                <a:solidFill>
                  <a:srgbClr val="FFFFFF"/>
                </a:solidFill>
                <a:latin typeface="Arial" pitchFamily="34" charset="0"/>
              </a:rPr>
              <a:t>0.024 (</a:t>
            </a:r>
            <a:r>
              <a:rPr lang="en-GB" altLang="en-US" sz="1200" b="1" i="1">
                <a:solidFill>
                  <a:srgbClr val="FFFFFF"/>
                </a:solidFill>
                <a:latin typeface="Arial" pitchFamily="34" charset="0"/>
              </a:rPr>
              <a:t>P</a:t>
            </a:r>
            <a:r>
              <a:rPr lang="en-GB" altLang="en-US" sz="1200" b="1">
                <a:solidFill>
                  <a:srgbClr val="FFFFFF"/>
                </a:solidFill>
                <a:latin typeface="Arial" pitchFamily="34" charset="0"/>
              </a:rPr>
              <a:t>=NS)</a:t>
            </a:r>
          </a:p>
        </p:txBody>
      </p:sp>
      <p:sp>
        <p:nvSpPr>
          <p:cNvPr id="143399" name="Text Placeholder 2"/>
          <p:cNvSpPr>
            <a:spLocks/>
          </p:cNvSpPr>
          <p:nvPr/>
        </p:nvSpPr>
        <p:spPr bwMode="auto">
          <a:xfrm>
            <a:off x="2971801" y="1385888"/>
            <a:ext cx="2532063" cy="360362"/>
          </a:xfrm>
          <a:prstGeom prst="roundRect">
            <a:avLst>
              <a:gd name="adj" fmla="val 16667"/>
            </a:avLst>
          </a:prstGeom>
          <a:solidFill>
            <a:srgbClr val="00008A"/>
          </a:solidFill>
          <a:ln w="19050">
            <a:solidFill>
              <a:srgbClr val="2697FF"/>
            </a:solidFill>
            <a:round/>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0" fontAlgn="base" hangingPunct="0">
              <a:spcBef>
                <a:spcPct val="0"/>
              </a:spcBef>
              <a:spcAft>
                <a:spcPct val="40000"/>
              </a:spcAft>
            </a:pPr>
            <a:r>
              <a:rPr lang="en-US" altLang="en-US" sz="1400" b="1">
                <a:solidFill>
                  <a:srgbClr val="FFFF00"/>
                </a:solidFill>
                <a:latin typeface="Arial" pitchFamily="34" charset="0"/>
              </a:rPr>
              <a:t>Metformin + SU</a:t>
            </a:r>
          </a:p>
        </p:txBody>
      </p:sp>
      <p:sp>
        <p:nvSpPr>
          <p:cNvPr id="143400" name="Text Placeholder 2"/>
          <p:cNvSpPr>
            <a:spLocks/>
          </p:cNvSpPr>
          <p:nvPr/>
        </p:nvSpPr>
        <p:spPr bwMode="auto">
          <a:xfrm>
            <a:off x="7337426" y="1373188"/>
            <a:ext cx="2532063" cy="360362"/>
          </a:xfrm>
          <a:prstGeom prst="roundRect">
            <a:avLst>
              <a:gd name="adj" fmla="val 16667"/>
            </a:avLst>
          </a:prstGeom>
          <a:solidFill>
            <a:srgbClr val="00008A"/>
          </a:solidFill>
          <a:ln w="19050">
            <a:solidFill>
              <a:srgbClr val="2697FF"/>
            </a:solidFill>
            <a:round/>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0" fontAlgn="base" hangingPunct="0">
              <a:spcBef>
                <a:spcPct val="0"/>
              </a:spcBef>
              <a:spcAft>
                <a:spcPct val="40000"/>
              </a:spcAft>
            </a:pPr>
            <a:r>
              <a:rPr lang="en-US" altLang="en-US" sz="1400" b="1" dirty="0">
                <a:solidFill>
                  <a:srgbClr val="FFFF00"/>
                </a:solidFill>
                <a:latin typeface="Arial" pitchFamily="34" charset="0"/>
              </a:rPr>
              <a:t>Metformin + Galvus </a:t>
            </a:r>
          </a:p>
        </p:txBody>
      </p:sp>
      <p:sp>
        <p:nvSpPr>
          <p:cNvPr id="143401" name="Rectangle 8"/>
          <p:cNvSpPr>
            <a:spLocks noChangeArrowheads="1"/>
          </p:cNvSpPr>
          <p:nvPr/>
        </p:nvSpPr>
        <p:spPr bwMode="auto">
          <a:xfrm>
            <a:off x="1695451" y="6508751"/>
            <a:ext cx="8640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1000">
                <a:solidFill>
                  <a:srgbClr val="FFFFFF"/>
                </a:solidFill>
                <a:latin typeface="Arial" pitchFamily="34" charset="0"/>
              </a:rPr>
              <a:t>Ahrén et al. </a:t>
            </a:r>
            <a:r>
              <a:rPr lang="en-GB" altLang="en-US" sz="1000">
                <a:solidFill>
                  <a:srgbClr val="FFFFFF"/>
                </a:solidFill>
                <a:latin typeface="Arial" pitchFamily="34" charset="0"/>
              </a:rPr>
              <a:t>Diabetologia 2014;57:1304–7</a:t>
            </a:r>
            <a:endParaRPr lang="en-US" altLang="en-US" sz="800">
              <a:solidFill>
                <a:srgbClr val="FFFFFF"/>
              </a:solidFill>
              <a:latin typeface="Arial" pitchFamily="34" charset="0"/>
            </a:endParaRPr>
          </a:p>
        </p:txBody>
      </p:sp>
      <p:sp>
        <p:nvSpPr>
          <p:cNvPr id="143402" name="Slide Number Placeholder 8"/>
          <p:cNvSpPr>
            <a:spLocks noGrp="1"/>
          </p:cNvSpPr>
          <p:nvPr>
            <p:ph type="sldNum" sz="quarter" idx="10"/>
          </p:nvPr>
        </p:nvSpPr>
        <p:spPr>
          <a:xfrm>
            <a:off x="10313988" y="6584951"/>
            <a:ext cx="354012"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fld id="{A0C8831E-C36C-4CF6-B49B-ECB5809D0856}" type="slidenum">
              <a:rPr lang="en-US" altLang="en-US">
                <a:solidFill>
                  <a:srgbClr val="FFFFFF"/>
                </a:solidFill>
                <a:latin typeface="Arial" pitchFamily="34" charset="0"/>
                <a:cs typeface="Arial" pitchFamily="34" charset="0"/>
              </a:rPr>
              <a:pPr fontAlgn="base">
                <a:spcBef>
                  <a:spcPct val="0"/>
                </a:spcBef>
                <a:spcAft>
                  <a:spcPct val="0"/>
                </a:spcAft>
              </a:pPr>
              <a:t>55</a:t>
            </a:fld>
            <a:endParaRPr lang="en-US" altLang="en-US">
              <a:solidFill>
                <a:srgbClr val="FFFFFF"/>
              </a:solidFill>
              <a:latin typeface="Arial" pitchFamily="34" charset="0"/>
              <a:cs typeface="Arial" pitchFamily="34" charset="0"/>
            </a:endParaRPr>
          </a:p>
        </p:txBody>
      </p:sp>
      <p:pic>
        <p:nvPicPr>
          <p:cNvPr id="94" name="Picture 93" descr="C:\Users\OSHINKA1\Pictures\Galvus%20Met1.gif"/>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763000" y="6594437"/>
            <a:ext cx="1905000" cy="27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21"/>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2186571" y="316736"/>
            <a:ext cx="7819097" cy="6224067"/>
          </a:xfrm>
          <a:custGeom>
            <a:avLst/>
            <a:gdLst/>
            <a:ahLst/>
            <a:cxnLst/>
            <a:rect l="l" t="t" r="r" b="b"/>
            <a:pathLst>
              <a:path w="9144000" h="6858000">
                <a:moveTo>
                  <a:pt x="0" y="0"/>
                </a:moveTo>
                <a:lnTo>
                  <a:pt x="0" y="6858000"/>
                </a:lnTo>
                <a:lnTo>
                  <a:pt x="9144000" y="6858000"/>
                </a:lnTo>
                <a:lnTo>
                  <a:pt x="9144000" y="0"/>
                </a:lnTo>
                <a:lnTo>
                  <a:pt x="0" y="0"/>
                </a:lnTo>
                <a:close/>
              </a:path>
            </a:pathLst>
          </a:custGeom>
          <a:solidFill>
            <a:srgbClr val="00236A"/>
          </a:solidFill>
        </p:spPr>
        <p:txBody>
          <a:bodyPr wrap="square" lIns="0" tIns="0" rIns="0" bIns="0" rtlCol="0">
            <a:noAutofit/>
          </a:bodyPr>
          <a:lstStyle/>
          <a:p>
            <a:pPr defTabSz="800264"/>
            <a:endParaRPr sz="1600">
              <a:solidFill>
                <a:prstClr val="black"/>
              </a:solidFill>
              <a:latin typeface="Calibri"/>
            </a:endParaRPr>
          </a:p>
        </p:txBody>
      </p:sp>
      <p:sp>
        <p:nvSpPr>
          <p:cNvPr id="3" name="object 3"/>
          <p:cNvSpPr/>
          <p:nvPr/>
        </p:nvSpPr>
        <p:spPr>
          <a:xfrm>
            <a:off x="2441994" y="3659751"/>
            <a:ext cx="7301734" cy="69156"/>
          </a:xfrm>
          <a:custGeom>
            <a:avLst/>
            <a:gdLst/>
            <a:ahLst/>
            <a:cxnLst/>
            <a:rect l="l" t="t" r="r" b="b"/>
            <a:pathLst>
              <a:path w="8538972" h="76200">
                <a:moveTo>
                  <a:pt x="0" y="0"/>
                </a:moveTo>
                <a:lnTo>
                  <a:pt x="0" y="76200"/>
                </a:lnTo>
                <a:lnTo>
                  <a:pt x="8538972" y="76200"/>
                </a:lnTo>
                <a:lnTo>
                  <a:pt x="8538972" y="0"/>
                </a:lnTo>
                <a:lnTo>
                  <a:pt x="0" y="0"/>
                </a:lnTo>
                <a:close/>
              </a:path>
            </a:pathLst>
          </a:custGeom>
          <a:solidFill>
            <a:srgbClr val="FFFF00"/>
          </a:solidFill>
        </p:spPr>
        <p:txBody>
          <a:bodyPr wrap="square" lIns="0" tIns="0" rIns="0" bIns="0" rtlCol="0">
            <a:noAutofit/>
          </a:bodyPr>
          <a:lstStyle/>
          <a:p>
            <a:pPr defTabSz="800264"/>
            <a:endParaRPr sz="1600">
              <a:solidFill>
                <a:prstClr val="black"/>
              </a:solidFill>
              <a:latin typeface="Calibri"/>
            </a:endParaRPr>
          </a:p>
        </p:txBody>
      </p:sp>
      <p:sp>
        <p:nvSpPr>
          <p:cNvPr id="4" name="object 4"/>
          <p:cNvSpPr/>
          <p:nvPr/>
        </p:nvSpPr>
        <p:spPr>
          <a:xfrm>
            <a:off x="9194425" y="6209547"/>
            <a:ext cx="781910" cy="331258"/>
          </a:xfrm>
          <a:prstGeom prst="rect">
            <a:avLst/>
          </a:prstGeom>
          <a:blipFill>
            <a:blip r:embed="rId2" cstate="print"/>
            <a:stretch>
              <a:fillRect/>
            </a:stretch>
          </a:blipFill>
        </p:spPr>
        <p:txBody>
          <a:bodyPr wrap="square" lIns="0" tIns="0" rIns="0" bIns="0" rtlCol="0">
            <a:noAutofit/>
          </a:bodyPr>
          <a:lstStyle/>
          <a:p>
            <a:pPr defTabSz="800264"/>
            <a:endParaRPr sz="1600">
              <a:solidFill>
                <a:prstClr val="black"/>
              </a:solidFill>
              <a:latin typeface="Calibri"/>
            </a:endParaRPr>
          </a:p>
        </p:txBody>
      </p:sp>
      <p:sp>
        <p:nvSpPr>
          <p:cNvPr id="5" name="object 5"/>
          <p:cNvSpPr txBox="1"/>
          <p:nvPr/>
        </p:nvSpPr>
        <p:spPr>
          <a:xfrm>
            <a:off x="4542938" y="2212331"/>
            <a:ext cx="3107547" cy="505417"/>
          </a:xfrm>
          <a:prstGeom prst="rect">
            <a:avLst/>
          </a:prstGeom>
        </p:spPr>
        <p:txBody>
          <a:bodyPr vert="horz" wrap="square" lIns="0" tIns="0" rIns="0" bIns="0" rtlCol="0">
            <a:noAutofit/>
          </a:bodyPr>
          <a:lstStyle/>
          <a:p>
            <a:pPr marL="11116" defTabSz="800264"/>
            <a:r>
              <a:rPr sz="3200" b="1" spc="-18" dirty="0">
                <a:solidFill>
                  <a:srgbClr val="FF9632"/>
                </a:solidFill>
                <a:latin typeface="Arial"/>
                <a:cs typeface="Arial"/>
              </a:rPr>
              <a:t>Global results</a:t>
            </a:r>
            <a:r>
              <a:rPr sz="3200" b="1" spc="-4" dirty="0">
                <a:solidFill>
                  <a:srgbClr val="FF9632"/>
                </a:solidFill>
                <a:latin typeface="Arial"/>
                <a:cs typeface="Arial"/>
              </a:rPr>
              <a:t> </a:t>
            </a:r>
            <a:r>
              <a:rPr sz="3200" b="1" spc="-18" dirty="0">
                <a:solidFill>
                  <a:srgbClr val="FF9632"/>
                </a:solidFill>
                <a:latin typeface="Arial"/>
                <a:cs typeface="Arial"/>
              </a:rPr>
              <a:t>of</a:t>
            </a:r>
            <a:endParaRPr sz="3200">
              <a:solidFill>
                <a:prstClr val="black"/>
              </a:solidFill>
              <a:latin typeface="Arial"/>
              <a:cs typeface="Arial"/>
            </a:endParaRPr>
          </a:p>
        </p:txBody>
      </p:sp>
      <p:sp>
        <p:nvSpPr>
          <p:cNvPr id="6" name="object 6"/>
          <p:cNvSpPr txBox="1"/>
          <p:nvPr/>
        </p:nvSpPr>
        <p:spPr>
          <a:xfrm>
            <a:off x="3295811" y="4262353"/>
            <a:ext cx="5600429" cy="783195"/>
          </a:xfrm>
          <a:prstGeom prst="rect">
            <a:avLst/>
          </a:prstGeom>
        </p:spPr>
        <p:txBody>
          <a:bodyPr vert="horz" wrap="square" lIns="0" tIns="0" rIns="0" bIns="0" rtlCol="0">
            <a:noAutofit/>
          </a:bodyPr>
          <a:lstStyle/>
          <a:p>
            <a:pPr marL="11116" marR="11116" indent="40012" defTabSz="800264"/>
            <a:r>
              <a:rPr sz="2500" b="1" i="1" u="heavy" dirty="0">
                <a:solidFill>
                  <a:srgbClr val="FFFFFF"/>
                </a:solidFill>
                <a:latin typeface="Arial"/>
                <a:cs typeface="Arial"/>
              </a:rPr>
              <a:t>Ef</a:t>
            </a:r>
            <a:r>
              <a:rPr sz="2500" b="1" i="1" dirty="0">
                <a:solidFill>
                  <a:srgbClr val="FFFFFF"/>
                </a:solidFill>
                <a:latin typeface="Arial"/>
                <a:cs typeface="Arial"/>
              </a:rPr>
              <a:t>fectiveness</a:t>
            </a:r>
            <a:r>
              <a:rPr sz="2500" b="1" i="1" spc="4" dirty="0">
                <a:solidFill>
                  <a:srgbClr val="FFFFFF"/>
                </a:solidFill>
                <a:latin typeface="Arial"/>
                <a:cs typeface="Arial"/>
              </a:rPr>
              <a:t> </a:t>
            </a:r>
            <a:r>
              <a:rPr sz="2500" b="1" i="1" dirty="0">
                <a:solidFill>
                  <a:srgbClr val="FFFFFF"/>
                </a:solidFill>
                <a:latin typeface="Arial"/>
                <a:cs typeface="Arial"/>
              </a:rPr>
              <a:t>of</a:t>
            </a:r>
            <a:r>
              <a:rPr sz="2500" b="1" i="1" spc="4" dirty="0">
                <a:solidFill>
                  <a:srgbClr val="FFFFFF"/>
                </a:solidFill>
                <a:latin typeface="Arial"/>
                <a:cs typeface="Arial"/>
              </a:rPr>
              <a:t> </a:t>
            </a:r>
            <a:r>
              <a:rPr sz="2500" b="1" i="1" u="heavy" dirty="0">
                <a:solidFill>
                  <a:srgbClr val="FFFFFF"/>
                </a:solidFill>
                <a:latin typeface="Arial"/>
                <a:cs typeface="Arial"/>
              </a:rPr>
              <a:t>Di</a:t>
            </a:r>
            <a:r>
              <a:rPr sz="2500" b="1" i="1" dirty="0">
                <a:solidFill>
                  <a:srgbClr val="FFFFFF"/>
                </a:solidFill>
                <a:latin typeface="Arial"/>
                <a:cs typeface="Arial"/>
              </a:rPr>
              <a:t>abetes</a:t>
            </a:r>
            <a:r>
              <a:rPr sz="2500" b="1" i="1" spc="4" dirty="0">
                <a:solidFill>
                  <a:srgbClr val="FFFFFF"/>
                </a:solidFill>
                <a:latin typeface="Arial"/>
                <a:cs typeface="Arial"/>
              </a:rPr>
              <a:t> </a:t>
            </a:r>
            <a:r>
              <a:rPr sz="2500" b="1" i="1" dirty="0">
                <a:solidFill>
                  <a:srgbClr val="FFFFFF"/>
                </a:solidFill>
                <a:latin typeface="Arial"/>
                <a:cs typeface="Arial"/>
              </a:rPr>
              <a:t>control</a:t>
            </a:r>
            <a:r>
              <a:rPr sz="2500" b="1" i="1" spc="-4" dirty="0">
                <a:solidFill>
                  <a:srgbClr val="FFFFFF"/>
                </a:solidFill>
                <a:latin typeface="Arial"/>
                <a:cs typeface="Arial"/>
              </a:rPr>
              <a:t> </a:t>
            </a:r>
            <a:r>
              <a:rPr sz="2500" b="1" i="1" dirty="0">
                <a:solidFill>
                  <a:srgbClr val="FFFFFF"/>
                </a:solidFill>
                <a:latin typeface="Arial"/>
                <a:cs typeface="Arial"/>
              </a:rPr>
              <a:t>with vilda</a:t>
            </a:r>
            <a:r>
              <a:rPr sz="2500" b="1" i="1" u="heavy" dirty="0">
                <a:solidFill>
                  <a:srgbClr val="FFFFFF"/>
                </a:solidFill>
                <a:latin typeface="Arial"/>
                <a:cs typeface="Arial"/>
              </a:rPr>
              <a:t>Gl</a:t>
            </a:r>
            <a:r>
              <a:rPr sz="2500" b="1" i="1" dirty="0">
                <a:solidFill>
                  <a:srgbClr val="FFFFFF"/>
                </a:solidFill>
                <a:latin typeface="Arial"/>
                <a:cs typeface="Arial"/>
              </a:rPr>
              <a:t>iptin</a:t>
            </a:r>
            <a:r>
              <a:rPr sz="2500" b="1" i="1" spc="-18" dirty="0">
                <a:solidFill>
                  <a:srgbClr val="FFFFFF"/>
                </a:solidFill>
                <a:latin typeface="Arial"/>
                <a:cs typeface="Arial"/>
              </a:rPr>
              <a:t> </a:t>
            </a:r>
            <a:r>
              <a:rPr sz="2500" b="1" i="1" dirty="0">
                <a:solidFill>
                  <a:srgbClr val="FFFFFF"/>
                </a:solidFill>
                <a:latin typeface="Arial"/>
                <a:cs typeface="Arial"/>
              </a:rPr>
              <a:t>and vildagliptin/m</a:t>
            </a:r>
            <a:r>
              <a:rPr sz="2500" b="1" i="1" u="heavy" dirty="0">
                <a:solidFill>
                  <a:srgbClr val="FFFFFF"/>
                </a:solidFill>
                <a:latin typeface="Arial"/>
                <a:cs typeface="Arial"/>
              </a:rPr>
              <a:t>Et</a:t>
            </a:r>
            <a:r>
              <a:rPr sz="2500" b="1" i="1" dirty="0">
                <a:solidFill>
                  <a:srgbClr val="FFFFFF"/>
                </a:solidFill>
                <a:latin typeface="Arial"/>
                <a:cs typeface="Arial"/>
              </a:rPr>
              <a:t>formin</a:t>
            </a:r>
            <a:endParaRPr sz="2500">
              <a:solidFill>
                <a:prstClr val="black"/>
              </a:solidFill>
              <a:latin typeface="Arial"/>
              <a:cs typeface="Arial"/>
            </a:endParaRPr>
          </a:p>
        </p:txBody>
      </p:sp>
      <p:sp>
        <p:nvSpPr>
          <p:cNvPr id="7" name="object 7"/>
          <p:cNvSpPr/>
          <p:nvPr/>
        </p:nvSpPr>
        <p:spPr>
          <a:xfrm>
            <a:off x="4606581" y="2847165"/>
            <a:ext cx="3242318" cy="1306362"/>
          </a:xfrm>
          <a:prstGeom prst="rect">
            <a:avLst/>
          </a:prstGeom>
          <a:blipFill>
            <a:blip r:embed="rId3" cstate="print"/>
            <a:stretch>
              <a:fillRect/>
            </a:stretch>
          </a:blipFill>
        </p:spPr>
        <p:txBody>
          <a:bodyPr wrap="square" lIns="0" tIns="0" rIns="0" bIns="0" rtlCol="0">
            <a:noAutofit/>
          </a:bodyPr>
          <a:lstStyle/>
          <a:p>
            <a:pPr defTabSz="800264"/>
            <a:endParaRPr sz="1600">
              <a:solidFill>
                <a:prstClr val="black"/>
              </a:solidFill>
              <a:latin typeface="Calibri"/>
            </a:endParaRPr>
          </a:p>
        </p:txBody>
      </p:sp>
      <p:sp>
        <p:nvSpPr>
          <p:cNvPr id="8" name="object 8"/>
          <p:cNvSpPr txBox="1"/>
          <p:nvPr/>
        </p:nvSpPr>
        <p:spPr>
          <a:xfrm>
            <a:off x="2513881" y="489629"/>
            <a:ext cx="1643096" cy="341171"/>
          </a:xfrm>
          <a:prstGeom prst="rect">
            <a:avLst/>
          </a:prstGeom>
        </p:spPr>
        <p:txBody>
          <a:bodyPr vert="horz" wrap="square" lIns="0" tIns="0" rIns="0" bIns="0" rtlCol="0">
            <a:noAutofit/>
          </a:bodyPr>
          <a:lstStyle/>
          <a:p>
            <a:pPr marL="11116" defTabSz="800264"/>
            <a:r>
              <a:rPr sz="2400" b="1" spc="-4" dirty="0">
                <a:solidFill>
                  <a:srgbClr val="FFFFFF"/>
                </a:solidFill>
                <a:latin typeface="Arial"/>
                <a:cs typeface="Arial"/>
              </a:rPr>
              <a:t>Real-lif</a:t>
            </a:r>
            <a:r>
              <a:rPr sz="2400" b="1" dirty="0">
                <a:solidFill>
                  <a:srgbClr val="FFFFFF"/>
                </a:solidFill>
                <a:latin typeface="Arial"/>
                <a:cs typeface="Arial"/>
              </a:rPr>
              <a:t>e</a:t>
            </a:r>
            <a:r>
              <a:rPr sz="2400" b="1" spc="4" dirty="0">
                <a:solidFill>
                  <a:srgbClr val="FFFFFF"/>
                </a:solidFill>
                <a:latin typeface="Arial"/>
                <a:cs typeface="Arial"/>
              </a:rPr>
              <a:t> </a:t>
            </a:r>
            <a:r>
              <a:rPr sz="2400" b="1" spc="-4" dirty="0">
                <a:solidFill>
                  <a:srgbClr val="FFFFFF"/>
                </a:solidFill>
                <a:latin typeface="Arial"/>
                <a:cs typeface="Arial"/>
              </a:rPr>
              <a:t>data</a:t>
            </a:r>
            <a:endParaRPr sz="2400">
              <a:solidFill>
                <a:prstClr val="black"/>
              </a:solidFill>
              <a:latin typeface="Arial"/>
              <a:cs typeface="Arial"/>
            </a:endParaRPr>
          </a:p>
        </p:txBody>
      </p:sp>
      <p:sp>
        <p:nvSpPr>
          <p:cNvPr id="9" name="object 9"/>
          <p:cNvSpPr txBox="1"/>
          <p:nvPr/>
        </p:nvSpPr>
        <p:spPr>
          <a:xfrm>
            <a:off x="2237608" y="6287920"/>
            <a:ext cx="4007287" cy="148686"/>
          </a:xfrm>
          <a:prstGeom prst="rect">
            <a:avLst/>
          </a:prstGeom>
        </p:spPr>
        <p:txBody>
          <a:bodyPr vert="horz" wrap="square" lIns="0" tIns="0" rIns="0" bIns="0" rtlCol="0">
            <a:noAutofit/>
          </a:bodyPr>
          <a:lstStyle/>
          <a:p>
            <a:pPr marL="11116" defTabSz="800264"/>
            <a:r>
              <a:rPr sz="900" b="1" spc="-4" dirty="0">
                <a:solidFill>
                  <a:srgbClr val="FFFFFF"/>
                </a:solidFill>
                <a:latin typeface="Arial"/>
                <a:cs typeface="Arial"/>
              </a:rPr>
              <a:t>Ma</a:t>
            </a:r>
            <a:r>
              <a:rPr sz="900" b="1" dirty="0">
                <a:solidFill>
                  <a:srgbClr val="FFFFFF"/>
                </a:solidFill>
                <a:latin typeface="Arial"/>
                <a:cs typeface="Arial"/>
              </a:rPr>
              <a:t>th</a:t>
            </a:r>
            <a:r>
              <a:rPr sz="900" b="1" spc="-4" dirty="0">
                <a:solidFill>
                  <a:srgbClr val="FFFFFF"/>
                </a:solidFill>
                <a:latin typeface="Arial"/>
                <a:cs typeface="Arial"/>
              </a:rPr>
              <a:t>ie</a:t>
            </a:r>
            <a:r>
              <a:rPr sz="900" b="1" dirty="0">
                <a:solidFill>
                  <a:srgbClr val="FFFFFF"/>
                </a:solidFill>
                <a:latin typeface="Arial"/>
                <a:cs typeface="Arial"/>
              </a:rPr>
              <a:t>u</a:t>
            </a:r>
            <a:r>
              <a:rPr sz="900" b="1" spc="-13" dirty="0">
                <a:solidFill>
                  <a:srgbClr val="FFFFFF"/>
                </a:solidFill>
                <a:latin typeface="Arial"/>
                <a:cs typeface="Arial"/>
              </a:rPr>
              <a:t> </a:t>
            </a:r>
            <a:r>
              <a:rPr sz="900" b="1" spc="-4" dirty="0">
                <a:solidFill>
                  <a:srgbClr val="FFFFFF"/>
                </a:solidFill>
                <a:latin typeface="Arial"/>
                <a:cs typeface="Arial"/>
              </a:rPr>
              <a:t>e</a:t>
            </a:r>
            <a:r>
              <a:rPr sz="900" b="1" dirty="0">
                <a:solidFill>
                  <a:srgbClr val="FFFFFF"/>
                </a:solidFill>
                <a:latin typeface="Arial"/>
                <a:cs typeface="Arial"/>
              </a:rPr>
              <a:t>t</a:t>
            </a:r>
            <a:r>
              <a:rPr sz="900" b="1" spc="-9" dirty="0">
                <a:solidFill>
                  <a:srgbClr val="FFFFFF"/>
                </a:solidFill>
                <a:latin typeface="Arial"/>
                <a:cs typeface="Arial"/>
              </a:rPr>
              <a:t> </a:t>
            </a:r>
            <a:r>
              <a:rPr sz="900" b="1" spc="-4" dirty="0">
                <a:solidFill>
                  <a:srgbClr val="FFFFFF"/>
                </a:solidFill>
                <a:latin typeface="Arial"/>
                <a:cs typeface="Arial"/>
              </a:rPr>
              <a:t>al</a:t>
            </a:r>
            <a:r>
              <a:rPr sz="900" b="1" dirty="0">
                <a:solidFill>
                  <a:srgbClr val="FFFFFF"/>
                </a:solidFill>
                <a:latin typeface="Arial"/>
                <a:cs typeface="Arial"/>
              </a:rPr>
              <a:t>. </a:t>
            </a:r>
            <a:r>
              <a:rPr sz="900" b="1" spc="-18" dirty="0">
                <a:solidFill>
                  <a:srgbClr val="FFFFFF"/>
                </a:solidFill>
                <a:latin typeface="Arial"/>
                <a:cs typeface="Arial"/>
              </a:rPr>
              <a:t> </a:t>
            </a:r>
            <a:r>
              <a:rPr sz="900" b="1" spc="-4" dirty="0">
                <a:solidFill>
                  <a:srgbClr val="FFFFFF"/>
                </a:solidFill>
                <a:latin typeface="Arial"/>
                <a:cs typeface="Arial"/>
              </a:rPr>
              <a:t>In</a:t>
            </a:r>
            <a:r>
              <a:rPr sz="900" b="1" dirty="0">
                <a:solidFill>
                  <a:srgbClr val="FFFFFF"/>
                </a:solidFill>
                <a:latin typeface="Arial"/>
                <a:cs typeface="Arial"/>
              </a:rPr>
              <a:t>t J</a:t>
            </a:r>
            <a:r>
              <a:rPr sz="900" b="1" spc="-18" dirty="0">
                <a:solidFill>
                  <a:srgbClr val="FFFFFF"/>
                </a:solidFill>
                <a:latin typeface="Arial"/>
                <a:cs typeface="Arial"/>
              </a:rPr>
              <a:t> </a:t>
            </a:r>
            <a:r>
              <a:rPr sz="900" b="1" dirty="0">
                <a:solidFill>
                  <a:srgbClr val="FFFFFF"/>
                </a:solidFill>
                <a:latin typeface="Arial"/>
                <a:cs typeface="Arial"/>
              </a:rPr>
              <a:t>C</a:t>
            </a:r>
            <a:r>
              <a:rPr sz="900" b="1" spc="-4" dirty="0">
                <a:solidFill>
                  <a:srgbClr val="FFFFFF"/>
                </a:solidFill>
                <a:latin typeface="Arial"/>
                <a:cs typeface="Arial"/>
              </a:rPr>
              <a:t>li</a:t>
            </a:r>
            <a:r>
              <a:rPr sz="900" b="1" dirty="0">
                <a:solidFill>
                  <a:srgbClr val="FFFFFF"/>
                </a:solidFill>
                <a:latin typeface="Arial"/>
                <a:cs typeface="Arial"/>
              </a:rPr>
              <a:t>n</a:t>
            </a:r>
            <a:r>
              <a:rPr sz="900" b="1" spc="-4" dirty="0">
                <a:solidFill>
                  <a:srgbClr val="FFFFFF"/>
                </a:solidFill>
                <a:latin typeface="Arial"/>
                <a:cs typeface="Arial"/>
              </a:rPr>
              <a:t> Prac</a:t>
            </a:r>
            <a:r>
              <a:rPr sz="900" b="1" dirty="0">
                <a:solidFill>
                  <a:srgbClr val="FFFFFF"/>
                </a:solidFill>
                <a:latin typeface="Arial"/>
                <a:cs typeface="Arial"/>
              </a:rPr>
              <a:t>t.</a:t>
            </a:r>
            <a:r>
              <a:rPr sz="900" b="1" spc="-22" dirty="0">
                <a:solidFill>
                  <a:srgbClr val="FFFFFF"/>
                </a:solidFill>
                <a:latin typeface="Arial"/>
                <a:cs typeface="Arial"/>
              </a:rPr>
              <a:t> </a:t>
            </a:r>
            <a:r>
              <a:rPr sz="900" b="1" spc="-4" dirty="0">
                <a:solidFill>
                  <a:srgbClr val="FFFFFF"/>
                </a:solidFill>
                <a:latin typeface="Arial"/>
                <a:cs typeface="Arial"/>
              </a:rPr>
              <a:t>2</a:t>
            </a:r>
            <a:r>
              <a:rPr sz="900" b="1" dirty="0">
                <a:solidFill>
                  <a:srgbClr val="FFFFFF"/>
                </a:solidFill>
                <a:latin typeface="Arial"/>
                <a:cs typeface="Arial"/>
              </a:rPr>
              <a:t>0</a:t>
            </a:r>
            <a:r>
              <a:rPr sz="900" b="1" spc="-4" dirty="0">
                <a:solidFill>
                  <a:srgbClr val="FFFFFF"/>
                </a:solidFill>
                <a:latin typeface="Arial"/>
                <a:cs typeface="Arial"/>
              </a:rPr>
              <a:t>1</a:t>
            </a:r>
            <a:r>
              <a:rPr sz="900" b="1" dirty="0">
                <a:solidFill>
                  <a:srgbClr val="FFFFFF"/>
                </a:solidFill>
                <a:latin typeface="Arial"/>
                <a:cs typeface="Arial"/>
              </a:rPr>
              <a:t>3</a:t>
            </a:r>
            <a:r>
              <a:rPr sz="900" b="1" spc="-26" dirty="0">
                <a:solidFill>
                  <a:srgbClr val="FFFFFF"/>
                </a:solidFill>
                <a:latin typeface="Arial"/>
                <a:cs typeface="Arial"/>
              </a:rPr>
              <a:t> </a:t>
            </a:r>
            <a:r>
              <a:rPr sz="900" b="1" spc="-4" dirty="0">
                <a:solidFill>
                  <a:srgbClr val="FFFFFF"/>
                </a:solidFill>
                <a:latin typeface="Arial"/>
                <a:cs typeface="Arial"/>
              </a:rPr>
              <a:t>Oc</a:t>
            </a:r>
            <a:r>
              <a:rPr sz="900" b="1" dirty="0">
                <a:solidFill>
                  <a:srgbClr val="FFFFFF"/>
                </a:solidFill>
                <a:latin typeface="Arial"/>
                <a:cs typeface="Arial"/>
              </a:rPr>
              <a:t>t;6</a:t>
            </a:r>
            <a:r>
              <a:rPr sz="900" b="1" spc="-4" dirty="0">
                <a:solidFill>
                  <a:srgbClr val="FFFFFF"/>
                </a:solidFill>
                <a:latin typeface="Arial"/>
                <a:cs typeface="Arial"/>
              </a:rPr>
              <a:t>7</a:t>
            </a:r>
            <a:r>
              <a:rPr sz="900" b="1" dirty="0">
                <a:solidFill>
                  <a:srgbClr val="FFFFFF"/>
                </a:solidFill>
                <a:latin typeface="Arial"/>
                <a:cs typeface="Arial"/>
              </a:rPr>
              <a:t>(</a:t>
            </a:r>
            <a:r>
              <a:rPr sz="900" b="1" spc="-4" dirty="0">
                <a:solidFill>
                  <a:srgbClr val="FFFFFF"/>
                </a:solidFill>
                <a:latin typeface="Arial"/>
                <a:cs typeface="Arial"/>
              </a:rPr>
              <a:t>10</a:t>
            </a:r>
            <a:r>
              <a:rPr sz="900" b="1" dirty="0">
                <a:solidFill>
                  <a:srgbClr val="FFFFFF"/>
                </a:solidFill>
                <a:latin typeface="Arial"/>
                <a:cs typeface="Arial"/>
              </a:rPr>
              <a:t>):</a:t>
            </a:r>
            <a:r>
              <a:rPr sz="900" b="1" spc="-4" dirty="0">
                <a:solidFill>
                  <a:srgbClr val="FFFFFF"/>
                </a:solidFill>
                <a:latin typeface="Arial"/>
                <a:cs typeface="Arial"/>
              </a:rPr>
              <a:t>94</a:t>
            </a:r>
            <a:r>
              <a:rPr sz="900" b="1" spc="-13" dirty="0">
                <a:solidFill>
                  <a:srgbClr val="FFFFFF"/>
                </a:solidFill>
                <a:latin typeface="Arial"/>
                <a:cs typeface="Arial"/>
              </a:rPr>
              <a:t>7</a:t>
            </a:r>
            <a:r>
              <a:rPr sz="900" b="1" dirty="0">
                <a:solidFill>
                  <a:srgbClr val="FFFFFF"/>
                </a:solidFill>
                <a:latin typeface="Arial"/>
                <a:cs typeface="Arial"/>
              </a:rPr>
              <a:t>-</a:t>
            </a:r>
            <a:r>
              <a:rPr sz="900" b="1" spc="-4" dirty="0">
                <a:solidFill>
                  <a:srgbClr val="FFFFFF"/>
                </a:solidFill>
                <a:latin typeface="Arial"/>
                <a:cs typeface="Arial"/>
              </a:rPr>
              <a:t>56</a:t>
            </a:r>
            <a:r>
              <a:rPr sz="900" b="1" dirty="0">
                <a:solidFill>
                  <a:srgbClr val="FFFFFF"/>
                </a:solidFill>
                <a:latin typeface="Arial"/>
                <a:cs typeface="Arial"/>
              </a:rPr>
              <a:t>.</a:t>
            </a:r>
            <a:r>
              <a:rPr sz="900" b="1" spc="-26" dirty="0">
                <a:solidFill>
                  <a:srgbClr val="FFFFFF"/>
                </a:solidFill>
                <a:latin typeface="Arial"/>
                <a:cs typeface="Arial"/>
              </a:rPr>
              <a:t> </a:t>
            </a:r>
            <a:r>
              <a:rPr sz="900" b="1" spc="-4" dirty="0">
                <a:solidFill>
                  <a:srgbClr val="FFFFFF"/>
                </a:solidFill>
                <a:latin typeface="Arial"/>
                <a:cs typeface="Arial"/>
              </a:rPr>
              <a:t>doi</a:t>
            </a:r>
            <a:r>
              <a:rPr sz="900" b="1" dirty="0">
                <a:solidFill>
                  <a:srgbClr val="FFFFFF"/>
                </a:solidFill>
                <a:latin typeface="Arial"/>
                <a:cs typeface="Arial"/>
              </a:rPr>
              <a:t>:</a:t>
            </a:r>
            <a:r>
              <a:rPr sz="900" b="1" spc="4" dirty="0">
                <a:solidFill>
                  <a:srgbClr val="FFFFFF"/>
                </a:solidFill>
                <a:latin typeface="Arial"/>
                <a:cs typeface="Arial"/>
              </a:rPr>
              <a:t> </a:t>
            </a:r>
            <a:r>
              <a:rPr sz="900" b="1" spc="-4" dirty="0">
                <a:solidFill>
                  <a:srgbClr val="FFFFFF"/>
                </a:solidFill>
                <a:latin typeface="Arial"/>
                <a:cs typeface="Arial"/>
              </a:rPr>
              <a:t>10.111</a:t>
            </a:r>
            <a:r>
              <a:rPr sz="900" b="1" spc="-13" dirty="0">
                <a:solidFill>
                  <a:srgbClr val="FFFFFF"/>
                </a:solidFill>
                <a:latin typeface="Arial"/>
                <a:cs typeface="Arial"/>
              </a:rPr>
              <a:t>1</a:t>
            </a:r>
            <a:r>
              <a:rPr sz="900" b="1" spc="-4" dirty="0">
                <a:solidFill>
                  <a:srgbClr val="FFFFFF"/>
                </a:solidFill>
                <a:latin typeface="Arial"/>
                <a:cs typeface="Arial"/>
              </a:rPr>
              <a:t>/ijcp.12</a:t>
            </a:r>
            <a:r>
              <a:rPr sz="900" b="1" spc="-13" dirty="0">
                <a:solidFill>
                  <a:srgbClr val="FFFFFF"/>
                </a:solidFill>
                <a:latin typeface="Arial"/>
                <a:cs typeface="Arial"/>
              </a:rPr>
              <a:t>2</a:t>
            </a:r>
            <a:r>
              <a:rPr sz="900" b="1" spc="-4" dirty="0">
                <a:solidFill>
                  <a:srgbClr val="FFFFFF"/>
                </a:solidFill>
                <a:latin typeface="Arial"/>
                <a:cs typeface="Arial"/>
              </a:rPr>
              <a:t>52.</a:t>
            </a:r>
            <a:endParaRPr sz="900">
              <a:solidFill>
                <a:prstClr val="black"/>
              </a:solidFill>
              <a:latin typeface="Arial"/>
              <a:cs typeface="Arial"/>
            </a:endParaRPr>
          </a:p>
        </p:txBody>
      </p:sp>
      <p:pic>
        <p:nvPicPr>
          <p:cNvPr id="11" name="Picture 2" descr="C:\Users\OSHINKA1\Pictures\Galvus%20Met1.gif"/>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09057" y="6627079"/>
            <a:ext cx="1905000" cy="23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418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213" y="265471"/>
            <a:ext cx="8613058" cy="631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OSHINKA1\Pictures\Galvus%20Met1.gif"/>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09057" y="6627079"/>
            <a:ext cx="1905000" cy="23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388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717" y="501446"/>
            <a:ext cx="8583561" cy="607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OSHINKA1\Pictures\Galvus%20Met1.gif"/>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09057" y="6627079"/>
            <a:ext cx="1905000" cy="23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771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710" y="280219"/>
            <a:ext cx="8406580" cy="622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OSHINKA1\Pictures\Galvus%20Met1.gif"/>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09057" y="6627079"/>
            <a:ext cx="1905000" cy="23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96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a:xfrm>
            <a:off x="1847873" y="90506"/>
            <a:ext cx="8494713" cy="1076325"/>
          </a:xfrm>
        </p:spPr>
        <p:txBody>
          <a:bodyPr>
            <a:normAutofit fontScale="90000"/>
          </a:bodyPr>
          <a:lstStyle/>
          <a:p>
            <a:r>
              <a:rPr lang="en-US" altLang="en-US" b="1">
                <a:solidFill>
                  <a:schemeClr val="tx1"/>
                </a:solidFill>
              </a:rPr>
              <a:t>Targeting beyond glycaemia</a:t>
            </a:r>
            <a:br>
              <a:rPr lang="en-GB" altLang="en-US">
                <a:solidFill>
                  <a:schemeClr val="tx1"/>
                </a:solidFill>
              </a:rPr>
            </a:br>
            <a:r>
              <a:rPr lang="en-US" altLang="en-US">
                <a:solidFill>
                  <a:srgbClr val="C00000"/>
                </a:solidFill>
              </a:rPr>
              <a:t>Efficacy  Barriers</a:t>
            </a:r>
          </a:p>
        </p:txBody>
      </p:sp>
      <p:cxnSp>
        <p:nvCxnSpPr>
          <p:cNvPr id="176131" name="Straight Connector 5"/>
          <p:cNvCxnSpPr>
            <a:cxnSpLocks noChangeShapeType="1"/>
          </p:cNvCxnSpPr>
          <p:nvPr/>
        </p:nvCxnSpPr>
        <p:spPr bwMode="auto">
          <a:xfrm>
            <a:off x="5735640" y="1433513"/>
            <a:ext cx="4762" cy="5213350"/>
          </a:xfrm>
          <a:prstGeom prst="line">
            <a:avLst/>
          </a:prstGeom>
          <a:noFill/>
          <a:ln w="28575" algn="ctr">
            <a:solidFill>
              <a:schemeClr val="tx2"/>
            </a:solidFill>
            <a:prstDash val="dash"/>
            <a:round/>
            <a:headEnd/>
            <a:tailEnd/>
          </a:ln>
          <a:extLst>
            <a:ext uri="{909E8E84-426E-40DD-AFC4-6F175D3DCCD1}">
              <a14:hiddenFill xmlns:a14="http://schemas.microsoft.com/office/drawing/2010/main">
                <a:noFill/>
              </a14:hiddenFill>
            </a:ext>
          </a:extLst>
        </p:spPr>
      </p:cxnSp>
      <p:cxnSp>
        <p:nvCxnSpPr>
          <p:cNvPr id="176132" name="Straight Connector 7"/>
          <p:cNvCxnSpPr>
            <a:cxnSpLocks noChangeShapeType="1"/>
          </p:cNvCxnSpPr>
          <p:nvPr/>
        </p:nvCxnSpPr>
        <p:spPr bwMode="auto">
          <a:xfrm>
            <a:off x="1846265" y="4040188"/>
            <a:ext cx="8489950" cy="0"/>
          </a:xfrm>
          <a:prstGeom prst="line">
            <a:avLst/>
          </a:prstGeom>
          <a:noFill/>
          <a:ln w="28575" algn="ctr">
            <a:solidFill>
              <a:schemeClr val="tx2"/>
            </a:solidFill>
            <a:prstDash val="dash"/>
            <a:round/>
            <a:headEnd/>
            <a:tailEnd/>
          </a:ln>
          <a:extLst>
            <a:ext uri="{909E8E84-426E-40DD-AFC4-6F175D3DCCD1}">
              <a14:hiddenFill xmlns:a14="http://schemas.microsoft.com/office/drawing/2010/main">
                <a:noFill/>
              </a14:hiddenFill>
            </a:ext>
          </a:extLst>
        </p:spPr>
      </p:cxnSp>
      <p:sp>
        <p:nvSpPr>
          <p:cNvPr id="40974" name="TextBox 20"/>
          <p:cNvSpPr txBox="1">
            <a:spLocks noChangeArrowheads="1"/>
          </p:cNvSpPr>
          <p:nvPr/>
        </p:nvSpPr>
        <p:spPr bwMode="auto">
          <a:xfrm>
            <a:off x="7208848" y="6159509"/>
            <a:ext cx="1920321" cy="39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3" tIns="45618" rIns="91243" bIns="45618">
            <a:spAutoFit/>
          </a:bodyPr>
          <a:lstStyle>
            <a:lvl1pPr eaLnBrk="0" hangingPunct="0">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Aft>
                <a:spcPct val="40000"/>
              </a:spcAft>
              <a:buChar char="•"/>
              <a:defRPr sz="1600" b="1">
                <a:solidFill>
                  <a:schemeClr val="tx1"/>
                </a:solidFill>
                <a:latin typeface="News Gothic MT" pitchFamily="34" charset="0"/>
                <a:cs typeface="Arial" pitchFamily="34"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defTabSz="914417" eaLnBrk="1" fontAlgn="base" hangingPunct="1">
              <a:spcBef>
                <a:spcPct val="0"/>
              </a:spcBef>
              <a:spcAft>
                <a:spcPct val="0"/>
              </a:spcAft>
            </a:pPr>
            <a:r>
              <a:rPr lang="en-US" altLang="en-US">
                <a:solidFill>
                  <a:srgbClr val="00B050"/>
                </a:solidFill>
                <a:latin typeface="Arial" pitchFamily="34" charset="0"/>
              </a:rPr>
              <a:t>Sustainability </a:t>
            </a:r>
          </a:p>
        </p:txBody>
      </p:sp>
      <p:grpSp>
        <p:nvGrpSpPr>
          <p:cNvPr id="29" name="Group 28"/>
          <p:cNvGrpSpPr>
            <a:grpSpLocks/>
          </p:cNvGrpSpPr>
          <p:nvPr/>
        </p:nvGrpSpPr>
        <p:grpSpPr bwMode="auto">
          <a:xfrm>
            <a:off x="1860552" y="1365252"/>
            <a:ext cx="3211574" cy="2543277"/>
            <a:chOff x="336220" y="1364597"/>
            <a:chExt cx="3211411" cy="2543937"/>
          </a:xfrm>
        </p:grpSpPr>
        <p:sp>
          <p:nvSpPr>
            <p:cNvPr id="176149" name="TextBox 15"/>
            <p:cNvSpPr txBox="1">
              <a:spLocks noChangeArrowheads="1"/>
            </p:cNvSpPr>
            <p:nvPr/>
          </p:nvSpPr>
          <p:spPr bwMode="auto">
            <a:xfrm>
              <a:off x="1246873" y="3508320"/>
              <a:ext cx="2066486" cy="40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Aft>
                  <a:spcPct val="40000"/>
                </a:spcAft>
                <a:buChar char="•"/>
                <a:defRPr sz="1600" b="1">
                  <a:solidFill>
                    <a:schemeClr val="tx1"/>
                  </a:solidFill>
                  <a:latin typeface="News Gothic MT" pitchFamily="34" charset="0"/>
                  <a:cs typeface="Arial" pitchFamily="34"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defTabSz="914417" eaLnBrk="1" fontAlgn="base" hangingPunct="1">
                <a:spcBef>
                  <a:spcPct val="0"/>
                </a:spcBef>
                <a:spcAft>
                  <a:spcPct val="0"/>
                </a:spcAft>
              </a:pPr>
              <a:r>
                <a:rPr lang="en-US" altLang="en-US" err="1">
                  <a:solidFill>
                    <a:srgbClr val="FF0000"/>
                  </a:solidFill>
                  <a:latin typeface="Arial" pitchFamily="34" charset="0"/>
                </a:rPr>
                <a:t>Hypoglycaemia</a:t>
              </a:r>
              <a:endParaRPr lang="en-US" altLang="en-US" sz="2400">
                <a:solidFill>
                  <a:srgbClr val="FF0000"/>
                </a:solidFill>
                <a:latin typeface="Arial" pitchFamily="34" charset="0"/>
              </a:endParaRPr>
            </a:p>
          </p:txBody>
        </p:sp>
        <p:pic>
          <p:nvPicPr>
            <p:cNvPr id="176150" name="Picture 19" descr="C:\Users\AFord\AppData\Local\Microsoft\Windows\Temporary Internet Files\Content.IE5\54JLUVG4\MP90042656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220" y="1364597"/>
              <a:ext cx="2003532" cy="208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51" name="TextBox 25"/>
            <p:cNvSpPr txBox="1">
              <a:spLocks noChangeArrowheads="1"/>
            </p:cNvSpPr>
            <p:nvPr/>
          </p:nvSpPr>
          <p:spPr bwMode="auto">
            <a:xfrm>
              <a:off x="2404427" y="1412776"/>
              <a:ext cx="894751" cy="2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Aft>
                  <a:spcPct val="40000"/>
                </a:spcAft>
                <a:buChar char="•"/>
                <a:defRPr sz="1600" b="1">
                  <a:solidFill>
                    <a:schemeClr val="tx1"/>
                  </a:solidFill>
                  <a:latin typeface="News Gothic MT" pitchFamily="34" charset="0"/>
                  <a:cs typeface="Arial" pitchFamily="34"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defTabSz="914417" eaLnBrk="1" fontAlgn="base" hangingPunct="1">
                <a:spcBef>
                  <a:spcPct val="0"/>
                </a:spcBef>
                <a:spcAft>
                  <a:spcPct val="0"/>
                </a:spcAft>
              </a:pPr>
              <a:r>
                <a:rPr lang="en-GB" altLang="en-US" sz="1200">
                  <a:solidFill>
                    <a:srgbClr val="FFFFFF"/>
                  </a:solidFill>
                  <a:latin typeface="Arial" pitchFamily="34" charset="0"/>
                </a:rPr>
                <a:t>Confused</a:t>
              </a:r>
            </a:p>
          </p:txBody>
        </p:sp>
        <p:sp>
          <p:nvSpPr>
            <p:cNvPr id="176152" name="TextBox 54"/>
            <p:cNvSpPr txBox="1">
              <a:spLocks noChangeArrowheads="1"/>
            </p:cNvSpPr>
            <p:nvPr/>
          </p:nvSpPr>
          <p:spPr bwMode="auto">
            <a:xfrm>
              <a:off x="2404427" y="1833115"/>
              <a:ext cx="784149" cy="2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Aft>
                  <a:spcPct val="40000"/>
                </a:spcAft>
                <a:buChar char="•"/>
                <a:defRPr sz="1600" b="1">
                  <a:solidFill>
                    <a:schemeClr val="tx1"/>
                  </a:solidFill>
                  <a:latin typeface="News Gothic MT" pitchFamily="34" charset="0"/>
                  <a:cs typeface="Arial" pitchFamily="34"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defTabSz="914417" eaLnBrk="1" fontAlgn="base" hangingPunct="1">
                <a:spcBef>
                  <a:spcPct val="0"/>
                </a:spcBef>
                <a:spcAft>
                  <a:spcPct val="0"/>
                </a:spcAft>
              </a:pPr>
              <a:r>
                <a:rPr lang="en-GB" altLang="en-US" sz="1200">
                  <a:solidFill>
                    <a:srgbClr val="FFFFFF"/>
                  </a:solidFill>
                  <a:latin typeface="Arial" pitchFamily="34" charset="0"/>
                </a:rPr>
                <a:t>Shaking</a:t>
              </a:r>
            </a:p>
          </p:txBody>
        </p:sp>
        <p:sp>
          <p:nvSpPr>
            <p:cNvPr id="176153" name="TextBox 55"/>
            <p:cNvSpPr txBox="1">
              <a:spLocks noChangeArrowheads="1"/>
            </p:cNvSpPr>
            <p:nvPr/>
          </p:nvSpPr>
          <p:spPr bwMode="auto">
            <a:xfrm>
              <a:off x="2404427" y="2673793"/>
              <a:ext cx="861089" cy="2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Aft>
                  <a:spcPct val="40000"/>
                </a:spcAft>
                <a:buChar char="•"/>
                <a:defRPr sz="1600" b="1">
                  <a:solidFill>
                    <a:schemeClr val="tx1"/>
                  </a:solidFill>
                  <a:latin typeface="News Gothic MT" pitchFamily="34" charset="0"/>
                  <a:cs typeface="Arial" pitchFamily="34"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defTabSz="914417" eaLnBrk="1" fontAlgn="base" hangingPunct="1">
                <a:spcBef>
                  <a:spcPct val="0"/>
                </a:spcBef>
                <a:spcAft>
                  <a:spcPct val="0"/>
                </a:spcAft>
              </a:pPr>
              <a:r>
                <a:rPr lang="en-GB" altLang="en-US" sz="1200">
                  <a:solidFill>
                    <a:srgbClr val="FFFFFF"/>
                  </a:solidFill>
                  <a:latin typeface="Arial" pitchFamily="34" charset="0"/>
                </a:rPr>
                <a:t>Sweating</a:t>
              </a:r>
            </a:p>
          </p:txBody>
        </p:sp>
        <p:sp>
          <p:nvSpPr>
            <p:cNvPr id="176154" name="TextBox 56"/>
            <p:cNvSpPr txBox="1">
              <a:spLocks noChangeArrowheads="1"/>
            </p:cNvSpPr>
            <p:nvPr/>
          </p:nvSpPr>
          <p:spPr bwMode="auto">
            <a:xfrm>
              <a:off x="2404427" y="2253454"/>
              <a:ext cx="1143204" cy="2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Aft>
                  <a:spcPct val="40000"/>
                </a:spcAft>
                <a:buChar char="•"/>
                <a:defRPr sz="1600" b="1">
                  <a:solidFill>
                    <a:schemeClr val="tx1"/>
                  </a:solidFill>
                  <a:latin typeface="News Gothic MT" pitchFamily="34" charset="0"/>
                  <a:cs typeface="Arial" pitchFamily="34"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defTabSz="914417" eaLnBrk="1" fontAlgn="base" hangingPunct="1">
                <a:spcBef>
                  <a:spcPct val="0"/>
                </a:spcBef>
                <a:spcAft>
                  <a:spcPct val="0"/>
                </a:spcAft>
              </a:pPr>
              <a:r>
                <a:rPr lang="en-GB" altLang="en-US" sz="1200">
                  <a:solidFill>
                    <a:srgbClr val="FFFFFF"/>
                  </a:solidFill>
                  <a:latin typeface="Arial" pitchFamily="34" charset="0"/>
                </a:rPr>
                <a:t>Feels hungry</a:t>
              </a:r>
            </a:p>
          </p:txBody>
        </p:sp>
        <p:sp>
          <p:nvSpPr>
            <p:cNvPr id="176155" name="TextBox 57"/>
            <p:cNvSpPr txBox="1">
              <a:spLocks noChangeArrowheads="1"/>
            </p:cNvSpPr>
            <p:nvPr/>
          </p:nvSpPr>
          <p:spPr bwMode="auto">
            <a:xfrm>
              <a:off x="2404427" y="3094131"/>
              <a:ext cx="995734" cy="2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Aft>
                  <a:spcPct val="40000"/>
                </a:spcAft>
                <a:buChar char="•"/>
                <a:defRPr sz="1600" b="1">
                  <a:solidFill>
                    <a:schemeClr val="tx1"/>
                  </a:solidFill>
                  <a:latin typeface="News Gothic MT" pitchFamily="34" charset="0"/>
                  <a:cs typeface="Arial" pitchFamily="34"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defTabSz="914417" eaLnBrk="1" fontAlgn="base" hangingPunct="1">
                <a:spcBef>
                  <a:spcPct val="0"/>
                </a:spcBef>
                <a:spcAft>
                  <a:spcPct val="0"/>
                </a:spcAft>
              </a:pPr>
              <a:r>
                <a:rPr lang="en-GB" altLang="en-US" sz="1200">
                  <a:solidFill>
                    <a:srgbClr val="FFFFFF"/>
                  </a:solidFill>
                  <a:latin typeface="Arial" pitchFamily="34" charset="0"/>
                </a:rPr>
                <a:t>Feels weak</a:t>
              </a:r>
            </a:p>
          </p:txBody>
        </p:sp>
      </p:grpSp>
      <p:grpSp>
        <p:nvGrpSpPr>
          <p:cNvPr id="32" name="Group 31"/>
          <p:cNvGrpSpPr>
            <a:grpSpLocks/>
          </p:cNvGrpSpPr>
          <p:nvPr/>
        </p:nvGrpSpPr>
        <p:grpSpPr bwMode="auto">
          <a:xfrm>
            <a:off x="2290764" y="4279900"/>
            <a:ext cx="2821606" cy="2262217"/>
            <a:chOff x="766615" y="4279900"/>
            <a:chExt cx="2821606" cy="2262217"/>
          </a:xfrm>
        </p:grpSpPr>
        <p:sp>
          <p:nvSpPr>
            <p:cNvPr id="176143" name="TextBox 29"/>
            <p:cNvSpPr txBox="1">
              <a:spLocks noChangeArrowheads="1"/>
            </p:cNvSpPr>
            <p:nvPr/>
          </p:nvSpPr>
          <p:spPr bwMode="auto">
            <a:xfrm>
              <a:off x="766615" y="6142007"/>
              <a:ext cx="28216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Aft>
                  <a:spcPct val="40000"/>
                </a:spcAft>
                <a:buChar char="•"/>
                <a:defRPr sz="1600" b="1">
                  <a:solidFill>
                    <a:schemeClr val="tx1"/>
                  </a:solidFill>
                  <a:latin typeface="News Gothic MT" pitchFamily="34" charset="0"/>
                  <a:cs typeface="Arial" pitchFamily="34"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defTabSz="914417" eaLnBrk="1" fontAlgn="base" hangingPunct="1">
                <a:spcBef>
                  <a:spcPct val="0"/>
                </a:spcBef>
                <a:spcAft>
                  <a:spcPct val="0"/>
                </a:spcAft>
              </a:pPr>
              <a:r>
                <a:rPr lang="en-US" altLang="en-US">
                  <a:solidFill>
                    <a:prstClr val="black"/>
                  </a:solidFill>
                  <a:latin typeface="Arial" pitchFamily="34" charset="0"/>
                </a:rPr>
                <a:t>Adherence to therapy</a:t>
              </a:r>
            </a:p>
          </p:txBody>
        </p:sp>
        <p:grpSp>
          <p:nvGrpSpPr>
            <p:cNvPr id="176144" name="Group 5153"/>
            <p:cNvGrpSpPr>
              <a:grpSpLocks/>
            </p:cNvGrpSpPr>
            <p:nvPr/>
          </p:nvGrpSpPr>
          <p:grpSpPr bwMode="auto">
            <a:xfrm>
              <a:off x="1412727" y="4279900"/>
              <a:ext cx="1528763" cy="1409799"/>
              <a:chOff x="3619768" y="4279900"/>
              <a:chExt cx="1528763" cy="1409799"/>
            </a:xfrm>
          </p:grpSpPr>
          <p:sp>
            <p:nvSpPr>
              <p:cNvPr id="27" name="Rectangle 26"/>
              <p:cNvSpPr/>
              <p:nvPr/>
            </p:nvSpPr>
            <p:spPr bwMode="auto">
              <a:xfrm rot="21292983">
                <a:off x="3619768" y="5041027"/>
                <a:ext cx="1528763" cy="246221"/>
              </a:xfrm>
              <a:prstGeom prst="rect">
                <a:avLst/>
              </a:prstGeom>
              <a:solidFill>
                <a:schemeClr val="accent1">
                  <a:lumMod val="40000"/>
                  <a:lumOff val="60000"/>
                </a:schemeClr>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spAutoFit/>
              </a:bodyPr>
              <a:lstStyle/>
              <a:p>
                <a:pPr marL="269304" indent="-269304" algn="ctr" defTabSz="914417" fontAlgn="base">
                  <a:spcBef>
                    <a:spcPct val="30000"/>
                  </a:spcBef>
                  <a:spcAft>
                    <a:spcPct val="30000"/>
                  </a:spcAft>
                  <a:defRPr/>
                </a:pPr>
                <a:endParaRPr lang="en-GB" sz="1000">
                  <a:solidFill>
                    <a:srgbClr val="FFCC00"/>
                  </a:solidFill>
                  <a:latin typeface="Arial" pitchFamily="34" charset="0"/>
                  <a:sym typeface="Wingdings 3" pitchFamily="18" charset="2"/>
                </a:endParaRPr>
              </a:p>
            </p:txBody>
          </p:sp>
          <p:sp>
            <p:nvSpPr>
              <p:cNvPr id="176146" name="TextBox 29"/>
              <p:cNvSpPr txBox="1">
                <a:spLocks noChangeArrowheads="1"/>
              </p:cNvSpPr>
              <p:nvPr/>
            </p:nvSpPr>
            <p:spPr bwMode="auto">
              <a:xfrm rot="21286036">
                <a:off x="3623697" y="4674036"/>
                <a:ext cx="15209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Aft>
                    <a:spcPct val="40000"/>
                  </a:spcAft>
                  <a:buChar char="•"/>
                  <a:defRPr sz="1600" b="1">
                    <a:solidFill>
                      <a:schemeClr val="tx1"/>
                    </a:solidFill>
                    <a:latin typeface="News Gothic MT" pitchFamily="34" charset="0"/>
                    <a:cs typeface="Arial" pitchFamily="34"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defTabSz="914417" eaLnBrk="1" fontAlgn="base" hangingPunct="1">
                  <a:spcBef>
                    <a:spcPct val="0"/>
                  </a:spcBef>
                  <a:spcAft>
                    <a:spcPct val="0"/>
                  </a:spcAft>
                </a:pPr>
                <a:r>
                  <a:rPr lang="en-GB" altLang="en-US" b="0">
                    <a:solidFill>
                      <a:srgbClr val="000000"/>
                    </a:solidFill>
                    <a:latin typeface="Freestyle Script" pitchFamily="66" charset="0"/>
                  </a:rPr>
                  <a:t>Helping patients stick to their therapy!</a:t>
                </a:r>
              </a:p>
            </p:txBody>
          </p:sp>
          <p:cxnSp>
            <p:nvCxnSpPr>
              <p:cNvPr id="5153" name="Straight Connector 5152"/>
              <p:cNvCxnSpPr/>
              <p:nvPr/>
            </p:nvCxnSpPr>
            <p:spPr bwMode="auto">
              <a:xfrm flipH="1">
                <a:off x="4350018" y="4338638"/>
                <a:ext cx="7938" cy="128587"/>
              </a:xfrm>
              <a:prstGeom prst="line">
                <a:avLst/>
              </a:prstGeom>
              <a:noFill/>
              <a:ln w="28575" cap="rnd" cmpd="sng" algn="ctr">
                <a:solidFill>
                  <a:schemeClr val="tx1">
                    <a:lumMod val="50000"/>
                  </a:schemeClr>
                </a:solidFill>
                <a:prstDash val="solid"/>
                <a:bevel/>
                <a:headEnd type="none" w="med" len="med"/>
                <a:tailEnd type="none" w="med" len="med"/>
              </a:ln>
              <a:effectLst/>
            </p:spPr>
          </p:cxnSp>
          <p:sp>
            <p:nvSpPr>
              <p:cNvPr id="176148" name="Oval 27"/>
              <p:cNvSpPr>
                <a:spLocks noChangeArrowheads="1"/>
              </p:cNvSpPr>
              <p:nvPr/>
            </p:nvSpPr>
            <p:spPr bwMode="auto">
              <a:xfrm>
                <a:off x="4306888" y="4279900"/>
                <a:ext cx="101600" cy="346234"/>
              </a:xfrm>
              <a:prstGeom prst="ellipse">
                <a:avLst/>
              </a:prstGeom>
              <a:solidFill>
                <a:schemeClr val="accent2"/>
              </a:solidFill>
              <a:ln>
                <a:noFill/>
              </a:ln>
              <a:extLst>
                <a:ext uri="{91240B29-F687-4F45-9708-019B960494DF}">
                  <a14:hiddenLine xmlns:a14="http://schemas.microsoft.com/office/drawing/2010/main" w="28575" algn="ctr">
                    <a:solidFill>
                      <a:srgbClr val="000000"/>
                    </a:solidFill>
                    <a:round/>
                    <a:headEnd/>
                    <a:tailEnd/>
                  </a14:hiddenLine>
                </a:ext>
              </a:extLst>
            </p:spPr>
            <p:txBody>
              <a:bodyPr>
                <a:spAutoFit/>
              </a:bodyPr>
              <a:lstStyle>
                <a:lvl1pPr marL="269875" indent="-269875" eaLnBrk="0" hangingPunct="0">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Aft>
                    <a:spcPct val="40000"/>
                  </a:spcAft>
                  <a:buChar char="•"/>
                  <a:defRPr sz="1600" b="1">
                    <a:solidFill>
                      <a:schemeClr val="tx1"/>
                    </a:solidFill>
                    <a:latin typeface="News Gothic MT" pitchFamily="34" charset="0"/>
                    <a:cs typeface="Arial" pitchFamily="34"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marL="269880" indent="-269880" algn="ctr" defTabSz="914417" eaLnBrk="1" fontAlgn="base" hangingPunct="1">
                  <a:spcBef>
                    <a:spcPct val="30000"/>
                  </a:spcBef>
                  <a:spcAft>
                    <a:spcPct val="30000"/>
                  </a:spcAft>
                </a:pPr>
                <a:endParaRPr lang="en-GB" altLang="en-US" sz="1000" b="0">
                  <a:solidFill>
                    <a:srgbClr val="FFCC00"/>
                  </a:solidFill>
                  <a:latin typeface="Arial" pitchFamily="34" charset="0"/>
                  <a:sym typeface="Wingdings 3" pitchFamily="18" charset="2"/>
                </a:endParaRPr>
              </a:p>
            </p:txBody>
          </p:sp>
        </p:grpSp>
      </p:grpSp>
      <p:grpSp>
        <p:nvGrpSpPr>
          <p:cNvPr id="31" name="Group 30"/>
          <p:cNvGrpSpPr>
            <a:grpSpLocks/>
          </p:cNvGrpSpPr>
          <p:nvPr/>
        </p:nvGrpSpPr>
        <p:grpSpPr bwMode="auto">
          <a:xfrm>
            <a:off x="6029329" y="1787728"/>
            <a:ext cx="4246563" cy="2109915"/>
            <a:chOff x="4505252" y="1797969"/>
            <a:chExt cx="4246412" cy="2110584"/>
          </a:xfrm>
        </p:grpSpPr>
        <p:sp>
          <p:nvSpPr>
            <p:cNvPr id="176138" name="TextBox 16"/>
            <p:cNvSpPr txBox="1">
              <a:spLocks noChangeArrowheads="1"/>
            </p:cNvSpPr>
            <p:nvPr/>
          </p:nvSpPr>
          <p:spPr bwMode="auto">
            <a:xfrm>
              <a:off x="5344905" y="3508316"/>
              <a:ext cx="2600492" cy="4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Aft>
                  <a:spcPct val="40000"/>
                </a:spcAft>
                <a:buChar char="•"/>
                <a:defRPr sz="1600" b="1">
                  <a:solidFill>
                    <a:schemeClr val="tx1"/>
                  </a:solidFill>
                  <a:latin typeface="News Gothic MT" pitchFamily="34" charset="0"/>
                  <a:cs typeface="Arial" pitchFamily="34"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defTabSz="914417" eaLnBrk="1" fontAlgn="base" hangingPunct="1">
                <a:spcBef>
                  <a:spcPct val="0"/>
                </a:spcBef>
                <a:spcAft>
                  <a:spcPct val="0"/>
                </a:spcAft>
              </a:pPr>
              <a:r>
                <a:rPr lang="en-US" altLang="en-US">
                  <a:solidFill>
                    <a:srgbClr val="9B2D1F">
                      <a:lumMod val="75000"/>
                    </a:srgbClr>
                  </a:solidFill>
                  <a:latin typeface="Arial" pitchFamily="34" charset="0"/>
                </a:rPr>
                <a:t>Weight gain/obesity</a:t>
              </a:r>
            </a:p>
          </p:txBody>
        </p:sp>
        <p:pic>
          <p:nvPicPr>
            <p:cNvPr id="176139" name="Picture 27" descr="C:\Users\AFord\AppData\Local\Microsoft\Windows\Temporary Internet Files\Content.IE5\5TFUG93R\MP90042764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5252" y="1797969"/>
              <a:ext cx="1306800" cy="1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40" name="Picture 29" descr="C:\Users\AFord\AppData\Local\Microsoft\Windows\Temporary Internet Files\Content.IE5\5TFUG93R\MP900406482[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152" y="1797969"/>
              <a:ext cx="1247116" cy="1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41" name="Picture 31" descr="C:\Users\AFord\AppData\Local\Microsoft\Windows\Temporary Internet Files\Content.IE5\5TFUG93R\MP900406481[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54423" y="1797969"/>
              <a:ext cx="1497241" cy="118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42" name="TextBox 16"/>
            <p:cNvSpPr txBox="1">
              <a:spLocks noChangeArrowheads="1"/>
            </p:cNvSpPr>
            <p:nvPr/>
          </p:nvSpPr>
          <p:spPr bwMode="auto">
            <a:xfrm>
              <a:off x="4759104" y="3100819"/>
              <a:ext cx="3687097" cy="4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Aft>
                  <a:spcPct val="40000"/>
                </a:spcAft>
                <a:buChar char="•"/>
                <a:defRPr sz="1600" b="1">
                  <a:solidFill>
                    <a:schemeClr val="tx1"/>
                  </a:solidFill>
                  <a:latin typeface="News Gothic MT" pitchFamily="34" charset="0"/>
                  <a:cs typeface="Arial" pitchFamily="34" charset="0"/>
                </a:defRPr>
              </a:lvl4pPr>
              <a:lvl5pPr marL="2057400" indent="-228600" eaLnBrk="0" hangingPunct="0">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defTabSz="914417" eaLnBrk="1" fontAlgn="base" hangingPunct="1">
                <a:spcBef>
                  <a:spcPct val="0"/>
                </a:spcBef>
                <a:spcAft>
                  <a:spcPct val="0"/>
                </a:spcAft>
              </a:pPr>
              <a:r>
                <a:rPr lang="en-US" altLang="en-US">
                  <a:solidFill>
                    <a:srgbClr val="FFFFFF"/>
                  </a:solidFill>
                  <a:latin typeface="Arial" pitchFamily="34" charset="0"/>
                </a:rPr>
                <a:t>Diabesity: The new epidemic</a:t>
              </a:r>
            </a:p>
          </p:txBody>
        </p:sp>
      </p:grpSp>
      <p:pic>
        <p:nvPicPr>
          <p:cNvPr id="2050" name="Picture 2" descr="C:\Users\afisher\AppData\Local\Microsoft\Windows\Temporary Internet Files\Content.Outlook\TDU070IQ\GettyImages_144458765.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682752" y="4164826"/>
            <a:ext cx="2770187"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724287" y="6243996"/>
            <a:ext cx="1918494" cy="614004"/>
          </a:xfrm>
          <a:prstGeom prst="rect">
            <a:avLst/>
          </a:prstGeom>
        </p:spPr>
      </p:pic>
    </p:spTree>
    <p:extLst>
      <p:ext uri="{BB962C8B-B14F-4D97-AF65-F5344CB8AC3E}">
        <p14:creationId xmlns:p14="http://schemas.microsoft.com/office/powerpoint/2010/main" val="1065391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74"/>
                                        </p:tgtEl>
                                        <p:attrNameLst>
                                          <p:attrName>style.visibility</p:attrName>
                                        </p:attrNameLst>
                                      </p:cBhvr>
                                      <p:to>
                                        <p:strVal val="visible"/>
                                      </p:to>
                                    </p:set>
                                    <p:animEffect transition="in" filter="fade">
                                      <p:cBhvr>
                                        <p:cTn id="22" dur="1000"/>
                                        <p:tgtEl>
                                          <p:spTgt spid="40974"/>
                                        </p:tgtEl>
                                      </p:cBhvr>
                                    </p:animEffect>
                                  </p:childTnLst>
                                </p:cTn>
                              </p:par>
                              <p:par>
                                <p:cTn id="23" presetID="10"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4"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DividerColorBox"/>
          <p:cNvSpPr>
            <a:spLocks noChangeArrowheads="1"/>
          </p:cNvSpPr>
          <p:nvPr/>
        </p:nvSpPr>
        <p:spPr bwMode="auto">
          <a:xfrm>
            <a:off x="1524001" y="1128716"/>
            <a:ext cx="1497013" cy="2286000"/>
          </a:xfrm>
          <a:prstGeom prst="rect">
            <a:avLst/>
          </a:prstGeom>
          <a:solidFill>
            <a:srgbClr val="FCAF17"/>
          </a:solidFill>
          <a:ln w="12700" algn="ctr">
            <a:noFill/>
            <a:miter lim="800000"/>
            <a:headEnd/>
            <a:tailEnd/>
          </a:ln>
        </p:spPr>
        <p:txBody>
          <a:bodyPr wrap="none" lIns="90544" tIns="45258" rIns="90544" bIns="45258" anchor="ctr"/>
          <a:lstStyle/>
          <a:p>
            <a:pPr fontAlgn="base">
              <a:spcBef>
                <a:spcPct val="0"/>
              </a:spcBef>
              <a:spcAft>
                <a:spcPct val="0"/>
              </a:spcAft>
            </a:pPr>
            <a:endParaRPr lang="en-US" sz="2400" dirty="0">
              <a:solidFill>
                <a:prstClr val="white"/>
              </a:solidFill>
              <a:latin typeface="Arial" charset="0"/>
            </a:endParaRPr>
          </a:p>
        </p:txBody>
      </p:sp>
      <p:sp>
        <p:nvSpPr>
          <p:cNvPr id="3076" name="Rectangle 34"/>
          <p:cNvSpPr>
            <a:spLocks noGrp="1" noChangeArrowheads="1"/>
          </p:cNvSpPr>
          <p:nvPr>
            <p:ph type="subTitle" idx="1"/>
          </p:nvPr>
        </p:nvSpPr>
        <p:spPr>
          <a:xfrm>
            <a:off x="1524000" y="0"/>
            <a:ext cx="9144002" cy="6858000"/>
          </a:xfrm>
          <a:blipFill>
            <a:blip r:embed="rId4"/>
            <a:tile tx="0" ty="0" sx="100000" sy="100000" flip="none" algn="tl"/>
          </a:blipFill>
        </p:spPr>
        <p:txBody>
          <a:bodyPr/>
          <a:lstStyle/>
          <a:p>
            <a:endParaRPr lang="en-ZA" dirty="0"/>
          </a:p>
          <a:p>
            <a:endParaRPr lang="en-ZA" dirty="0"/>
          </a:p>
          <a:p>
            <a:endParaRPr lang="en-ZA" dirty="0"/>
          </a:p>
          <a:p>
            <a:endParaRPr lang="en-ZA" dirty="0"/>
          </a:p>
          <a:p>
            <a:endParaRPr lang="en-ZA" dirty="0"/>
          </a:p>
          <a:p>
            <a:endParaRPr lang="en-ZA" dirty="0"/>
          </a:p>
          <a:p>
            <a:r>
              <a:rPr lang="en-ZA" sz="3600" dirty="0">
                <a:latin typeface="David" panose="020E0502060401010101" pitchFamily="34" charset="-79"/>
                <a:cs typeface="David" panose="020E0502060401010101" pitchFamily="34" charset="-79"/>
              </a:rPr>
              <a:t>Achieving efficacy without barriers in T2DM patients on insulin therapy</a:t>
            </a:r>
            <a:endParaRPr lang="en-ZA" sz="3000" dirty="0"/>
          </a:p>
          <a:p>
            <a:pPr marL="1578" lvl="1"/>
            <a:endParaRPr lang="en-ZA" sz="3000" dirty="0"/>
          </a:p>
          <a:p>
            <a:pPr marL="1578" lvl="1"/>
            <a:endParaRPr lang="en-ZA" sz="3000" dirty="0"/>
          </a:p>
          <a:p>
            <a:pPr marL="1578" lvl="1"/>
            <a:endParaRPr lang="en-US" sz="3000" dirty="0"/>
          </a:p>
        </p:txBody>
      </p:sp>
      <p:pic>
        <p:nvPicPr>
          <p:cNvPr id="3077" name="DividerPicture" descr="NVS_P_00048_PPT"/>
          <p:cNvPicPr>
            <a:picLocks noChangeAspect="1" noChangeArrowheads="1"/>
          </p:cNvPicPr>
          <p:nvPr/>
        </p:nvPicPr>
        <p:blipFill>
          <a:blip r:embed="rId5"/>
          <a:srcRect/>
          <a:stretch>
            <a:fillRect/>
          </a:stretch>
        </p:blipFill>
        <p:spPr bwMode="auto">
          <a:xfrm>
            <a:off x="3044828" y="1126802"/>
            <a:ext cx="7623175" cy="2286000"/>
          </a:xfrm>
          <a:prstGeom prst="rect">
            <a:avLst/>
          </a:prstGeom>
          <a:noFill/>
          <a:ln w="12700">
            <a:noFill/>
            <a:miter lim="800000"/>
            <a:headEnd/>
            <a:tailEnd/>
          </a:ln>
        </p:spPr>
      </p:pic>
      <p:pic>
        <p:nvPicPr>
          <p:cNvPr id="9" name="Picture 8"/>
          <p:cNvPicPr>
            <a:picLocks/>
          </p:cNvPicPr>
          <p:nvPr/>
        </p:nvPicPr>
        <p:blipFill>
          <a:blip r:embed="rId6">
            <a:extLst>
              <a:ext uri="{28A0092B-C50C-407E-A947-70E740481C1C}">
                <a14:useLocalDpi xmlns:a14="http://schemas.microsoft.com/office/drawing/2010/main" val="0"/>
              </a:ext>
            </a:extLst>
          </a:blip>
          <a:stretch>
            <a:fillRect/>
          </a:stretch>
        </p:blipFill>
        <p:spPr>
          <a:xfrm>
            <a:off x="3044828" y="1126802"/>
            <a:ext cx="7623175" cy="2286000"/>
          </a:xfrm>
          <a:prstGeom prst="rect">
            <a:avLst/>
          </a:prstGeom>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3044828" y="1126802"/>
            <a:ext cx="7623175" cy="2286000"/>
          </a:xfrm>
          <a:prstGeom prst="rect">
            <a:avLst/>
          </a:prstGeom>
        </p:spPr>
      </p:pic>
      <p:pic>
        <p:nvPicPr>
          <p:cNvPr id="4" name="Picture 3"/>
          <p:cNvPicPr>
            <a:picLocks/>
          </p:cNvPicPr>
          <p:nvPr/>
        </p:nvPicPr>
        <p:blipFill>
          <a:blip r:embed="rId8">
            <a:extLst>
              <a:ext uri="{28A0092B-C50C-407E-A947-70E740481C1C}">
                <a14:useLocalDpi xmlns:a14="http://schemas.microsoft.com/office/drawing/2010/main" val="0"/>
              </a:ext>
            </a:extLst>
          </a:blip>
          <a:stretch>
            <a:fillRect/>
          </a:stretch>
        </p:blipFill>
        <p:spPr>
          <a:xfrm>
            <a:off x="3044828" y="1126802"/>
            <a:ext cx="7623175" cy="2286000"/>
          </a:xfrm>
          <a:prstGeom prst="rect">
            <a:avLst/>
          </a:prstGeom>
        </p:spPr>
      </p:pic>
      <p:pic>
        <p:nvPicPr>
          <p:cNvPr id="5" name="Picture 4"/>
          <p:cNvPicPr>
            <a:picLocks/>
          </p:cNvPicPr>
          <p:nvPr/>
        </p:nvPicPr>
        <p:blipFill>
          <a:blip r:embed="rId8">
            <a:extLst>
              <a:ext uri="{28A0092B-C50C-407E-A947-70E740481C1C}">
                <a14:useLocalDpi xmlns:a14="http://schemas.microsoft.com/office/drawing/2010/main" val="0"/>
              </a:ext>
            </a:extLst>
          </a:blip>
          <a:stretch>
            <a:fillRect/>
          </a:stretch>
        </p:blipFill>
        <p:spPr>
          <a:xfrm>
            <a:off x="3044828" y="1126802"/>
            <a:ext cx="7623175" cy="2286000"/>
          </a:xfrm>
          <a:prstGeom prst="rect">
            <a:avLst/>
          </a:prstGeom>
        </p:spPr>
      </p:pic>
      <p:pic>
        <p:nvPicPr>
          <p:cNvPr id="6" name="Picture 5"/>
          <p:cNvPicPr>
            <a:picLocks/>
          </p:cNvPicPr>
          <p:nvPr/>
        </p:nvPicPr>
        <p:blipFill>
          <a:blip r:embed="rId8">
            <a:extLst>
              <a:ext uri="{28A0092B-C50C-407E-A947-70E740481C1C}">
                <a14:useLocalDpi xmlns:a14="http://schemas.microsoft.com/office/drawing/2010/main" val="0"/>
              </a:ext>
            </a:extLst>
          </a:blip>
          <a:stretch>
            <a:fillRect/>
          </a:stretch>
        </p:blipFill>
        <p:spPr>
          <a:xfrm>
            <a:off x="3044828" y="1126802"/>
            <a:ext cx="7623175" cy="2286000"/>
          </a:xfrm>
          <a:prstGeom prst="rect">
            <a:avLst/>
          </a:prstGeom>
        </p:spPr>
      </p:pic>
      <p:pic>
        <p:nvPicPr>
          <p:cNvPr id="7" name="Picture 6"/>
          <p:cNvPicPr>
            <a:picLocks/>
          </p:cNvPicPr>
          <p:nvPr/>
        </p:nvPicPr>
        <p:blipFill>
          <a:blip r:embed="rId9">
            <a:extLst>
              <a:ext uri="{28A0092B-C50C-407E-A947-70E740481C1C}">
                <a14:useLocalDpi xmlns:a14="http://schemas.microsoft.com/office/drawing/2010/main" val="0"/>
              </a:ext>
            </a:extLst>
          </a:blip>
          <a:stretch>
            <a:fillRect/>
          </a:stretch>
        </p:blipFill>
        <p:spPr>
          <a:xfrm>
            <a:off x="3044828" y="1126802"/>
            <a:ext cx="7623175" cy="2286000"/>
          </a:xfrm>
          <a:prstGeom prst="rect">
            <a:avLst/>
          </a:prstGeom>
        </p:spPr>
      </p:pic>
      <p:pic>
        <p:nvPicPr>
          <p:cNvPr id="8" name="Picture 7"/>
          <p:cNvPicPr>
            <a:picLocks/>
          </p:cNvPicPr>
          <p:nvPr/>
        </p:nvPicPr>
        <p:blipFill>
          <a:blip r:embed="rId10">
            <a:extLst>
              <a:ext uri="{28A0092B-C50C-407E-A947-70E740481C1C}">
                <a14:useLocalDpi xmlns:a14="http://schemas.microsoft.com/office/drawing/2010/main" val="0"/>
              </a:ext>
            </a:extLst>
          </a:blip>
          <a:stretch>
            <a:fillRect/>
          </a:stretch>
        </p:blipFill>
        <p:spPr>
          <a:xfrm>
            <a:off x="3044828" y="1126802"/>
            <a:ext cx="7623175" cy="2286000"/>
          </a:xfrm>
          <a:prstGeom prst="rect">
            <a:avLst/>
          </a:prstGeom>
        </p:spPr>
      </p:pic>
      <p:pic>
        <p:nvPicPr>
          <p:cNvPr id="921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977904"/>
            <a:ext cx="9144000"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79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40714" y="6486526"/>
            <a:ext cx="2427287"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68480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6" y="259526"/>
            <a:ext cx="8196944" cy="789641"/>
          </a:xfrm>
        </p:spPr>
        <p:txBody>
          <a:bodyPr anchor="b" anchorCtr="0"/>
          <a:lstStyle/>
          <a:p>
            <a:r>
              <a:rPr lang="en-US" sz="4800" dirty="0"/>
              <a:t>Objective and study design</a:t>
            </a:r>
          </a:p>
        </p:txBody>
      </p:sp>
      <p:sp>
        <p:nvSpPr>
          <p:cNvPr id="3" name="Content Placeholder 2"/>
          <p:cNvSpPr>
            <a:spLocks noGrp="1"/>
          </p:cNvSpPr>
          <p:nvPr>
            <p:ph idx="1"/>
          </p:nvPr>
        </p:nvSpPr>
        <p:spPr>
          <a:xfrm>
            <a:off x="1992086" y="1632859"/>
            <a:ext cx="8196944" cy="1000061"/>
          </a:xfrm>
        </p:spPr>
        <p:txBody>
          <a:bodyPr/>
          <a:lstStyle/>
          <a:p>
            <a:pPr>
              <a:lnSpc>
                <a:spcPct val="90000"/>
              </a:lnSpc>
              <a:tabLst>
                <a:tab pos="1081088" algn="l"/>
              </a:tabLst>
            </a:pPr>
            <a:r>
              <a:rPr lang="en-US" sz="1600" b="1" u="sng" dirty="0">
                <a:solidFill>
                  <a:srgbClr val="D62A93"/>
                </a:solidFill>
              </a:rPr>
              <a:t>Objective</a:t>
            </a:r>
            <a:r>
              <a:rPr lang="en-US" sz="1600" b="1" dirty="0">
                <a:solidFill>
                  <a:srgbClr val="D62A93"/>
                </a:solidFill>
              </a:rPr>
              <a:t>: </a:t>
            </a:r>
            <a:r>
              <a:rPr lang="en-US" sz="1600" dirty="0"/>
              <a:t>To assess the </a:t>
            </a:r>
            <a:r>
              <a:rPr lang="en-US" sz="1600" dirty="0">
                <a:cs typeface="Arial" panose="020B0604020202020204" pitchFamily="34" charset="0"/>
              </a:rPr>
              <a:t>efficacy and tolerability of vildagliptin added to insulin therapy in patients with type 2 diabetes mellitus.</a:t>
            </a:r>
          </a:p>
          <a:p>
            <a:pPr>
              <a:lnSpc>
                <a:spcPct val="90000"/>
              </a:lnSpc>
              <a:tabLst>
                <a:tab pos="1081088" algn="l"/>
              </a:tabLst>
            </a:pPr>
            <a:r>
              <a:rPr lang="en-US" sz="1600" b="1" u="sng" dirty="0">
                <a:solidFill>
                  <a:srgbClr val="D62A93"/>
                </a:solidFill>
              </a:rPr>
              <a:t>Target population</a:t>
            </a:r>
            <a:r>
              <a:rPr lang="en-US" sz="1600" dirty="0">
                <a:solidFill>
                  <a:srgbClr val="D62A93"/>
                </a:solidFill>
              </a:rPr>
              <a:t>: </a:t>
            </a:r>
            <a:r>
              <a:rPr lang="en-US" sz="1600" dirty="0"/>
              <a:t>Patients with </a:t>
            </a:r>
            <a:r>
              <a:rPr lang="en-US" sz="1600" dirty="0">
                <a:cs typeface="Arial" panose="020B0604020202020204" pitchFamily="34" charset="0"/>
              </a:rPr>
              <a:t>type 2 diabetes mellitus</a:t>
            </a:r>
            <a:r>
              <a:rPr lang="en-US" sz="1600" dirty="0"/>
              <a:t> inadequately controlled (HbA1c: 7.5</a:t>
            </a:r>
            <a:r>
              <a:rPr lang="de-CH" altLang="en-US" sz="1600" b="1" dirty="0"/>
              <a:t>–</a:t>
            </a:r>
            <a:r>
              <a:rPr lang="en-US" sz="1600" dirty="0"/>
              <a:t>11%) by insulin therapy.</a:t>
            </a:r>
          </a:p>
          <a:p>
            <a:pPr>
              <a:lnSpc>
                <a:spcPct val="90000"/>
              </a:lnSpc>
              <a:tabLst>
                <a:tab pos="1081088" algn="l"/>
              </a:tabLst>
            </a:pPr>
            <a:endParaRPr lang="en-US" altLang="en-US" sz="1600" dirty="0"/>
          </a:p>
          <a:p>
            <a:endParaRPr lang="en-US" dirty="0"/>
          </a:p>
        </p:txBody>
      </p:sp>
      <p:grpSp>
        <p:nvGrpSpPr>
          <p:cNvPr id="6" name="Group 1"/>
          <p:cNvGrpSpPr>
            <a:grpSpLocks/>
          </p:cNvGrpSpPr>
          <p:nvPr/>
        </p:nvGrpSpPr>
        <p:grpSpPr bwMode="auto">
          <a:xfrm>
            <a:off x="2024971" y="2852936"/>
            <a:ext cx="8126692" cy="1948208"/>
            <a:chOff x="915649" y="2980867"/>
            <a:chExt cx="7214544" cy="2267676"/>
          </a:xfrm>
        </p:grpSpPr>
        <p:grpSp>
          <p:nvGrpSpPr>
            <p:cNvPr id="7" name="Group 48"/>
            <p:cNvGrpSpPr>
              <a:grpSpLocks/>
            </p:cNvGrpSpPr>
            <p:nvPr/>
          </p:nvGrpSpPr>
          <p:grpSpPr bwMode="auto">
            <a:xfrm>
              <a:off x="915649" y="2980867"/>
              <a:ext cx="7214544" cy="1619306"/>
              <a:chOff x="564811" y="3341126"/>
              <a:chExt cx="7214544" cy="1618105"/>
            </a:xfrm>
          </p:grpSpPr>
          <p:sp>
            <p:nvSpPr>
              <p:cNvPr id="12" name="Freeform 10"/>
              <p:cNvSpPr>
                <a:spLocks/>
              </p:cNvSpPr>
              <p:nvPr/>
            </p:nvSpPr>
            <p:spPr bwMode="auto">
              <a:xfrm>
                <a:off x="2648555" y="4611568"/>
                <a:ext cx="5097463" cy="347663"/>
              </a:xfrm>
              <a:custGeom>
                <a:avLst/>
                <a:gdLst/>
                <a:ahLst/>
                <a:cxnLst>
                  <a:cxn ang="0">
                    <a:pos x="0" y="176"/>
                  </a:cxn>
                  <a:cxn ang="0">
                    <a:pos x="820" y="176"/>
                  </a:cxn>
                  <a:cxn ang="0">
                    <a:pos x="908" y="88"/>
                  </a:cxn>
                  <a:cxn ang="0">
                    <a:pos x="820" y="0"/>
                  </a:cxn>
                  <a:cxn ang="0">
                    <a:pos x="0" y="0"/>
                  </a:cxn>
                  <a:cxn ang="0">
                    <a:pos x="0" y="176"/>
                  </a:cxn>
                </a:cxnLst>
                <a:rect l="0" t="0" r="r" b="b"/>
                <a:pathLst>
                  <a:path w="908" h="176">
                    <a:moveTo>
                      <a:pt x="0" y="176"/>
                    </a:moveTo>
                    <a:lnTo>
                      <a:pt x="820" y="176"/>
                    </a:lnTo>
                    <a:lnTo>
                      <a:pt x="908" y="88"/>
                    </a:lnTo>
                    <a:lnTo>
                      <a:pt x="820" y="0"/>
                    </a:lnTo>
                    <a:lnTo>
                      <a:pt x="0" y="0"/>
                    </a:lnTo>
                    <a:lnTo>
                      <a:pt x="0" y="176"/>
                    </a:lnTo>
                    <a:close/>
                  </a:path>
                </a:pathLst>
              </a:custGeom>
              <a:solidFill>
                <a:schemeClr val="bg1"/>
              </a:solidFill>
              <a:ln w="12700" cap="flat" cmpd="sng">
                <a:noFill/>
                <a:prstDash val="solid"/>
                <a:round/>
                <a:headEnd/>
                <a:tailEnd/>
              </a:ln>
              <a:effectLst/>
            </p:spPr>
            <p:txBody>
              <a:bodyPr lIns="90000" tIns="46800" rIns="90000" bIns="46800" anchor="ctr"/>
              <a:lstStyle/>
              <a:p>
                <a:pPr>
                  <a:spcAft>
                    <a:spcPct val="40000"/>
                  </a:spcAft>
                </a:pPr>
                <a:r>
                  <a:rPr lang="en-US" sz="1200" b="1" dirty="0">
                    <a:solidFill>
                      <a:prstClr val="black"/>
                    </a:solidFill>
                    <a:latin typeface="Arial"/>
                  </a:rPr>
                  <a:t>Placebo + insulin                                                                                n=152 </a:t>
                </a:r>
              </a:p>
            </p:txBody>
          </p:sp>
          <p:sp>
            <p:nvSpPr>
              <p:cNvPr id="13" name="AutoShape 14"/>
              <p:cNvSpPr>
                <a:spLocks noChangeArrowheads="1"/>
              </p:cNvSpPr>
              <p:nvPr/>
            </p:nvSpPr>
            <p:spPr bwMode="auto">
              <a:xfrm>
                <a:off x="564811" y="4216970"/>
                <a:ext cx="1966187" cy="53022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1 w 21600"/>
                  <a:gd name="T13" fmla="*/ 5432 h 21600"/>
                  <a:gd name="T14" fmla="*/ 18885 w 21600"/>
                  <a:gd name="T15" fmla="*/ 1623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3A5892"/>
                  </a:gs>
                  <a:gs pos="100000">
                    <a:srgbClr val="6699FF">
                      <a:alpha val="75998"/>
                    </a:srgbClr>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nchor="ct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eaLnBrk="1" hangingPunct="1">
                  <a:spcBef>
                    <a:spcPct val="0"/>
                  </a:spcBef>
                  <a:spcAft>
                    <a:spcPct val="0"/>
                  </a:spcAft>
                </a:pPr>
                <a:r>
                  <a:rPr lang="en-US" altLang="en-US" sz="1200" dirty="0">
                    <a:solidFill>
                      <a:prstClr val="black"/>
                    </a:solidFill>
                    <a:latin typeface="Arial" pitchFamily="34" charset="0"/>
                  </a:rPr>
                  <a:t>N=461</a:t>
                </a:r>
                <a:endParaRPr lang="en-US" altLang="en-US" sz="1200" dirty="0">
                  <a:solidFill>
                    <a:prstClr val="black"/>
                  </a:solidFill>
                </a:endParaRPr>
              </a:p>
            </p:txBody>
          </p:sp>
          <p:sp>
            <p:nvSpPr>
              <p:cNvPr id="14" name="Freeform 18"/>
              <p:cNvSpPr>
                <a:spLocks/>
              </p:cNvSpPr>
              <p:nvPr/>
            </p:nvSpPr>
            <p:spPr bwMode="auto">
              <a:xfrm>
                <a:off x="2648555" y="3885198"/>
                <a:ext cx="5130800" cy="347663"/>
              </a:xfrm>
              <a:custGeom>
                <a:avLst/>
                <a:gdLst/>
                <a:ahLst/>
                <a:cxnLst>
                  <a:cxn ang="0">
                    <a:pos x="0" y="176"/>
                  </a:cxn>
                  <a:cxn ang="0">
                    <a:pos x="820" y="176"/>
                  </a:cxn>
                  <a:cxn ang="0">
                    <a:pos x="908" y="88"/>
                  </a:cxn>
                  <a:cxn ang="0">
                    <a:pos x="820" y="0"/>
                  </a:cxn>
                  <a:cxn ang="0">
                    <a:pos x="0" y="0"/>
                  </a:cxn>
                  <a:cxn ang="0">
                    <a:pos x="0" y="176"/>
                  </a:cxn>
                </a:cxnLst>
                <a:rect l="0" t="0" r="r" b="b"/>
                <a:pathLst>
                  <a:path w="908" h="176">
                    <a:moveTo>
                      <a:pt x="0" y="176"/>
                    </a:moveTo>
                    <a:lnTo>
                      <a:pt x="820" y="176"/>
                    </a:lnTo>
                    <a:lnTo>
                      <a:pt x="908" y="88"/>
                    </a:lnTo>
                    <a:lnTo>
                      <a:pt x="820" y="0"/>
                    </a:lnTo>
                    <a:lnTo>
                      <a:pt x="0" y="0"/>
                    </a:lnTo>
                    <a:lnTo>
                      <a:pt x="0" y="176"/>
                    </a:lnTo>
                    <a:close/>
                  </a:path>
                </a:pathLst>
              </a:custGeom>
              <a:solidFill>
                <a:srgbClr val="D62A93"/>
              </a:solidFill>
              <a:ln w="12700" cap="flat" cmpd="sng">
                <a:solidFill>
                  <a:srgbClr val="D62A93"/>
                </a:solidFill>
                <a:prstDash val="solid"/>
                <a:round/>
                <a:headEnd type="none" w="med" len="med"/>
                <a:tailEnd type="none" w="med" len="med"/>
              </a:ln>
              <a:effectLst/>
            </p:spPr>
            <p:txBody>
              <a:bodyPr lIns="90000" tIns="46800" rIns="90000" bIns="46800" anchor="ctr"/>
              <a:lstStyle/>
              <a:p>
                <a:pPr>
                  <a:spcAft>
                    <a:spcPct val="40000"/>
                  </a:spcAft>
                </a:pPr>
                <a:r>
                  <a:rPr lang="en-US" sz="1200" b="1" dirty="0">
                    <a:solidFill>
                      <a:prstClr val="black"/>
                    </a:solidFill>
                    <a:latin typeface="Arial"/>
                  </a:rPr>
                  <a:t>Vildagliptin 50 mg bid + insulin                                                         n=144  </a:t>
                </a:r>
              </a:p>
            </p:txBody>
          </p:sp>
          <p:grpSp>
            <p:nvGrpSpPr>
              <p:cNvPr id="15" name="Group 121"/>
              <p:cNvGrpSpPr>
                <a:grpSpLocks/>
              </p:cNvGrpSpPr>
              <p:nvPr/>
            </p:nvGrpSpPr>
            <p:grpSpPr bwMode="auto">
              <a:xfrm>
                <a:off x="566501" y="3341126"/>
                <a:ext cx="7212854" cy="335444"/>
                <a:chOff x="566501" y="3341126"/>
                <a:chExt cx="7212854" cy="335444"/>
              </a:xfrm>
            </p:grpSpPr>
            <p:sp>
              <p:nvSpPr>
                <p:cNvPr id="16" name="Rectangle 126"/>
                <p:cNvSpPr>
                  <a:spLocks noChangeArrowheads="1"/>
                </p:cNvSpPr>
                <p:nvPr/>
              </p:nvSpPr>
              <p:spPr bwMode="auto">
                <a:xfrm>
                  <a:off x="566501" y="3341126"/>
                  <a:ext cx="1983721" cy="335444"/>
                </a:xfrm>
                <a:prstGeom prst="rect">
                  <a:avLst/>
                </a:prstGeom>
                <a:solidFill>
                  <a:srgbClr val="E46C0A"/>
                </a:solidFill>
                <a:ln w="0" algn="ctr">
                  <a:solidFill>
                    <a:srgbClr val="E16600"/>
                  </a:solidFill>
                  <a:round/>
                  <a:headEnd/>
                  <a:tailEnd/>
                </a:ln>
              </p:spPr>
              <p:txBody>
                <a:bodyPr lIns="89850" tIns="46720" rIns="89850" bIns="46720" anchor="ct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a:spcBef>
                      <a:spcPct val="0"/>
                    </a:spcBef>
                    <a:spcAft>
                      <a:spcPct val="0"/>
                    </a:spcAft>
                  </a:pPr>
                  <a:r>
                    <a:rPr lang="en-US" altLang="en-US" sz="1200" dirty="0">
                      <a:solidFill>
                        <a:prstClr val="black"/>
                      </a:solidFill>
                      <a:latin typeface="Arial" pitchFamily="34" charset="0"/>
                    </a:rPr>
                    <a:t>Screening period</a:t>
                  </a:r>
                </a:p>
              </p:txBody>
            </p:sp>
            <p:sp>
              <p:nvSpPr>
                <p:cNvPr id="17" name="Rectangle 127"/>
                <p:cNvSpPr>
                  <a:spLocks noChangeArrowheads="1"/>
                </p:cNvSpPr>
                <p:nvPr/>
              </p:nvSpPr>
              <p:spPr bwMode="auto">
                <a:xfrm>
                  <a:off x="2648554" y="3341126"/>
                  <a:ext cx="5130801" cy="335444"/>
                </a:xfrm>
                <a:prstGeom prst="rect">
                  <a:avLst/>
                </a:prstGeom>
                <a:solidFill>
                  <a:srgbClr val="E46C0A"/>
                </a:solidFill>
                <a:ln w="0" algn="ctr">
                  <a:solidFill>
                    <a:srgbClr val="E16600"/>
                  </a:solidFill>
                  <a:round/>
                  <a:headEnd/>
                  <a:tailEnd/>
                </a:ln>
              </p:spPr>
              <p:txBody>
                <a:bodyPr lIns="89850" tIns="46720" rIns="89850" bIns="46720" anchor="ct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a:spcBef>
                      <a:spcPct val="0"/>
                    </a:spcBef>
                    <a:spcAft>
                      <a:spcPct val="0"/>
                    </a:spcAft>
                  </a:pPr>
                  <a:r>
                    <a:rPr lang="en-US" altLang="en-US" sz="1200" dirty="0">
                      <a:solidFill>
                        <a:prstClr val="black"/>
                      </a:solidFill>
                      <a:latin typeface="Arial" pitchFamily="34" charset="0"/>
                    </a:rPr>
                    <a:t>Double blind treatment period </a:t>
                  </a:r>
                </a:p>
              </p:txBody>
            </p:sp>
          </p:grpSp>
        </p:grpSp>
        <p:sp>
          <p:nvSpPr>
            <p:cNvPr id="8" name="Text Box 12"/>
            <p:cNvSpPr txBox="1">
              <a:spLocks noChangeArrowheads="1"/>
            </p:cNvSpPr>
            <p:nvPr/>
          </p:nvSpPr>
          <p:spPr bwMode="auto">
            <a:xfrm>
              <a:off x="3637919" y="4923583"/>
              <a:ext cx="3857625" cy="32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ctr">
              <a:spAutoFit/>
            </a:bodyP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a:spcBef>
                  <a:spcPct val="0"/>
                </a:spcBef>
                <a:spcAft>
                  <a:spcPct val="0"/>
                </a:spcAft>
              </a:pPr>
              <a:r>
                <a:rPr lang="en-US" altLang="en-US" sz="1200" dirty="0">
                  <a:solidFill>
                    <a:prstClr val="white"/>
                  </a:solidFill>
                  <a:latin typeface="Arial" pitchFamily="34" charset="0"/>
                </a:rPr>
                <a:t>24 weeks</a:t>
              </a:r>
              <a:endParaRPr lang="en-US" altLang="en-US" sz="1200" dirty="0">
                <a:solidFill>
                  <a:prstClr val="black"/>
                </a:solidFill>
                <a:latin typeface="Arial" pitchFamily="34" charset="0"/>
              </a:endParaRPr>
            </a:p>
          </p:txBody>
        </p:sp>
        <p:sp>
          <p:nvSpPr>
            <p:cNvPr id="9" name="Text Box 14"/>
            <p:cNvSpPr txBox="1">
              <a:spLocks noChangeArrowheads="1"/>
            </p:cNvSpPr>
            <p:nvPr/>
          </p:nvSpPr>
          <p:spPr bwMode="auto">
            <a:xfrm>
              <a:off x="1517476" y="4905630"/>
              <a:ext cx="908050" cy="32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a:spcBef>
                  <a:spcPct val="0"/>
                </a:spcBef>
                <a:spcAft>
                  <a:spcPct val="0"/>
                </a:spcAft>
              </a:pPr>
              <a:r>
                <a:rPr lang="en-US" altLang="en-US" sz="1200" dirty="0">
                  <a:solidFill>
                    <a:prstClr val="white"/>
                  </a:solidFill>
                  <a:latin typeface="Arial" pitchFamily="34" charset="0"/>
                </a:rPr>
                <a:t>4 weeks</a:t>
              </a:r>
            </a:p>
          </p:txBody>
        </p:sp>
        <p:sp>
          <p:nvSpPr>
            <p:cNvPr id="10" name="Line 17"/>
            <p:cNvSpPr>
              <a:spLocks noChangeShapeType="1"/>
            </p:cNvSpPr>
            <p:nvPr/>
          </p:nvSpPr>
          <p:spPr bwMode="auto">
            <a:xfrm flipV="1">
              <a:off x="978891" y="4819431"/>
              <a:ext cx="1902944" cy="16370"/>
            </a:xfrm>
            <a:prstGeom prst="line">
              <a:avLst/>
            </a:prstGeom>
            <a:solidFill>
              <a:srgbClr val="D62A93"/>
            </a:solidFill>
            <a:ln w="38100">
              <a:solidFill>
                <a:srgbClr val="D62A93"/>
              </a:solidFill>
              <a:prstDash val="sysDot"/>
              <a:round/>
              <a:headEnd type="oval" w="med" len="med"/>
              <a:tailEnd type="triangle" w="med" len="med"/>
            </a:ln>
          </p:spPr>
          <p:txBody>
            <a:bodyPr lIns="90000" tIns="46800" rIns="90000" bIns="46800" anchor="ctr"/>
            <a:lstStyle/>
            <a:p>
              <a:endParaRPr lang="en-US">
                <a:solidFill>
                  <a:prstClr val="black"/>
                </a:solidFill>
                <a:latin typeface="Arial"/>
              </a:endParaRPr>
            </a:p>
          </p:txBody>
        </p:sp>
        <p:sp>
          <p:nvSpPr>
            <p:cNvPr id="11" name="Line 18"/>
            <p:cNvSpPr>
              <a:spLocks noChangeShapeType="1"/>
            </p:cNvSpPr>
            <p:nvPr/>
          </p:nvSpPr>
          <p:spPr bwMode="auto">
            <a:xfrm>
              <a:off x="2993503" y="4819433"/>
              <a:ext cx="5136690" cy="7938"/>
            </a:xfrm>
            <a:prstGeom prst="line">
              <a:avLst/>
            </a:prstGeom>
            <a:solidFill>
              <a:srgbClr val="D62A93"/>
            </a:solidFill>
            <a:ln w="38100">
              <a:solidFill>
                <a:srgbClr val="D62A93"/>
              </a:solidFill>
              <a:prstDash val="sysDot"/>
              <a:round/>
              <a:headEnd type="triangle" w="med" len="med"/>
              <a:tailEnd type="triangle" w="med" len="med"/>
            </a:ln>
          </p:spPr>
          <p:txBody>
            <a:bodyPr lIns="90000" tIns="46800" rIns="90000" bIns="46800" anchor="ctr"/>
            <a:lstStyle/>
            <a:p>
              <a:endParaRPr lang="en-US">
                <a:solidFill>
                  <a:prstClr val="black"/>
                </a:solidFill>
                <a:latin typeface="Arial"/>
              </a:endParaRPr>
            </a:p>
          </p:txBody>
        </p:sp>
      </p:grpSp>
      <p:sp>
        <p:nvSpPr>
          <p:cNvPr id="18" name="Text Placeholder 3"/>
          <p:cNvSpPr txBox="1">
            <a:spLocks/>
          </p:cNvSpPr>
          <p:nvPr/>
        </p:nvSpPr>
        <p:spPr>
          <a:xfrm>
            <a:off x="1981200" y="4581128"/>
            <a:ext cx="8648700" cy="1098550"/>
          </a:xfrm>
          <a:prstGeom prst="rect">
            <a:avLst/>
          </a:prstGeom>
        </p:spPr>
        <p:txBody>
          <a:bodyPr anchor="b"/>
          <a:lstStyle>
            <a:lvl1pPr marL="177800" indent="-177800" algn="l" defTabSz="457200" rtl="0" eaLnBrk="1" latinLnBrk="0" hangingPunct="1">
              <a:spcBef>
                <a:spcPct val="20000"/>
              </a:spcBef>
              <a:buClr>
                <a:srgbClr val="D62A93"/>
              </a:buClr>
              <a:buFont typeface="Arial"/>
              <a:buChar char="•"/>
              <a:defRPr sz="1800" kern="1200">
                <a:solidFill>
                  <a:schemeClr val="bg1"/>
                </a:solidFill>
                <a:latin typeface="+mn-lt"/>
                <a:ea typeface="+mn-ea"/>
                <a:cs typeface="+mn-cs"/>
              </a:defRPr>
            </a:lvl1pPr>
            <a:lvl2pPr marL="357188" indent="-179388" algn="l" defTabSz="457200" rtl="0" eaLnBrk="1" latinLnBrk="0" hangingPunct="1">
              <a:spcBef>
                <a:spcPct val="20000"/>
              </a:spcBef>
              <a:buClr>
                <a:srgbClr val="D62A93"/>
              </a:buClr>
              <a:buFont typeface="Arial"/>
              <a:buChar char="–"/>
              <a:defRPr sz="1600" kern="1200">
                <a:solidFill>
                  <a:schemeClr val="bg1"/>
                </a:solidFill>
                <a:latin typeface="+mn-lt"/>
                <a:ea typeface="+mn-ea"/>
                <a:cs typeface="+mn-cs"/>
              </a:defRPr>
            </a:lvl2pPr>
            <a:lvl3pPr marL="534988" indent="-177800" algn="l" defTabSz="457200" rtl="0" eaLnBrk="1" latinLnBrk="0" hangingPunct="1">
              <a:spcBef>
                <a:spcPct val="20000"/>
              </a:spcBef>
              <a:buClr>
                <a:srgbClr val="D62A93"/>
              </a:buClr>
              <a:buFont typeface="Arial"/>
              <a:buChar char="•"/>
              <a:tabLst/>
              <a:defRPr sz="1400" kern="1200">
                <a:solidFill>
                  <a:schemeClr val="bg1"/>
                </a:solidFill>
                <a:latin typeface="+mn-lt"/>
                <a:ea typeface="+mn-ea"/>
                <a:cs typeface="+mn-cs"/>
              </a:defRPr>
            </a:lvl3pPr>
            <a:lvl4pPr marL="534988" indent="-177800" algn="l" defTabSz="457200" rtl="0" eaLnBrk="1" latinLnBrk="0" hangingPunct="1">
              <a:spcBef>
                <a:spcPct val="20000"/>
              </a:spcBef>
              <a:buClr>
                <a:srgbClr val="D62A93"/>
              </a:buClr>
              <a:buFont typeface="Arial"/>
              <a:buChar char="•"/>
              <a:tabLst/>
              <a:defRPr sz="1400" kern="1200">
                <a:solidFill>
                  <a:schemeClr val="bg1"/>
                </a:solidFill>
                <a:latin typeface="+mn-lt"/>
                <a:ea typeface="+mn-ea"/>
                <a:cs typeface="+mn-cs"/>
              </a:defRPr>
            </a:lvl4pPr>
            <a:lvl5pPr marL="534988" indent="-177800" algn="l" defTabSz="457200" rtl="0" eaLnBrk="1" latinLnBrk="0" hangingPunct="1">
              <a:spcBef>
                <a:spcPct val="20000"/>
              </a:spcBef>
              <a:buClr>
                <a:srgbClr val="D62A93"/>
              </a:buClr>
              <a:buFont typeface="Arial"/>
              <a:buChar char="•"/>
              <a:tabLst/>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ct val="0"/>
              </a:spcAft>
              <a:buNone/>
            </a:pPr>
            <a:endParaRPr lang="en-US" sz="900" dirty="0">
              <a:solidFill>
                <a:prstClr val="white"/>
              </a:solidFill>
              <a:latin typeface="Calibri"/>
            </a:endParaRPr>
          </a:p>
        </p:txBody>
      </p:sp>
      <p:sp>
        <p:nvSpPr>
          <p:cNvPr id="20" name="Text Placeholder 3"/>
          <p:cNvSpPr txBox="1">
            <a:spLocks/>
          </p:cNvSpPr>
          <p:nvPr/>
        </p:nvSpPr>
        <p:spPr>
          <a:xfrm>
            <a:off x="1991833" y="4952756"/>
            <a:ext cx="8197196" cy="720429"/>
          </a:xfrm>
          <a:prstGeom prst="rect">
            <a:avLst/>
          </a:prstGeom>
        </p:spPr>
        <p:txBody>
          <a:bodyPr lIns="0" rIns="0" anchor="t" anchorCtr="0"/>
          <a:lstStyle>
            <a:lvl1pPr marL="177800" indent="-177800" algn="l" defTabSz="457200" rtl="0" eaLnBrk="1" latinLnBrk="0" hangingPunct="1">
              <a:spcBef>
                <a:spcPct val="20000"/>
              </a:spcBef>
              <a:buClr>
                <a:srgbClr val="D62A93"/>
              </a:buClr>
              <a:buFont typeface="Arial"/>
              <a:buChar char="•"/>
              <a:defRPr sz="1800" kern="1200">
                <a:solidFill>
                  <a:schemeClr val="bg1"/>
                </a:solidFill>
                <a:latin typeface="+mn-lt"/>
                <a:ea typeface="+mn-ea"/>
                <a:cs typeface="+mn-cs"/>
              </a:defRPr>
            </a:lvl1pPr>
            <a:lvl2pPr marL="357188" indent="-179388" algn="l" defTabSz="457200" rtl="0" eaLnBrk="1" latinLnBrk="0" hangingPunct="1">
              <a:spcBef>
                <a:spcPct val="20000"/>
              </a:spcBef>
              <a:buClr>
                <a:srgbClr val="D62A93"/>
              </a:buClr>
              <a:buFont typeface="Arial"/>
              <a:buChar char="–"/>
              <a:defRPr sz="1600" kern="1200">
                <a:solidFill>
                  <a:schemeClr val="bg1"/>
                </a:solidFill>
                <a:latin typeface="+mn-lt"/>
                <a:ea typeface="+mn-ea"/>
                <a:cs typeface="+mn-cs"/>
              </a:defRPr>
            </a:lvl2pPr>
            <a:lvl3pPr marL="534988" indent="-177800" algn="l" defTabSz="457200" rtl="0" eaLnBrk="1" latinLnBrk="0" hangingPunct="1">
              <a:spcBef>
                <a:spcPct val="20000"/>
              </a:spcBef>
              <a:buClr>
                <a:srgbClr val="D62A93"/>
              </a:buClr>
              <a:buFont typeface="Arial"/>
              <a:buChar char="•"/>
              <a:tabLst/>
              <a:defRPr sz="1400" kern="1200">
                <a:solidFill>
                  <a:schemeClr val="bg1"/>
                </a:solidFill>
                <a:latin typeface="+mn-lt"/>
                <a:ea typeface="+mn-ea"/>
                <a:cs typeface="+mn-cs"/>
              </a:defRPr>
            </a:lvl3pPr>
            <a:lvl4pPr marL="534988" indent="-177800" algn="l" defTabSz="457200" rtl="0" eaLnBrk="1" latinLnBrk="0" hangingPunct="1">
              <a:spcBef>
                <a:spcPct val="20000"/>
              </a:spcBef>
              <a:buClr>
                <a:srgbClr val="D62A93"/>
              </a:buClr>
              <a:buFont typeface="Arial"/>
              <a:buChar char="•"/>
              <a:tabLst/>
              <a:defRPr sz="1400" kern="1200">
                <a:solidFill>
                  <a:schemeClr val="bg1"/>
                </a:solidFill>
                <a:latin typeface="+mn-lt"/>
                <a:ea typeface="+mn-ea"/>
                <a:cs typeface="+mn-cs"/>
              </a:defRPr>
            </a:lvl4pPr>
            <a:lvl5pPr marL="534988" indent="-177800" algn="l" defTabSz="457200" rtl="0" eaLnBrk="1" latinLnBrk="0" hangingPunct="1">
              <a:spcBef>
                <a:spcPct val="20000"/>
              </a:spcBef>
              <a:buClr>
                <a:srgbClr val="D62A93"/>
              </a:buClr>
              <a:buFont typeface="Arial"/>
              <a:buChar char="•"/>
              <a:tabLst/>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prstClr val="white"/>
                </a:solidFill>
                <a:latin typeface="Calibri"/>
              </a:rPr>
              <a:t>Patients that were eligible received only injectable insulin for at least 3 months, at a dose of at least 30 U/day for a minimum of 4 weeks prior to enrolment. Investigators were allowed to decrease a patient’s insulin dose according to their clinical judgment in the event of severe or repeated hypoglycemic episodes. Upward dose adjustments were allowed as clinically indicated, but were recommended  to remain within 25% of the baseline insulin dose. </a:t>
            </a:r>
          </a:p>
        </p:txBody>
      </p:sp>
      <p:sp>
        <p:nvSpPr>
          <p:cNvPr id="22" name="Text Box 12"/>
          <p:cNvSpPr txBox="1">
            <a:spLocks noChangeArrowheads="1"/>
          </p:cNvSpPr>
          <p:nvPr/>
        </p:nvSpPr>
        <p:spPr bwMode="auto">
          <a:xfrm>
            <a:off x="3719737" y="4585788"/>
            <a:ext cx="133988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nchor="ctr">
            <a:spAutoFit/>
          </a:bodyP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a:spcBef>
                <a:spcPct val="0"/>
              </a:spcBef>
              <a:spcAft>
                <a:spcPct val="0"/>
              </a:spcAft>
            </a:pPr>
            <a:r>
              <a:rPr lang="en-US" altLang="en-US" sz="1200" dirty="0">
                <a:solidFill>
                  <a:prstClr val="white"/>
                </a:solidFill>
                <a:latin typeface="Arial" pitchFamily="34" charset="0"/>
              </a:rPr>
              <a:t>Randomization</a:t>
            </a:r>
          </a:p>
        </p:txBody>
      </p:sp>
      <p:cxnSp>
        <p:nvCxnSpPr>
          <p:cNvPr id="23" name="Straight Arrow Connector 22"/>
          <p:cNvCxnSpPr/>
          <p:nvPr/>
        </p:nvCxnSpPr>
        <p:spPr>
          <a:xfrm flipV="1">
            <a:off x="4367808" y="4437113"/>
            <a:ext cx="0" cy="1965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993674" y="5993111"/>
            <a:ext cx="8195356" cy="384721"/>
          </a:xfrm>
          <a:prstGeom prst="rect">
            <a:avLst/>
          </a:prstGeom>
          <a:noFill/>
        </p:spPr>
        <p:txBody>
          <a:bodyPr wrap="square" lIns="0" tIns="0" rIns="0" bIns="0" rtlCol="0" anchor="b" anchorCtr="0">
            <a:spAutoFit/>
          </a:bodyPr>
          <a:lstStyle/>
          <a:p>
            <a:r>
              <a:rPr lang="en-US" altLang="en-US" sz="800" dirty="0">
                <a:solidFill>
                  <a:prstClr val="white"/>
                </a:solidFill>
                <a:latin typeface="Arial"/>
              </a:rPr>
              <a:t>bid, twice daily</a:t>
            </a:r>
          </a:p>
          <a:p>
            <a:endParaRPr lang="en-GB" altLang="en-US" sz="800" dirty="0">
              <a:solidFill>
                <a:prstClr val="white"/>
              </a:solidFill>
              <a:latin typeface="Arial"/>
            </a:endParaRPr>
          </a:p>
          <a:p>
            <a:r>
              <a:rPr lang="en-GB" sz="900" dirty="0">
                <a:solidFill>
                  <a:prstClr val="white"/>
                </a:solidFill>
                <a:latin typeface="Arial"/>
              </a:rPr>
              <a:t>Adapted from: </a:t>
            </a:r>
            <a:r>
              <a:rPr lang="en-US" altLang="en-US" sz="900" dirty="0">
                <a:solidFill>
                  <a:prstClr val="white"/>
                </a:solidFill>
                <a:latin typeface="Arial"/>
              </a:rPr>
              <a:t>Fonseca V et al. </a:t>
            </a:r>
            <a:r>
              <a:rPr lang="en-US" altLang="en-US" sz="900" i="1" dirty="0" err="1">
                <a:solidFill>
                  <a:prstClr val="white"/>
                </a:solidFill>
                <a:latin typeface="Arial"/>
              </a:rPr>
              <a:t>Diabetologia</a:t>
            </a:r>
            <a:r>
              <a:rPr lang="en-US" altLang="en-US" sz="900" i="1" dirty="0">
                <a:solidFill>
                  <a:prstClr val="white"/>
                </a:solidFill>
                <a:latin typeface="Arial"/>
              </a:rPr>
              <a:t>.</a:t>
            </a:r>
            <a:r>
              <a:rPr lang="en-US" altLang="en-US" sz="900" dirty="0">
                <a:solidFill>
                  <a:prstClr val="white"/>
                </a:solidFill>
                <a:latin typeface="Arial"/>
              </a:rPr>
              <a:t> 2007;50:1148–55.</a:t>
            </a:r>
          </a:p>
        </p:txBody>
      </p:sp>
      <p:pic>
        <p:nvPicPr>
          <p:cNvPr id="28" name="Picture 17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714" y="6486526"/>
            <a:ext cx="2427287"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3436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6" y="257107"/>
            <a:ext cx="8196944" cy="790056"/>
          </a:xfrm>
        </p:spPr>
        <p:txBody>
          <a:bodyPr anchor="b" anchorCtr="0"/>
          <a:lstStyle/>
          <a:p>
            <a:r>
              <a:rPr lang="en-US" altLang="zh-CN" sz="2800" b="1" kern="0" dirty="0">
                <a:ea typeface="SimSun" pitchFamily="2" charset="-122"/>
              </a:rPr>
              <a:t>Galvus</a:t>
            </a:r>
            <a:r>
              <a:rPr lang="en-US" altLang="en-US" sz="2800" b="1" spc="260" dirty="0">
                <a:solidFill>
                  <a:schemeClr val="bg1"/>
                </a:solidFill>
              </a:rPr>
              <a:t> </a:t>
            </a:r>
            <a:r>
              <a:rPr lang="en-US" altLang="en-US" sz="2800" b="1" spc="260" dirty="0"/>
              <a:t>as add</a:t>
            </a:r>
            <a:r>
              <a:rPr lang="en-US" sz="2800" b="1" spc="260" dirty="0"/>
              <a:t>-</a:t>
            </a:r>
            <a:r>
              <a:rPr lang="en-US" altLang="en-US" sz="2800" b="1" spc="260" dirty="0"/>
              <a:t>on to insulin</a:t>
            </a:r>
            <a:r>
              <a:rPr lang="en-US" altLang="en-US" sz="2800" spc="260" dirty="0"/>
              <a:t>: significant HbA1c reduction in patients uncontrolled on insulin</a:t>
            </a:r>
            <a:endParaRPr lang="en-US" sz="2800" spc="260" dirty="0"/>
          </a:p>
        </p:txBody>
      </p:sp>
      <p:sp>
        <p:nvSpPr>
          <p:cNvPr id="7" name="AutoShape 19"/>
          <p:cNvSpPr>
            <a:spLocks noChangeArrowheads="1"/>
          </p:cNvSpPr>
          <p:nvPr/>
        </p:nvSpPr>
        <p:spPr bwMode="invGray">
          <a:xfrm>
            <a:off x="6578062" y="1633300"/>
            <a:ext cx="3694402" cy="581295"/>
          </a:xfrm>
          <a:prstGeom prst="roundRect">
            <a:avLst>
              <a:gd name="adj" fmla="val 16667"/>
            </a:avLst>
          </a:prstGeom>
          <a:noFill/>
          <a:ln w="12700">
            <a:noFill/>
            <a:round/>
            <a:headEnd/>
            <a:tailEnd/>
          </a:ln>
        </p:spPr>
        <p:txBody>
          <a:bodyPr wrap="square" lIns="0" tIns="46800" rIns="0" bIns="46800" anchor="t" anchorCtr="0">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40000"/>
              </a:spcAft>
              <a:defRPr sz="2000">
                <a:solidFill>
                  <a:schemeClr val="tx1"/>
                </a:solidFill>
                <a:latin typeface="Arial" charset="0"/>
                <a:cs typeface="Arial" charset="0"/>
              </a:defRPr>
            </a:lvl6pPr>
            <a:lvl7pPr marL="2971800" indent="-228600" eaLnBrk="0" fontAlgn="base" hangingPunct="0">
              <a:spcBef>
                <a:spcPct val="0"/>
              </a:spcBef>
              <a:spcAft>
                <a:spcPct val="40000"/>
              </a:spcAft>
              <a:defRPr sz="2000">
                <a:solidFill>
                  <a:schemeClr val="tx1"/>
                </a:solidFill>
                <a:latin typeface="Arial" charset="0"/>
                <a:cs typeface="Arial" charset="0"/>
              </a:defRPr>
            </a:lvl7pPr>
            <a:lvl8pPr marL="3429000" indent="-228600" eaLnBrk="0" fontAlgn="base" hangingPunct="0">
              <a:spcBef>
                <a:spcPct val="0"/>
              </a:spcBef>
              <a:spcAft>
                <a:spcPct val="40000"/>
              </a:spcAft>
              <a:defRPr sz="2000">
                <a:solidFill>
                  <a:schemeClr val="tx1"/>
                </a:solidFill>
                <a:latin typeface="Arial" charset="0"/>
                <a:cs typeface="Arial" charset="0"/>
              </a:defRPr>
            </a:lvl8pPr>
            <a:lvl9pPr marL="3886200" indent="-228600" eaLnBrk="0" fontAlgn="base" hangingPunct="0">
              <a:spcBef>
                <a:spcPct val="0"/>
              </a:spcBef>
              <a:spcAft>
                <a:spcPct val="40000"/>
              </a:spcAft>
              <a:defRPr sz="2000">
                <a:solidFill>
                  <a:schemeClr val="tx1"/>
                </a:solidFill>
                <a:latin typeface="Arial" charset="0"/>
                <a:cs typeface="Arial" charset="0"/>
              </a:defRPr>
            </a:lvl9pPr>
          </a:lstStyle>
          <a:p>
            <a:pPr algn="ctr" eaLnBrk="0" hangingPunct="0">
              <a:spcAft>
                <a:spcPct val="40000"/>
              </a:spcAft>
            </a:pPr>
            <a:r>
              <a:rPr lang="en-US" sz="1400" b="1" dirty="0">
                <a:solidFill>
                  <a:prstClr val="white"/>
                </a:solidFill>
                <a:latin typeface="Arial" panose="020B0604020202020204" pitchFamily="34" charset="0"/>
                <a:cs typeface="Arial" panose="020B0604020202020204" pitchFamily="34" charset="0"/>
              </a:rPr>
              <a:t>Adjusted mean </a:t>
            </a:r>
            <a:r>
              <a:rPr lang="en-US" sz="1400" b="1" dirty="0">
                <a:solidFill>
                  <a:prstClr val="white"/>
                </a:solidFill>
                <a:cs typeface="Arial" panose="020B0604020202020204" pitchFamily="34" charset="0"/>
              </a:rPr>
              <a:t>(±SE) </a:t>
            </a:r>
            <a:r>
              <a:rPr lang="en-US" sz="1400" b="1" dirty="0">
                <a:solidFill>
                  <a:prstClr val="white"/>
                </a:solidFill>
                <a:latin typeface="Arial" panose="020B0604020202020204" pitchFamily="34" charset="0"/>
                <a:cs typeface="Arial" panose="020B0604020202020204" pitchFamily="34" charset="0"/>
              </a:rPr>
              <a:t>change in HbA1c from baseline to week 24</a:t>
            </a:r>
          </a:p>
        </p:txBody>
      </p:sp>
      <p:graphicFrame>
        <p:nvGraphicFramePr>
          <p:cNvPr id="9" name="Content Placeholder 9"/>
          <p:cNvGraphicFramePr>
            <a:graphicFrameLocks/>
          </p:cNvGraphicFramePr>
          <p:nvPr/>
        </p:nvGraphicFramePr>
        <p:xfrm>
          <a:off x="6934783" y="2389012"/>
          <a:ext cx="3111500" cy="3378200"/>
        </p:xfrm>
        <a:graphic>
          <a:graphicData uri="http://schemas.openxmlformats.org/drawingml/2006/chart">
            <c:chart xmlns:c="http://schemas.openxmlformats.org/drawingml/2006/chart" xmlns:r="http://schemas.openxmlformats.org/officeDocument/2006/relationships" r:id="rId2"/>
          </a:graphicData>
        </a:graphic>
      </p:graphicFrame>
      <p:grpSp>
        <p:nvGrpSpPr>
          <p:cNvPr id="18" name="Group 17"/>
          <p:cNvGrpSpPr/>
          <p:nvPr/>
        </p:nvGrpSpPr>
        <p:grpSpPr>
          <a:xfrm>
            <a:off x="7032104" y="2222727"/>
            <a:ext cx="2154454" cy="296410"/>
            <a:chOff x="487363" y="1516063"/>
            <a:chExt cx="1730333" cy="186814"/>
          </a:xfrm>
        </p:grpSpPr>
        <p:sp>
          <p:nvSpPr>
            <p:cNvPr id="19" name="TextBox 12"/>
            <p:cNvSpPr txBox="1">
              <a:spLocks noChangeArrowheads="1"/>
            </p:cNvSpPr>
            <p:nvPr/>
          </p:nvSpPr>
          <p:spPr bwMode="auto">
            <a:xfrm>
              <a:off x="1148706" y="1527541"/>
              <a:ext cx="559007" cy="17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dirty="0">
                  <a:solidFill>
                    <a:prstClr val="white"/>
                  </a:solidFill>
                </a:rPr>
                <a:t>8.4±0.1</a:t>
              </a:r>
            </a:p>
          </p:txBody>
        </p:sp>
        <p:sp>
          <p:nvSpPr>
            <p:cNvPr id="20" name="TextBox 10"/>
            <p:cNvSpPr txBox="1">
              <a:spLocks noChangeArrowheads="1"/>
            </p:cNvSpPr>
            <p:nvPr/>
          </p:nvSpPr>
          <p:spPr bwMode="auto">
            <a:xfrm>
              <a:off x="487363" y="1516063"/>
              <a:ext cx="658812" cy="17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dirty="0">
                  <a:solidFill>
                    <a:prstClr val="white"/>
                  </a:solidFill>
                </a:rPr>
                <a:t>BL (%)</a:t>
              </a:r>
            </a:p>
          </p:txBody>
        </p:sp>
        <p:sp>
          <p:nvSpPr>
            <p:cNvPr id="21" name="TextBox 11"/>
            <p:cNvSpPr txBox="1">
              <a:spLocks noChangeArrowheads="1"/>
            </p:cNvSpPr>
            <p:nvPr/>
          </p:nvSpPr>
          <p:spPr bwMode="auto">
            <a:xfrm>
              <a:off x="1658689" y="1528297"/>
              <a:ext cx="559007" cy="17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dirty="0">
                  <a:solidFill>
                    <a:prstClr val="white"/>
                  </a:solidFill>
                </a:rPr>
                <a:t>8.3±0.1</a:t>
              </a:r>
            </a:p>
          </p:txBody>
        </p:sp>
      </p:grpSp>
      <p:sp>
        <p:nvSpPr>
          <p:cNvPr id="28" name="Text Placeholder 2"/>
          <p:cNvSpPr>
            <a:spLocks/>
          </p:cNvSpPr>
          <p:nvPr/>
        </p:nvSpPr>
        <p:spPr bwMode="auto">
          <a:xfrm>
            <a:off x="1995146" y="1628775"/>
            <a:ext cx="4469523" cy="438152"/>
          </a:xfrm>
          <a:prstGeom prst="roundRect">
            <a:avLst>
              <a:gd name="adj" fmla="val 16667"/>
            </a:avLst>
          </a:prstGeom>
          <a:noFill/>
          <a:ln w="19050">
            <a:noFill/>
            <a:round/>
            <a:headEnd/>
            <a:tailEnd/>
          </a:ln>
          <a:extLst>
            <a:ext uri="{909E8E84-426E-40DD-AFC4-6F175D3DCCD1}">
              <a14:hiddenFill xmlns:a14="http://schemas.microsoft.com/office/drawing/2010/main">
                <a:solidFill>
                  <a:srgbClr val="FFFFFF"/>
                </a:solidFill>
              </a14:hiddenFill>
            </a:ext>
          </a:extLst>
        </p:spPr>
        <p:txBody>
          <a:bodyPr lIns="0" rIns="0" anchor="t" anchorCtr="0"/>
          <a:lstStyle/>
          <a:p>
            <a:pPr algn="ctr" eaLnBrk="0" hangingPunct="0">
              <a:spcAft>
                <a:spcPct val="40000"/>
              </a:spcAft>
            </a:pPr>
            <a:r>
              <a:rPr lang="en-US" sz="1400" b="1" dirty="0">
                <a:solidFill>
                  <a:prstClr val="white"/>
                </a:solidFill>
                <a:latin typeface="Arial" panose="020B0604020202020204" pitchFamily="34" charset="0"/>
                <a:cs typeface="Arial" panose="020B0604020202020204" pitchFamily="34" charset="0"/>
              </a:rPr>
              <a:t>Mean </a:t>
            </a:r>
            <a:r>
              <a:rPr lang="en-US" sz="1400" b="1" dirty="0">
                <a:solidFill>
                  <a:prstClr val="white"/>
                </a:solidFill>
                <a:latin typeface="Arial"/>
                <a:cs typeface="Arial" panose="020B0604020202020204" pitchFamily="34" charset="0"/>
              </a:rPr>
              <a:t>(±SE) </a:t>
            </a:r>
            <a:r>
              <a:rPr lang="en-US" sz="1400" b="1" dirty="0">
                <a:solidFill>
                  <a:prstClr val="white"/>
                </a:solidFill>
                <a:latin typeface="Arial" panose="020B0604020202020204" pitchFamily="34" charset="0"/>
                <a:cs typeface="Arial" panose="020B0604020202020204" pitchFamily="34" charset="0"/>
              </a:rPr>
              <a:t>changes in HbA1c over 24 weeks</a:t>
            </a:r>
          </a:p>
        </p:txBody>
      </p:sp>
      <p:grpSp>
        <p:nvGrpSpPr>
          <p:cNvPr id="37" name="Group 36"/>
          <p:cNvGrpSpPr/>
          <p:nvPr/>
        </p:nvGrpSpPr>
        <p:grpSpPr>
          <a:xfrm>
            <a:off x="6039138" y="5721022"/>
            <a:ext cx="4161318" cy="156250"/>
            <a:chOff x="2906856" y="5704040"/>
            <a:chExt cx="4161318" cy="156250"/>
          </a:xfrm>
        </p:grpSpPr>
        <p:sp>
          <p:nvSpPr>
            <p:cNvPr id="38" name="Rectangle 41"/>
            <p:cNvSpPr>
              <a:spLocks noChangeArrowheads="1"/>
            </p:cNvSpPr>
            <p:nvPr/>
          </p:nvSpPr>
          <p:spPr bwMode="auto">
            <a:xfrm>
              <a:off x="3031252" y="5704281"/>
              <a:ext cx="132087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eaLnBrk="1" hangingPunct="1">
                <a:spcBef>
                  <a:spcPct val="0"/>
                </a:spcBef>
                <a:spcAft>
                  <a:spcPct val="0"/>
                </a:spcAft>
              </a:pPr>
              <a:r>
                <a:rPr lang="en-US" altLang="en-US" sz="1000" dirty="0">
                  <a:solidFill>
                    <a:srgbClr val="FFFFFF"/>
                  </a:solidFill>
                  <a:latin typeface="Arial" pitchFamily="34" charset="0"/>
                </a:rPr>
                <a:t>Vildagliptin 50 mg bid</a:t>
              </a:r>
              <a:endParaRPr lang="en-US" altLang="en-US" sz="1000" dirty="0">
                <a:solidFill>
                  <a:prstClr val="black"/>
                </a:solidFill>
                <a:latin typeface="Arial" pitchFamily="34" charset="0"/>
              </a:endParaRPr>
            </a:p>
          </p:txBody>
        </p:sp>
        <p:sp>
          <p:nvSpPr>
            <p:cNvPr id="39" name="Rectangle 42"/>
            <p:cNvSpPr>
              <a:spLocks noChangeArrowheads="1"/>
            </p:cNvSpPr>
            <p:nvPr/>
          </p:nvSpPr>
          <p:spPr bwMode="auto">
            <a:xfrm>
              <a:off x="4426134" y="5738212"/>
              <a:ext cx="85809" cy="859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eaLnBrk="1" hangingPunct="1">
                <a:spcBef>
                  <a:spcPct val="0"/>
                </a:spcBef>
                <a:spcAft>
                  <a:spcPct val="0"/>
                </a:spcAft>
              </a:pPr>
              <a:endParaRPr lang="en-US" altLang="en-US" sz="1000" b="0">
                <a:solidFill>
                  <a:prstClr val="black"/>
                </a:solidFill>
                <a:latin typeface="Arial" pitchFamily="34" charset="0"/>
              </a:endParaRPr>
            </a:p>
          </p:txBody>
        </p:sp>
        <p:sp>
          <p:nvSpPr>
            <p:cNvPr id="40" name="Rectangle 44"/>
            <p:cNvSpPr>
              <a:spLocks noChangeArrowheads="1"/>
            </p:cNvSpPr>
            <p:nvPr/>
          </p:nvSpPr>
          <p:spPr bwMode="auto">
            <a:xfrm>
              <a:off x="4564413" y="5704040"/>
              <a:ext cx="4889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eaLnBrk="1" hangingPunct="1">
                <a:spcBef>
                  <a:spcPct val="0"/>
                </a:spcBef>
                <a:spcAft>
                  <a:spcPct val="0"/>
                </a:spcAft>
              </a:pPr>
              <a:r>
                <a:rPr lang="en-US" altLang="en-US" sz="1000" dirty="0">
                  <a:solidFill>
                    <a:srgbClr val="FFFFFF"/>
                  </a:solidFill>
                  <a:latin typeface="Arial" pitchFamily="34" charset="0"/>
                </a:rPr>
                <a:t>Placebo</a:t>
              </a:r>
              <a:endParaRPr lang="en-US" altLang="en-US" sz="1000" dirty="0">
                <a:solidFill>
                  <a:prstClr val="black"/>
                </a:solidFill>
                <a:latin typeface="Arial" pitchFamily="34" charset="0"/>
              </a:endParaRPr>
            </a:p>
          </p:txBody>
        </p:sp>
        <p:sp>
          <p:nvSpPr>
            <p:cNvPr id="41" name="Rectangle 42"/>
            <p:cNvSpPr>
              <a:spLocks noChangeArrowheads="1"/>
            </p:cNvSpPr>
            <p:nvPr/>
          </p:nvSpPr>
          <p:spPr bwMode="auto">
            <a:xfrm>
              <a:off x="2906856" y="5745981"/>
              <a:ext cx="85809" cy="85922"/>
            </a:xfrm>
            <a:prstGeom prst="rect">
              <a:avLst/>
            </a:prstGeom>
            <a:solidFill>
              <a:srgbClr val="D62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eaLnBrk="1" hangingPunct="1">
                <a:spcBef>
                  <a:spcPct val="0"/>
                </a:spcBef>
                <a:spcAft>
                  <a:spcPct val="0"/>
                </a:spcAft>
              </a:pPr>
              <a:endParaRPr lang="en-US" altLang="en-US" sz="1000" b="0">
                <a:solidFill>
                  <a:prstClr val="black"/>
                </a:solidFill>
                <a:latin typeface="Arial" pitchFamily="34" charset="0"/>
              </a:endParaRPr>
            </a:p>
          </p:txBody>
        </p:sp>
        <p:sp>
          <p:nvSpPr>
            <p:cNvPr id="42" name="Rectangle 42"/>
            <p:cNvSpPr>
              <a:spLocks noChangeArrowheads="1"/>
            </p:cNvSpPr>
            <p:nvPr/>
          </p:nvSpPr>
          <p:spPr bwMode="auto">
            <a:xfrm>
              <a:off x="5130827" y="5738212"/>
              <a:ext cx="85809" cy="85922"/>
            </a:xfrm>
            <a:prstGeom prst="rect">
              <a:avLst/>
            </a:prstGeom>
            <a:pattFill prst="dkUpDiag">
              <a:fgClr>
                <a:srgbClr val="D62A93"/>
              </a:fgClr>
              <a:bgClr>
                <a:schemeClr val="bg1"/>
              </a:bgClr>
            </a:pattFill>
            <a:ln>
              <a:noFill/>
            </a:ln>
          </p:spPr>
          <p:txBody>
            <a:bodyP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eaLnBrk="1" hangingPunct="1">
                <a:spcBef>
                  <a:spcPct val="0"/>
                </a:spcBef>
                <a:spcAft>
                  <a:spcPct val="0"/>
                </a:spcAft>
              </a:pPr>
              <a:endParaRPr lang="en-US" altLang="en-US" sz="1000" b="0">
                <a:solidFill>
                  <a:prstClr val="black"/>
                </a:solidFill>
                <a:latin typeface="Arial" pitchFamily="34" charset="0"/>
              </a:endParaRPr>
            </a:p>
          </p:txBody>
        </p:sp>
        <p:sp>
          <p:nvSpPr>
            <p:cNvPr id="43" name="Rectangle 44"/>
            <p:cNvSpPr>
              <a:spLocks noChangeArrowheads="1"/>
            </p:cNvSpPr>
            <p:nvPr/>
          </p:nvSpPr>
          <p:spPr bwMode="auto">
            <a:xfrm>
              <a:off x="5269605" y="5706402"/>
              <a:ext cx="17985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eaLnBrk="1" hangingPunct="1">
                <a:spcBef>
                  <a:spcPct val="0"/>
                </a:spcBef>
                <a:spcAft>
                  <a:spcPct val="0"/>
                </a:spcAft>
              </a:pPr>
              <a:r>
                <a:rPr lang="en-US" altLang="en-US" sz="1000" dirty="0">
                  <a:solidFill>
                    <a:srgbClr val="FFFFFF"/>
                  </a:solidFill>
                  <a:latin typeface="Arial" pitchFamily="34" charset="0"/>
                </a:rPr>
                <a:t>Between-treatment difference</a:t>
              </a:r>
              <a:endParaRPr lang="en-US" altLang="en-US" sz="1000" dirty="0">
                <a:solidFill>
                  <a:prstClr val="black"/>
                </a:solidFill>
                <a:latin typeface="Arial" pitchFamily="34" charset="0"/>
              </a:endParaRPr>
            </a:p>
          </p:txBody>
        </p:sp>
      </p:grpSp>
      <p:sp>
        <p:nvSpPr>
          <p:cNvPr id="133" name="TextBox 132"/>
          <p:cNvSpPr txBox="1"/>
          <p:nvPr/>
        </p:nvSpPr>
        <p:spPr>
          <a:xfrm>
            <a:off x="1993674" y="5870001"/>
            <a:ext cx="8195356" cy="507831"/>
          </a:xfrm>
          <a:prstGeom prst="rect">
            <a:avLst/>
          </a:prstGeom>
          <a:noFill/>
        </p:spPr>
        <p:txBody>
          <a:bodyPr wrap="square" lIns="0" tIns="0" rIns="0" bIns="0" rtlCol="0" anchor="b" anchorCtr="0">
            <a:spAutoFit/>
          </a:bodyPr>
          <a:lstStyle/>
          <a:p>
            <a:r>
              <a:rPr lang="en-US" altLang="en-US" sz="800" dirty="0">
                <a:solidFill>
                  <a:prstClr val="white"/>
                </a:solidFill>
                <a:latin typeface="Arial"/>
              </a:rPr>
              <a:t>*p=0.010</a:t>
            </a:r>
          </a:p>
          <a:p>
            <a:r>
              <a:rPr lang="en-US" altLang="en-US" sz="800" dirty="0">
                <a:solidFill>
                  <a:prstClr val="white"/>
                </a:solidFill>
                <a:latin typeface="Arial"/>
              </a:rPr>
              <a:t>bid, twice daily; BL, baseline; SE, standard error</a:t>
            </a:r>
          </a:p>
          <a:p>
            <a:endParaRPr lang="en-GB" altLang="en-US" sz="800" dirty="0">
              <a:solidFill>
                <a:prstClr val="white"/>
              </a:solidFill>
              <a:latin typeface="Arial"/>
            </a:endParaRPr>
          </a:p>
          <a:p>
            <a:r>
              <a:rPr lang="en-GB" sz="900" dirty="0">
                <a:solidFill>
                  <a:prstClr val="white"/>
                </a:solidFill>
                <a:latin typeface="Arial"/>
              </a:rPr>
              <a:t>Adapted from: </a:t>
            </a:r>
            <a:r>
              <a:rPr lang="en-US" altLang="en-US" sz="900" dirty="0">
                <a:solidFill>
                  <a:prstClr val="white"/>
                </a:solidFill>
                <a:latin typeface="Arial"/>
              </a:rPr>
              <a:t>Fonseca V et al. </a:t>
            </a:r>
            <a:r>
              <a:rPr lang="en-US" altLang="en-US" sz="900" i="1" dirty="0" err="1">
                <a:solidFill>
                  <a:prstClr val="white"/>
                </a:solidFill>
                <a:latin typeface="Arial"/>
              </a:rPr>
              <a:t>Diabetologia</a:t>
            </a:r>
            <a:r>
              <a:rPr lang="en-US" altLang="en-US" sz="900" i="1" dirty="0">
                <a:solidFill>
                  <a:prstClr val="white"/>
                </a:solidFill>
                <a:latin typeface="Arial"/>
              </a:rPr>
              <a:t>.</a:t>
            </a:r>
            <a:r>
              <a:rPr lang="en-US" altLang="en-US" sz="900" dirty="0">
                <a:solidFill>
                  <a:prstClr val="white"/>
                </a:solidFill>
                <a:latin typeface="Arial"/>
              </a:rPr>
              <a:t> 2007;50:1148–55.</a:t>
            </a:r>
          </a:p>
        </p:txBody>
      </p:sp>
      <p:sp>
        <p:nvSpPr>
          <p:cNvPr id="132" name="Footer Placeholder 4"/>
          <p:cNvSpPr>
            <a:spLocks noGrp="1"/>
          </p:cNvSpPr>
          <p:nvPr>
            <p:ph type="ftr" sz="quarter" idx="4294967295"/>
          </p:nvPr>
        </p:nvSpPr>
        <p:spPr>
          <a:xfrm>
            <a:off x="2207568" y="6378123"/>
            <a:ext cx="612068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r>
              <a:rPr lang="en-US" altLang="en-US" sz="800" dirty="0">
                <a:solidFill>
                  <a:prstClr val="black">
                    <a:tint val="75000"/>
                  </a:prstClr>
                </a:solidFill>
                <a:latin typeface="Calibri"/>
              </a:rPr>
              <a:t>Novartis – This presentation is intended for non-promotional scientific purposes only and is accurate at the time of presentation </a:t>
            </a:r>
          </a:p>
        </p:txBody>
      </p:sp>
      <p:sp>
        <p:nvSpPr>
          <p:cNvPr id="215" name="Rectangle 214"/>
          <p:cNvSpPr/>
          <p:nvPr/>
        </p:nvSpPr>
        <p:spPr>
          <a:xfrm>
            <a:off x="4155956" y="5613531"/>
            <a:ext cx="1146917" cy="276999"/>
          </a:xfrm>
          <a:prstGeom prst="rect">
            <a:avLst/>
          </a:prstGeom>
        </p:spPr>
        <p:txBody>
          <a:bodyPr wrap="none">
            <a:spAutoFit/>
          </a:bodyPr>
          <a:lstStyle/>
          <a:p>
            <a:pPr algn="ctr"/>
            <a:r>
              <a:rPr lang="en-US" sz="1200" b="1" dirty="0">
                <a:solidFill>
                  <a:prstClr val="white"/>
                </a:solidFill>
                <a:latin typeface="Arial"/>
                <a:cs typeface="Arial" panose="020B0604020202020204" pitchFamily="34" charset="0"/>
              </a:rPr>
              <a:t>Time (weeks)</a:t>
            </a:r>
            <a:endParaRPr lang="en-US" sz="1200" b="1" dirty="0">
              <a:solidFill>
                <a:prstClr val="black"/>
              </a:solidFill>
              <a:latin typeface="Arial"/>
            </a:endParaRPr>
          </a:p>
        </p:txBody>
      </p:sp>
      <p:grpSp>
        <p:nvGrpSpPr>
          <p:cNvPr id="3" name="Group 2"/>
          <p:cNvGrpSpPr/>
          <p:nvPr/>
        </p:nvGrpSpPr>
        <p:grpSpPr>
          <a:xfrm>
            <a:off x="2063701" y="2109625"/>
            <a:ext cx="4641023" cy="3404699"/>
            <a:chOff x="539700" y="2109624"/>
            <a:chExt cx="4641023" cy="3404699"/>
          </a:xfrm>
        </p:grpSpPr>
        <p:sp>
          <p:nvSpPr>
            <p:cNvPr id="134" name="Freeform 5"/>
            <p:cNvSpPr>
              <a:spLocks/>
            </p:cNvSpPr>
            <p:nvPr/>
          </p:nvSpPr>
          <p:spPr bwMode="auto">
            <a:xfrm>
              <a:off x="1247897" y="2241444"/>
              <a:ext cx="3932826" cy="2934124"/>
            </a:xfrm>
            <a:custGeom>
              <a:avLst/>
              <a:gdLst>
                <a:gd name="T0" fmla="*/ 0 w 3726"/>
                <a:gd name="T1" fmla="*/ 0 h 2092"/>
                <a:gd name="T2" fmla="*/ 0 w 3726"/>
                <a:gd name="T3" fmla="*/ 2092 h 2092"/>
                <a:gd name="T4" fmla="*/ 3726 w 3726"/>
                <a:gd name="T5" fmla="*/ 2092 h 2092"/>
              </a:gdLst>
              <a:ahLst/>
              <a:cxnLst>
                <a:cxn ang="0">
                  <a:pos x="T0" y="T1"/>
                </a:cxn>
                <a:cxn ang="0">
                  <a:pos x="T2" y="T3"/>
                </a:cxn>
                <a:cxn ang="0">
                  <a:pos x="T4" y="T5"/>
                </a:cxn>
              </a:cxnLst>
              <a:rect l="0" t="0" r="r" b="b"/>
              <a:pathLst>
                <a:path w="3726" h="2092">
                  <a:moveTo>
                    <a:pt x="0" y="0"/>
                  </a:moveTo>
                  <a:lnTo>
                    <a:pt x="0" y="2092"/>
                  </a:lnTo>
                  <a:lnTo>
                    <a:pt x="3726" y="2092"/>
                  </a:lnTo>
                </a:path>
              </a:pathLst>
            </a:custGeom>
            <a:noFill/>
            <a:ln w="95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35" name="Line 6"/>
            <p:cNvSpPr>
              <a:spLocks noChangeShapeType="1"/>
            </p:cNvSpPr>
            <p:nvPr/>
          </p:nvSpPr>
          <p:spPr bwMode="auto">
            <a:xfrm>
              <a:off x="1195747" y="2250968"/>
              <a:ext cx="52775"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36" name="Line 7"/>
            <p:cNvSpPr>
              <a:spLocks noChangeShapeType="1"/>
            </p:cNvSpPr>
            <p:nvPr/>
          </p:nvSpPr>
          <p:spPr bwMode="auto">
            <a:xfrm>
              <a:off x="1190985" y="2973573"/>
              <a:ext cx="52775"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37" name="Line 8"/>
            <p:cNvSpPr>
              <a:spLocks noChangeShapeType="1"/>
            </p:cNvSpPr>
            <p:nvPr/>
          </p:nvSpPr>
          <p:spPr bwMode="auto">
            <a:xfrm>
              <a:off x="1190985" y="3708506"/>
              <a:ext cx="52775"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38" name="Line 9"/>
            <p:cNvSpPr>
              <a:spLocks noChangeShapeType="1"/>
            </p:cNvSpPr>
            <p:nvPr/>
          </p:nvSpPr>
          <p:spPr bwMode="auto">
            <a:xfrm>
              <a:off x="1190985" y="4440635"/>
              <a:ext cx="52775"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39" name="Line 10"/>
            <p:cNvSpPr>
              <a:spLocks noChangeShapeType="1"/>
            </p:cNvSpPr>
            <p:nvPr/>
          </p:nvSpPr>
          <p:spPr bwMode="auto">
            <a:xfrm flipV="1">
              <a:off x="1248523" y="5175568"/>
              <a:ext cx="0" cy="54864"/>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40" name="Line 11"/>
            <p:cNvSpPr>
              <a:spLocks noChangeShapeType="1"/>
            </p:cNvSpPr>
            <p:nvPr/>
          </p:nvSpPr>
          <p:spPr bwMode="auto">
            <a:xfrm flipV="1">
              <a:off x="1703423" y="5175568"/>
              <a:ext cx="0" cy="54864"/>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41" name="Line 12"/>
            <p:cNvSpPr>
              <a:spLocks noChangeShapeType="1"/>
            </p:cNvSpPr>
            <p:nvPr/>
          </p:nvSpPr>
          <p:spPr bwMode="auto">
            <a:xfrm flipV="1">
              <a:off x="2165736" y="5175568"/>
              <a:ext cx="0" cy="54864"/>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42" name="Line 13"/>
            <p:cNvSpPr>
              <a:spLocks noChangeShapeType="1"/>
            </p:cNvSpPr>
            <p:nvPr/>
          </p:nvSpPr>
          <p:spPr bwMode="auto">
            <a:xfrm flipV="1">
              <a:off x="2628049" y="5175568"/>
              <a:ext cx="0" cy="54864"/>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43" name="Line 14"/>
            <p:cNvSpPr>
              <a:spLocks noChangeShapeType="1"/>
            </p:cNvSpPr>
            <p:nvPr/>
          </p:nvSpPr>
          <p:spPr bwMode="auto">
            <a:xfrm flipV="1">
              <a:off x="3090362" y="5175568"/>
              <a:ext cx="0" cy="54864"/>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44" name="Line 15"/>
            <p:cNvSpPr>
              <a:spLocks noChangeShapeType="1"/>
            </p:cNvSpPr>
            <p:nvPr/>
          </p:nvSpPr>
          <p:spPr bwMode="auto">
            <a:xfrm flipV="1">
              <a:off x="3552675" y="5175568"/>
              <a:ext cx="0" cy="54864"/>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45" name="Line 16"/>
            <p:cNvSpPr>
              <a:spLocks noChangeShapeType="1"/>
            </p:cNvSpPr>
            <p:nvPr/>
          </p:nvSpPr>
          <p:spPr bwMode="auto">
            <a:xfrm flipV="1">
              <a:off x="4014988" y="5175568"/>
              <a:ext cx="0" cy="54864"/>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46" name="Line 17"/>
            <p:cNvSpPr>
              <a:spLocks noChangeShapeType="1"/>
            </p:cNvSpPr>
            <p:nvPr/>
          </p:nvSpPr>
          <p:spPr bwMode="auto">
            <a:xfrm flipV="1">
              <a:off x="4477301" y="5175568"/>
              <a:ext cx="0" cy="54864"/>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47" name="Line 18"/>
            <p:cNvSpPr>
              <a:spLocks noChangeShapeType="1"/>
            </p:cNvSpPr>
            <p:nvPr/>
          </p:nvSpPr>
          <p:spPr bwMode="auto">
            <a:xfrm flipV="1">
              <a:off x="4939613" y="5175568"/>
              <a:ext cx="0" cy="54864"/>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49" name="Line 20"/>
            <p:cNvSpPr>
              <a:spLocks noChangeShapeType="1"/>
            </p:cNvSpPr>
            <p:nvPr/>
          </p:nvSpPr>
          <p:spPr bwMode="auto">
            <a:xfrm>
              <a:off x="1190985" y="5172763"/>
              <a:ext cx="52775"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50" name="Freeform 21"/>
            <p:cNvSpPr>
              <a:spLocks/>
            </p:cNvSpPr>
            <p:nvPr/>
          </p:nvSpPr>
          <p:spPr bwMode="auto">
            <a:xfrm>
              <a:off x="4907948" y="3806684"/>
              <a:ext cx="65442" cy="89763"/>
            </a:xfrm>
            <a:custGeom>
              <a:avLst/>
              <a:gdLst>
                <a:gd name="T0" fmla="*/ 30 w 62"/>
                <a:gd name="T1" fmla="*/ 0 h 64"/>
                <a:gd name="T2" fmla="*/ 62 w 62"/>
                <a:gd name="T3" fmla="*/ 64 h 64"/>
                <a:gd name="T4" fmla="*/ 0 w 62"/>
                <a:gd name="T5" fmla="*/ 64 h 64"/>
                <a:gd name="T6" fmla="*/ 30 w 62"/>
                <a:gd name="T7" fmla="*/ 0 h 64"/>
              </a:gdLst>
              <a:ahLst/>
              <a:cxnLst>
                <a:cxn ang="0">
                  <a:pos x="T0" y="T1"/>
                </a:cxn>
                <a:cxn ang="0">
                  <a:pos x="T2" y="T3"/>
                </a:cxn>
                <a:cxn ang="0">
                  <a:pos x="T4" y="T5"/>
                </a:cxn>
                <a:cxn ang="0">
                  <a:pos x="T6" y="T7"/>
                </a:cxn>
              </a:cxnLst>
              <a:rect l="0" t="0" r="r" b="b"/>
              <a:pathLst>
                <a:path w="62" h="64">
                  <a:moveTo>
                    <a:pt x="30" y="0"/>
                  </a:moveTo>
                  <a:lnTo>
                    <a:pt x="62" y="64"/>
                  </a:lnTo>
                  <a:lnTo>
                    <a:pt x="0" y="64"/>
                  </a:lnTo>
                  <a:lnTo>
                    <a:pt x="30" y="0"/>
                  </a:lnTo>
                  <a:close/>
                </a:path>
              </a:pathLst>
            </a:custGeom>
            <a:solidFill>
              <a:srgbClr val="D5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51" name="Freeform 22"/>
            <p:cNvSpPr>
              <a:spLocks/>
            </p:cNvSpPr>
            <p:nvPr/>
          </p:nvSpPr>
          <p:spPr bwMode="auto">
            <a:xfrm>
              <a:off x="4907948" y="3806684"/>
              <a:ext cx="65442" cy="89763"/>
            </a:xfrm>
            <a:custGeom>
              <a:avLst/>
              <a:gdLst>
                <a:gd name="T0" fmla="*/ 30 w 62"/>
                <a:gd name="T1" fmla="*/ 0 h 64"/>
                <a:gd name="T2" fmla="*/ 62 w 62"/>
                <a:gd name="T3" fmla="*/ 64 h 64"/>
                <a:gd name="T4" fmla="*/ 0 w 62"/>
                <a:gd name="T5" fmla="*/ 64 h 64"/>
                <a:gd name="T6" fmla="*/ 30 w 62"/>
                <a:gd name="T7" fmla="*/ 0 h 64"/>
              </a:gdLst>
              <a:ahLst/>
              <a:cxnLst>
                <a:cxn ang="0">
                  <a:pos x="T0" y="T1"/>
                </a:cxn>
                <a:cxn ang="0">
                  <a:pos x="T2" y="T3"/>
                </a:cxn>
                <a:cxn ang="0">
                  <a:pos x="T4" y="T5"/>
                </a:cxn>
                <a:cxn ang="0">
                  <a:pos x="T6" y="T7"/>
                </a:cxn>
              </a:cxnLst>
              <a:rect l="0" t="0" r="r" b="b"/>
              <a:pathLst>
                <a:path w="62" h="64">
                  <a:moveTo>
                    <a:pt x="30" y="0"/>
                  </a:moveTo>
                  <a:lnTo>
                    <a:pt x="62" y="64"/>
                  </a:lnTo>
                  <a:lnTo>
                    <a:pt x="0" y="64"/>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52" name="Line 23"/>
            <p:cNvSpPr>
              <a:spLocks noChangeShapeType="1"/>
            </p:cNvSpPr>
            <p:nvPr/>
          </p:nvSpPr>
          <p:spPr bwMode="auto">
            <a:xfrm flipV="1">
              <a:off x="4939613" y="3851566"/>
              <a:ext cx="0" cy="151475"/>
            </a:xfrm>
            <a:prstGeom prst="line">
              <a:avLst/>
            </a:prstGeom>
            <a:noFill/>
            <a:ln w="19050">
              <a:solidFill>
                <a:srgbClr val="D52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53" name="Line 24"/>
            <p:cNvSpPr>
              <a:spLocks noChangeShapeType="1"/>
            </p:cNvSpPr>
            <p:nvPr/>
          </p:nvSpPr>
          <p:spPr bwMode="auto">
            <a:xfrm flipH="1">
              <a:off x="4914281" y="4003041"/>
              <a:ext cx="52775" cy="0"/>
            </a:xfrm>
            <a:prstGeom prst="line">
              <a:avLst/>
            </a:prstGeom>
            <a:noFill/>
            <a:ln w="19050">
              <a:solidFill>
                <a:srgbClr val="D52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54" name="Freeform 25"/>
            <p:cNvSpPr>
              <a:spLocks/>
            </p:cNvSpPr>
            <p:nvPr/>
          </p:nvSpPr>
          <p:spPr bwMode="auto">
            <a:xfrm>
              <a:off x="3981211" y="3944134"/>
              <a:ext cx="67553" cy="86958"/>
            </a:xfrm>
            <a:custGeom>
              <a:avLst/>
              <a:gdLst>
                <a:gd name="T0" fmla="*/ 32 w 64"/>
                <a:gd name="T1" fmla="*/ 0 h 62"/>
                <a:gd name="T2" fmla="*/ 64 w 64"/>
                <a:gd name="T3" fmla="*/ 62 h 62"/>
                <a:gd name="T4" fmla="*/ 0 w 64"/>
                <a:gd name="T5" fmla="*/ 62 h 62"/>
                <a:gd name="T6" fmla="*/ 32 w 64"/>
                <a:gd name="T7" fmla="*/ 0 h 62"/>
              </a:gdLst>
              <a:ahLst/>
              <a:cxnLst>
                <a:cxn ang="0">
                  <a:pos x="T0" y="T1"/>
                </a:cxn>
                <a:cxn ang="0">
                  <a:pos x="T2" y="T3"/>
                </a:cxn>
                <a:cxn ang="0">
                  <a:pos x="T4" y="T5"/>
                </a:cxn>
                <a:cxn ang="0">
                  <a:pos x="T6" y="T7"/>
                </a:cxn>
              </a:cxnLst>
              <a:rect l="0" t="0" r="r" b="b"/>
              <a:pathLst>
                <a:path w="64" h="62">
                  <a:moveTo>
                    <a:pt x="32" y="0"/>
                  </a:moveTo>
                  <a:lnTo>
                    <a:pt x="64" y="62"/>
                  </a:lnTo>
                  <a:lnTo>
                    <a:pt x="0" y="62"/>
                  </a:lnTo>
                  <a:lnTo>
                    <a:pt x="32" y="0"/>
                  </a:lnTo>
                  <a:close/>
                </a:path>
              </a:pathLst>
            </a:custGeom>
            <a:solidFill>
              <a:srgbClr val="D5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55" name="Freeform 26"/>
            <p:cNvSpPr>
              <a:spLocks/>
            </p:cNvSpPr>
            <p:nvPr/>
          </p:nvSpPr>
          <p:spPr bwMode="auto">
            <a:xfrm>
              <a:off x="3981211" y="3944134"/>
              <a:ext cx="67553" cy="86958"/>
            </a:xfrm>
            <a:custGeom>
              <a:avLst/>
              <a:gdLst>
                <a:gd name="T0" fmla="*/ 32 w 64"/>
                <a:gd name="T1" fmla="*/ 0 h 62"/>
                <a:gd name="T2" fmla="*/ 64 w 64"/>
                <a:gd name="T3" fmla="*/ 62 h 62"/>
                <a:gd name="T4" fmla="*/ 0 w 64"/>
                <a:gd name="T5" fmla="*/ 62 h 62"/>
                <a:gd name="T6" fmla="*/ 32 w 64"/>
                <a:gd name="T7" fmla="*/ 0 h 62"/>
              </a:gdLst>
              <a:ahLst/>
              <a:cxnLst>
                <a:cxn ang="0">
                  <a:pos x="T0" y="T1"/>
                </a:cxn>
                <a:cxn ang="0">
                  <a:pos x="T2" y="T3"/>
                </a:cxn>
                <a:cxn ang="0">
                  <a:pos x="T4" y="T5"/>
                </a:cxn>
                <a:cxn ang="0">
                  <a:pos x="T6" y="T7"/>
                </a:cxn>
              </a:cxnLst>
              <a:rect l="0" t="0" r="r" b="b"/>
              <a:pathLst>
                <a:path w="64" h="62">
                  <a:moveTo>
                    <a:pt x="32" y="0"/>
                  </a:moveTo>
                  <a:lnTo>
                    <a:pt x="64" y="62"/>
                  </a:lnTo>
                  <a:lnTo>
                    <a:pt x="0" y="6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56" name="Line 27"/>
            <p:cNvSpPr>
              <a:spLocks noChangeShapeType="1"/>
            </p:cNvSpPr>
            <p:nvPr/>
          </p:nvSpPr>
          <p:spPr bwMode="auto">
            <a:xfrm flipV="1">
              <a:off x="4014988" y="3986210"/>
              <a:ext cx="0" cy="148670"/>
            </a:xfrm>
            <a:prstGeom prst="line">
              <a:avLst/>
            </a:prstGeom>
            <a:noFill/>
            <a:ln w="19050">
              <a:solidFill>
                <a:srgbClr val="D52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57" name="Line 28"/>
            <p:cNvSpPr>
              <a:spLocks noChangeShapeType="1"/>
            </p:cNvSpPr>
            <p:nvPr/>
          </p:nvSpPr>
          <p:spPr bwMode="auto">
            <a:xfrm flipH="1">
              <a:off x="3989655" y="4134880"/>
              <a:ext cx="50664" cy="0"/>
            </a:xfrm>
            <a:prstGeom prst="line">
              <a:avLst/>
            </a:prstGeom>
            <a:noFill/>
            <a:ln w="19050">
              <a:solidFill>
                <a:srgbClr val="D52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58" name="Freeform 29"/>
            <p:cNvSpPr>
              <a:spLocks/>
            </p:cNvSpPr>
            <p:nvPr/>
          </p:nvSpPr>
          <p:spPr bwMode="auto">
            <a:xfrm>
              <a:off x="3518898" y="3983405"/>
              <a:ext cx="67553" cy="89763"/>
            </a:xfrm>
            <a:custGeom>
              <a:avLst/>
              <a:gdLst>
                <a:gd name="T0" fmla="*/ 32 w 64"/>
                <a:gd name="T1" fmla="*/ 0 h 64"/>
                <a:gd name="T2" fmla="*/ 64 w 64"/>
                <a:gd name="T3" fmla="*/ 64 h 64"/>
                <a:gd name="T4" fmla="*/ 0 w 64"/>
                <a:gd name="T5" fmla="*/ 64 h 64"/>
                <a:gd name="T6" fmla="*/ 32 w 64"/>
                <a:gd name="T7" fmla="*/ 0 h 64"/>
              </a:gdLst>
              <a:ahLst/>
              <a:cxnLst>
                <a:cxn ang="0">
                  <a:pos x="T0" y="T1"/>
                </a:cxn>
                <a:cxn ang="0">
                  <a:pos x="T2" y="T3"/>
                </a:cxn>
                <a:cxn ang="0">
                  <a:pos x="T4" y="T5"/>
                </a:cxn>
                <a:cxn ang="0">
                  <a:pos x="T6" y="T7"/>
                </a:cxn>
              </a:cxnLst>
              <a:rect l="0" t="0" r="r" b="b"/>
              <a:pathLst>
                <a:path w="64" h="64">
                  <a:moveTo>
                    <a:pt x="32" y="0"/>
                  </a:moveTo>
                  <a:lnTo>
                    <a:pt x="64" y="64"/>
                  </a:lnTo>
                  <a:lnTo>
                    <a:pt x="0" y="64"/>
                  </a:lnTo>
                  <a:lnTo>
                    <a:pt x="32" y="0"/>
                  </a:lnTo>
                  <a:close/>
                </a:path>
              </a:pathLst>
            </a:custGeom>
            <a:solidFill>
              <a:srgbClr val="D5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59" name="Freeform 30"/>
            <p:cNvSpPr>
              <a:spLocks/>
            </p:cNvSpPr>
            <p:nvPr/>
          </p:nvSpPr>
          <p:spPr bwMode="auto">
            <a:xfrm>
              <a:off x="3518898" y="3983405"/>
              <a:ext cx="67553" cy="89763"/>
            </a:xfrm>
            <a:custGeom>
              <a:avLst/>
              <a:gdLst>
                <a:gd name="T0" fmla="*/ 32 w 64"/>
                <a:gd name="T1" fmla="*/ 0 h 64"/>
                <a:gd name="T2" fmla="*/ 64 w 64"/>
                <a:gd name="T3" fmla="*/ 64 h 64"/>
                <a:gd name="T4" fmla="*/ 0 w 64"/>
                <a:gd name="T5" fmla="*/ 64 h 64"/>
                <a:gd name="T6" fmla="*/ 32 w 64"/>
                <a:gd name="T7" fmla="*/ 0 h 64"/>
              </a:gdLst>
              <a:ahLst/>
              <a:cxnLst>
                <a:cxn ang="0">
                  <a:pos x="T0" y="T1"/>
                </a:cxn>
                <a:cxn ang="0">
                  <a:pos x="T2" y="T3"/>
                </a:cxn>
                <a:cxn ang="0">
                  <a:pos x="T4" y="T5"/>
                </a:cxn>
                <a:cxn ang="0">
                  <a:pos x="T6" y="T7"/>
                </a:cxn>
              </a:cxnLst>
              <a:rect l="0" t="0" r="r" b="b"/>
              <a:pathLst>
                <a:path w="64" h="64">
                  <a:moveTo>
                    <a:pt x="32" y="0"/>
                  </a:moveTo>
                  <a:lnTo>
                    <a:pt x="64" y="64"/>
                  </a:lnTo>
                  <a:lnTo>
                    <a:pt x="0" y="64"/>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60" name="Line 31"/>
            <p:cNvSpPr>
              <a:spLocks noChangeShapeType="1"/>
            </p:cNvSpPr>
            <p:nvPr/>
          </p:nvSpPr>
          <p:spPr bwMode="auto">
            <a:xfrm flipV="1">
              <a:off x="3552675" y="4028287"/>
              <a:ext cx="0" cy="151475"/>
            </a:xfrm>
            <a:prstGeom prst="line">
              <a:avLst/>
            </a:prstGeom>
            <a:noFill/>
            <a:ln w="19050">
              <a:solidFill>
                <a:srgbClr val="D52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61" name="Line 32"/>
            <p:cNvSpPr>
              <a:spLocks noChangeShapeType="1"/>
            </p:cNvSpPr>
            <p:nvPr/>
          </p:nvSpPr>
          <p:spPr bwMode="auto">
            <a:xfrm flipH="1">
              <a:off x="3527342" y="4179761"/>
              <a:ext cx="50664" cy="0"/>
            </a:xfrm>
            <a:prstGeom prst="line">
              <a:avLst/>
            </a:prstGeom>
            <a:noFill/>
            <a:ln w="19050">
              <a:solidFill>
                <a:srgbClr val="D52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62" name="Freeform 33"/>
            <p:cNvSpPr>
              <a:spLocks/>
            </p:cNvSpPr>
            <p:nvPr/>
          </p:nvSpPr>
          <p:spPr bwMode="auto">
            <a:xfrm>
              <a:off x="3056585" y="3902057"/>
              <a:ext cx="67553" cy="86958"/>
            </a:xfrm>
            <a:custGeom>
              <a:avLst/>
              <a:gdLst>
                <a:gd name="T0" fmla="*/ 32 w 64"/>
                <a:gd name="T1" fmla="*/ 0 h 62"/>
                <a:gd name="T2" fmla="*/ 64 w 64"/>
                <a:gd name="T3" fmla="*/ 62 h 62"/>
                <a:gd name="T4" fmla="*/ 0 w 64"/>
                <a:gd name="T5" fmla="*/ 62 h 62"/>
                <a:gd name="T6" fmla="*/ 32 w 64"/>
                <a:gd name="T7" fmla="*/ 0 h 62"/>
              </a:gdLst>
              <a:ahLst/>
              <a:cxnLst>
                <a:cxn ang="0">
                  <a:pos x="T0" y="T1"/>
                </a:cxn>
                <a:cxn ang="0">
                  <a:pos x="T2" y="T3"/>
                </a:cxn>
                <a:cxn ang="0">
                  <a:pos x="T4" y="T5"/>
                </a:cxn>
                <a:cxn ang="0">
                  <a:pos x="T6" y="T7"/>
                </a:cxn>
              </a:cxnLst>
              <a:rect l="0" t="0" r="r" b="b"/>
              <a:pathLst>
                <a:path w="64" h="62">
                  <a:moveTo>
                    <a:pt x="32" y="0"/>
                  </a:moveTo>
                  <a:lnTo>
                    <a:pt x="64" y="62"/>
                  </a:lnTo>
                  <a:lnTo>
                    <a:pt x="0" y="62"/>
                  </a:lnTo>
                  <a:lnTo>
                    <a:pt x="32" y="0"/>
                  </a:lnTo>
                  <a:close/>
                </a:path>
              </a:pathLst>
            </a:custGeom>
            <a:solidFill>
              <a:srgbClr val="D5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63" name="Freeform 34"/>
            <p:cNvSpPr>
              <a:spLocks/>
            </p:cNvSpPr>
            <p:nvPr/>
          </p:nvSpPr>
          <p:spPr bwMode="auto">
            <a:xfrm>
              <a:off x="3056585" y="3902057"/>
              <a:ext cx="67553" cy="86958"/>
            </a:xfrm>
            <a:custGeom>
              <a:avLst/>
              <a:gdLst>
                <a:gd name="T0" fmla="*/ 32 w 64"/>
                <a:gd name="T1" fmla="*/ 0 h 62"/>
                <a:gd name="T2" fmla="*/ 64 w 64"/>
                <a:gd name="T3" fmla="*/ 62 h 62"/>
                <a:gd name="T4" fmla="*/ 0 w 64"/>
                <a:gd name="T5" fmla="*/ 62 h 62"/>
                <a:gd name="T6" fmla="*/ 32 w 64"/>
                <a:gd name="T7" fmla="*/ 0 h 62"/>
              </a:gdLst>
              <a:ahLst/>
              <a:cxnLst>
                <a:cxn ang="0">
                  <a:pos x="T0" y="T1"/>
                </a:cxn>
                <a:cxn ang="0">
                  <a:pos x="T2" y="T3"/>
                </a:cxn>
                <a:cxn ang="0">
                  <a:pos x="T4" y="T5"/>
                </a:cxn>
                <a:cxn ang="0">
                  <a:pos x="T6" y="T7"/>
                </a:cxn>
              </a:cxnLst>
              <a:rect l="0" t="0" r="r" b="b"/>
              <a:pathLst>
                <a:path w="64" h="62">
                  <a:moveTo>
                    <a:pt x="32" y="0"/>
                  </a:moveTo>
                  <a:lnTo>
                    <a:pt x="64" y="62"/>
                  </a:lnTo>
                  <a:lnTo>
                    <a:pt x="0" y="6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64" name="Line 35"/>
            <p:cNvSpPr>
              <a:spLocks noChangeShapeType="1"/>
            </p:cNvSpPr>
            <p:nvPr/>
          </p:nvSpPr>
          <p:spPr bwMode="auto">
            <a:xfrm flipV="1">
              <a:off x="3090362" y="3944134"/>
              <a:ext cx="0" cy="157085"/>
            </a:xfrm>
            <a:prstGeom prst="line">
              <a:avLst/>
            </a:prstGeom>
            <a:noFill/>
            <a:ln w="19050">
              <a:solidFill>
                <a:srgbClr val="D52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65" name="Line 36"/>
            <p:cNvSpPr>
              <a:spLocks noChangeShapeType="1"/>
            </p:cNvSpPr>
            <p:nvPr/>
          </p:nvSpPr>
          <p:spPr bwMode="auto">
            <a:xfrm flipH="1">
              <a:off x="3065029" y="4101219"/>
              <a:ext cx="50664" cy="0"/>
            </a:xfrm>
            <a:prstGeom prst="line">
              <a:avLst/>
            </a:prstGeom>
            <a:noFill/>
            <a:ln w="19050">
              <a:solidFill>
                <a:srgbClr val="D52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66" name="Freeform 37"/>
            <p:cNvSpPr>
              <a:spLocks/>
            </p:cNvSpPr>
            <p:nvPr/>
          </p:nvSpPr>
          <p:spPr bwMode="auto">
            <a:xfrm>
              <a:off x="2594272" y="3773023"/>
              <a:ext cx="65442" cy="86958"/>
            </a:xfrm>
            <a:custGeom>
              <a:avLst/>
              <a:gdLst>
                <a:gd name="T0" fmla="*/ 32 w 62"/>
                <a:gd name="T1" fmla="*/ 0 h 62"/>
                <a:gd name="T2" fmla="*/ 62 w 62"/>
                <a:gd name="T3" fmla="*/ 62 h 62"/>
                <a:gd name="T4" fmla="*/ 0 w 62"/>
                <a:gd name="T5" fmla="*/ 62 h 62"/>
                <a:gd name="T6" fmla="*/ 32 w 62"/>
                <a:gd name="T7" fmla="*/ 0 h 62"/>
              </a:gdLst>
              <a:ahLst/>
              <a:cxnLst>
                <a:cxn ang="0">
                  <a:pos x="T0" y="T1"/>
                </a:cxn>
                <a:cxn ang="0">
                  <a:pos x="T2" y="T3"/>
                </a:cxn>
                <a:cxn ang="0">
                  <a:pos x="T4" y="T5"/>
                </a:cxn>
                <a:cxn ang="0">
                  <a:pos x="T6" y="T7"/>
                </a:cxn>
              </a:cxnLst>
              <a:rect l="0" t="0" r="r" b="b"/>
              <a:pathLst>
                <a:path w="62" h="62">
                  <a:moveTo>
                    <a:pt x="32" y="0"/>
                  </a:moveTo>
                  <a:lnTo>
                    <a:pt x="62" y="62"/>
                  </a:lnTo>
                  <a:lnTo>
                    <a:pt x="0" y="62"/>
                  </a:lnTo>
                  <a:lnTo>
                    <a:pt x="32" y="0"/>
                  </a:lnTo>
                  <a:close/>
                </a:path>
              </a:pathLst>
            </a:custGeom>
            <a:solidFill>
              <a:srgbClr val="D5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67" name="Freeform 38"/>
            <p:cNvSpPr>
              <a:spLocks/>
            </p:cNvSpPr>
            <p:nvPr/>
          </p:nvSpPr>
          <p:spPr bwMode="auto">
            <a:xfrm>
              <a:off x="2594272" y="3773023"/>
              <a:ext cx="65442" cy="86958"/>
            </a:xfrm>
            <a:custGeom>
              <a:avLst/>
              <a:gdLst>
                <a:gd name="T0" fmla="*/ 32 w 62"/>
                <a:gd name="T1" fmla="*/ 0 h 62"/>
                <a:gd name="T2" fmla="*/ 62 w 62"/>
                <a:gd name="T3" fmla="*/ 62 h 62"/>
                <a:gd name="T4" fmla="*/ 0 w 62"/>
                <a:gd name="T5" fmla="*/ 62 h 62"/>
                <a:gd name="T6" fmla="*/ 32 w 62"/>
                <a:gd name="T7" fmla="*/ 0 h 62"/>
              </a:gdLst>
              <a:ahLst/>
              <a:cxnLst>
                <a:cxn ang="0">
                  <a:pos x="T0" y="T1"/>
                </a:cxn>
                <a:cxn ang="0">
                  <a:pos x="T2" y="T3"/>
                </a:cxn>
                <a:cxn ang="0">
                  <a:pos x="T4" y="T5"/>
                </a:cxn>
                <a:cxn ang="0">
                  <a:pos x="T6" y="T7"/>
                </a:cxn>
              </a:cxnLst>
              <a:rect l="0" t="0" r="r" b="b"/>
              <a:pathLst>
                <a:path w="62" h="62">
                  <a:moveTo>
                    <a:pt x="32" y="0"/>
                  </a:moveTo>
                  <a:lnTo>
                    <a:pt x="62" y="62"/>
                  </a:lnTo>
                  <a:lnTo>
                    <a:pt x="0" y="6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68" name="Line 39"/>
            <p:cNvSpPr>
              <a:spLocks noChangeShapeType="1"/>
            </p:cNvSpPr>
            <p:nvPr/>
          </p:nvSpPr>
          <p:spPr bwMode="auto">
            <a:xfrm flipV="1">
              <a:off x="2628049" y="3817905"/>
              <a:ext cx="0" cy="145865"/>
            </a:xfrm>
            <a:prstGeom prst="line">
              <a:avLst/>
            </a:prstGeom>
            <a:noFill/>
            <a:ln w="19050">
              <a:solidFill>
                <a:srgbClr val="D52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69" name="Line 40"/>
            <p:cNvSpPr>
              <a:spLocks noChangeShapeType="1"/>
            </p:cNvSpPr>
            <p:nvPr/>
          </p:nvSpPr>
          <p:spPr bwMode="auto">
            <a:xfrm flipH="1">
              <a:off x="2600605" y="3963769"/>
              <a:ext cx="52775" cy="0"/>
            </a:xfrm>
            <a:prstGeom prst="line">
              <a:avLst/>
            </a:prstGeom>
            <a:noFill/>
            <a:ln w="19050">
              <a:solidFill>
                <a:srgbClr val="D52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70" name="Freeform 41"/>
            <p:cNvSpPr>
              <a:spLocks/>
            </p:cNvSpPr>
            <p:nvPr/>
          </p:nvSpPr>
          <p:spPr bwMode="auto">
            <a:xfrm>
              <a:off x="2131959" y="3082971"/>
              <a:ext cx="65442" cy="86958"/>
            </a:xfrm>
            <a:custGeom>
              <a:avLst/>
              <a:gdLst>
                <a:gd name="T0" fmla="*/ 32 w 62"/>
                <a:gd name="T1" fmla="*/ 0 h 62"/>
                <a:gd name="T2" fmla="*/ 62 w 62"/>
                <a:gd name="T3" fmla="*/ 62 h 62"/>
                <a:gd name="T4" fmla="*/ 0 w 62"/>
                <a:gd name="T5" fmla="*/ 62 h 62"/>
                <a:gd name="T6" fmla="*/ 32 w 62"/>
                <a:gd name="T7" fmla="*/ 0 h 62"/>
              </a:gdLst>
              <a:ahLst/>
              <a:cxnLst>
                <a:cxn ang="0">
                  <a:pos x="T0" y="T1"/>
                </a:cxn>
                <a:cxn ang="0">
                  <a:pos x="T2" y="T3"/>
                </a:cxn>
                <a:cxn ang="0">
                  <a:pos x="T4" y="T5"/>
                </a:cxn>
                <a:cxn ang="0">
                  <a:pos x="T6" y="T7"/>
                </a:cxn>
              </a:cxnLst>
              <a:rect l="0" t="0" r="r" b="b"/>
              <a:pathLst>
                <a:path w="62" h="62">
                  <a:moveTo>
                    <a:pt x="32" y="0"/>
                  </a:moveTo>
                  <a:lnTo>
                    <a:pt x="62" y="62"/>
                  </a:lnTo>
                  <a:lnTo>
                    <a:pt x="0" y="62"/>
                  </a:lnTo>
                  <a:lnTo>
                    <a:pt x="32" y="0"/>
                  </a:lnTo>
                  <a:close/>
                </a:path>
              </a:pathLst>
            </a:custGeom>
            <a:solidFill>
              <a:srgbClr val="D5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71" name="Freeform 42"/>
            <p:cNvSpPr>
              <a:spLocks/>
            </p:cNvSpPr>
            <p:nvPr/>
          </p:nvSpPr>
          <p:spPr bwMode="auto">
            <a:xfrm>
              <a:off x="2131959" y="3082971"/>
              <a:ext cx="65442" cy="86958"/>
            </a:xfrm>
            <a:custGeom>
              <a:avLst/>
              <a:gdLst>
                <a:gd name="T0" fmla="*/ 32 w 62"/>
                <a:gd name="T1" fmla="*/ 0 h 62"/>
                <a:gd name="T2" fmla="*/ 62 w 62"/>
                <a:gd name="T3" fmla="*/ 62 h 62"/>
                <a:gd name="T4" fmla="*/ 0 w 62"/>
                <a:gd name="T5" fmla="*/ 62 h 62"/>
                <a:gd name="T6" fmla="*/ 32 w 62"/>
                <a:gd name="T7" fmla="*/ 0 h 62"/>
              </a:gdLst>
              <a:ahLst/>
              <a:cxnLst>
                <a:cxn ang="0">
                  <a:pos x="T0" y="T1"/>
                </a:cxn>
                <a:cxn ang="0">
                  <a:pos x="T2" y="T3"/>
                </a:cxn>
                <a:cxn ang="0">
                  <a:pos x="T4" y="T5"/>
                </a:cxn>
                <a:cxn ang="0">
                  <a:pos x="T6" y="T7"/>
                </a:cxn>
              </a:cxnLst>
              <a:rect l="0" t="0" r="r" b="b"/>
              <a:pathLst>
                <a:path w="62" h="62">
                  <a:moveTo>
                    <a:pt x="32" y="0"/>
                  </a:moveTo>
                  <a:lnTo>
                    <a:pt x="62" y="62"/>
                  </a:lnTo>
                  <a:lnTo>
                    <a:pt x="0" y="6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72" name="Line 43"/>
            <p:cNvSpPr>
              <a:spLocks noChangeShapeType="1"/>
            </p:cNvSpPr>
            <p:nvPr/>
          </p:nvSpPr>
          <p:spPr bwMode="auto">
            <a:xfrm>
              <a:off x="2165736" y="3147488"/>
              <a:ext cx="0" cy="117814"/>
            </a:xfrm>
            <a:prstGeom prst="line">
              <a:avLst/>
            </a:prstGeom>
            <a:noFill/>
            <a:ln w="19050">
              <a:solidFill>
                <a:srgbClr val="D52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73" name="Line 44"/>
            <p:cNvSpPr>
              <a:spLocks noChangeShapeType="1"/>
            </p:cNvSpPr>
            <p:nvPr/>
          </p:nvSpPr>
          <p:spPr bwMode="auto">
            <a:xfrm flipH="1">
              <a:off x="2138293" y="3265302"/>
              <a:ext cx="52775" cy="0"/>
            </a:xfrm>
            <a:prstGeom prst="line">
              <a:avLst/>
            </a:prstGeom>
            <a:noFill/>
            <a:ln w="19050">
              <a:solidFill>
                <a:srgbClr val="D52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74" name="Freeform 45"/>
            <p:cNvSpPr>
              <a:spLocks/>
            </p:cNvSpPr>
            <p:nvPr/>
          </p:nvSpPr>
          <p:spPr bwMode="auto">
            <a:xfrm>
              <a:off x="1669647" y="2981988"/>
              <a:ext cx="65442" cy="86958"/>
            </a:xfrm>
            <a:custGeom>
              <a:avLst/>
              <a:gdLst>
                <a:gd name="T0" fmla="*/ 30 w 62"/>
                <a:gd name="T1" fmla="*/ 0 h 62"/>
                <a:gd name="T2" fmla="*/ 62 w 62"/>
                <a:gd name="T3" fmla="*/ 62 h 62"/>
                <a:gd name="T4" fmla="*/ 0 w 62"/>
                <a:gd name="T5" fmla="*/ 62 h 62"/>
                <a:gd name="T6" fmla="*/ 30 w 62"/>
                <a:gd name="T7" fmla="*/ 0 h 62"/>
              </a:gdLst>
              <a:ahLst/>
              <a:cxnLst>
                <a:cxn ang="0">
                  <a:pos x="T0" y="T1"/>
                </a:cxn>
                <a:cxn ang="0">
                  <a:pos x="T2" y="T3"/>
                </a:cxn>
                <a:cxn ang="0">
                  <a:pos x="T4" y="T5"/>
                </a:cxn>
                <a:cxn ang="0">
                  <a:pos x="T6" y="T7"/>
                </a:cxn>
              </a:cxnLst>
              <a:rect l="0" t="0" r="r" b="b"/>
              <a:pathLst>
                <a:path w="62" h="62">
                  <a:moveTo>
                    <a:pt x="30" y="0"/>
                  </a:moveTo>
                  <a:lnTo>
                    <a:pt x="62" y="62"/>
                  </a:lnTo>
                  <a:lnTo>
                    <a:pt x="0" y="62"/>
                  </a:lnTo>
                  <a:lnTo>
                    <a:pt x="30" y="0"/>
                  </a:lnTo>
                  <a:close/>
                </a:path>
              </a:pathLst>
            </a:custGeom>
            <a:solidFill>
              <a:srgbClr val="D5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75" name="Freeform 46"/>
            <p:cNvSpPr>
              <a:spLocks/>
            </p:cNvSpPr>
            <p:nvPr/>
          </p:nvSpPr>
          <p:spPr bwMode="auto">
            <a:xfrm>
              <a:off x="1669647" y="2981988"/>
              <a:ext cx="65442" cy="86958"/>
            </a:xfrm>
            <a:custGeom>
              <a:avLst/>
              <a:gdLst>
                <a:gd name="T0" fmla="*/ 30 w 62"/>
                <a:gd name="T1" fmla="*/ 0 h 62"/>
                <a:gd name="T2" fmla="*/ 62 w 62"/>
                <a:gd name="T3" fmla="*/ 62 h 62"/>
                <a:gd name="T4" fmla="*/ 0 w 62"/>
                <a:gd name="T5" fmla="*/ 62 h 62"/>
                <a:gd name="T6" fmla="*/ 30 w 62"/>
                <a:gd name="T7" fmla="*/ 0 h 62"/>
              </a:gdLst>
              <a:ahLst/>
              <a:cxnLst>
                <a:cxn ang="0">
                  <a:pos x="T0" y="T1"/>
                </a:cxn>
                <a:cxn ang="0">
                  <a:pos x="T2" y="T3"/>
                </a:cxn>
                <a:cxn ang="0">
                  <a:pos x="T4" y="T5"/>
                </a:cxn>
                <a:cxn ang="0">
                  <a:pos x="T6" y="T7"/>
                </a:cxn>
              </a:cxnLst>
              <a:rect l="0" t="0" r="r" b="b"/>
              <a:pathLst>
                <a:path w="62" h="62">
                  <a:moveTo>
                    <a:pt x="30" y="0"/>
                  </a:moveTo>
                  <a:lnTo>
                    <a:pt x="62" y="62"/>
                  </a:lnTo>
                  <a:lnTo>
                    <a:pt x="0" y="6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76" name="Line 47"/>
            <p:cNvSpPr>
              <a:spLocks noChangeShapeType="1"/>
            </p:cNvSpPr>
            <p:nvPr/>
          </p:nvSpPr>
          <p:spPr bwMode="auto">
            <a:xfrm flipV="1">
              <a:off x="1703423" y="3040895"/>
              <a:ext cx="0" cy="126229"/>
            </a:xfrm>
            <a:prstGeom prst="line">
              <a:avLst/>
            </a:prstGeom>
            <a:noFill/>
            <a:ln w="19050">
              <a:solidFill>
                <a:srgbClr val="D52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77" name="Line 48"/>
            <p:cNvSpPr>
              <a:spLocks noChangeShapeType="1"/>
            </p:cNvSpPr>
            <p:nvPr/>
          </p:nvSpPr>
          <p:spPr bwMode="auto">
            <a:xfrm flipH="1">
              <a:off x="1675980" y="3167124"/>
              <a:ext cx="52775" cy="0"/>
            </a:xfrm>
            <a:prstGeom prst="line">
              <a:avLst/>
            </a:prstGeom>
            <a:noFill/>
            <a:ln w="19050">
              <a:solidFill>
                <a:srgbClr val="D52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78" name="Freeform 49"/>
            <p:cNvSpPr>
              <a:spLocks/>
            </p:cNvSpPr>
            <p:nvPr/>
          </p:nvSpPr>
          <p:spPr bwMode="auto">
            <a:xfrm>
              <a:off x="1703423" y="3032479"/>
              <a:ext cx="3236191" cy="1004222"/>
            </a:xfrm>
            <a:custGeom>
              <a:avLst/>
              <a:gdLst>
                <a:gd name="T0" fmla="*/ 3066 w 3066"/>
                <a:gd name="T1" fmla="*/ 588 h 716"/>
                <a:gd name="T2" fmla="*/ 2190 w 3066"/>
                <a:gd name="T3" fmla="*/ 684 h 716"/>
                <a:gd name="T4" fmla="*/ 1752 w 3066"/>
                <a:gd name="T5" fmla="*/ 716 h 716"/>
                <a:gd name="T6" fmla="*/ 1314 w 3066"/>
                <a:gd name="T7" fmla="*/ 656 h 716"/>
                <a:gd name="T8" fmla="*/ 868 w 3066"/>
                <a:gd name="T9" fmla="*/ 560 h 716"/>
                <a:gd name="T10" fmla="*/ 448 w 3066"/>
                <a:gd name="T11" fmla="*/ 78 h 716"/>
                <a:gd name="T12" fmla="*/ 0 w 3066"/>
                <a:gd name="T13" fmla="*/ 0 h 716"/>
              </a:gdLst>
              <a:ahLst/>
              <a:cxnLst>
                <a:cxn ang="0">
                  <a:pos x="T0" y="T1"/>
                </a:cxn>
                <a:cxn ang="0">
                  <a:pos x="T2" y="T3"/>
                </a:cxn>
                <a:cxn ang="0">
                  <a:pos x="T4" y="T5"/>
                </a:cxn>
                <a:cxn ang="0">
                  <a:pos x="T6" y="T7"/>
                </a:cxn>
                <a:cxn ang="0">
                  <a:pos x="T8" y="T9"/>
                </a:cxn>
                <a:cxn ang="0">
                  <a:pos x="T10" y="T11"/>
                </a:cxn>
                <a:cxn ang="0">
                  <a:pos x="T12" y="T13"/>
                </a:cxn>
              </a:cxnLst>
              <a:rect l="0" t="0" r="r" b="b"/>
              <a:pathLst>
                <a:path w="3066" h="716">
                  <a:moveTo>
                    <a:pt x="3066" y="588"/>
                  </a:moveTo>
                  <a:lnTo>
                    <a:pt x="2190" y="684"/>
                  </a:lnTo>
                  <a:lnTo>
                    <a:pt x="1752" y="716"/>
                  </a:lnTo>
                  <a:lnTo>
                    <a:pt x="1314" y="656"/>
                  </a:lnTo>
                  <a:lnTo>
                    <a:pt x="868" y="560"/>
                  </a:lnTo>
                  <a:lnTo>
                    <a:pt x="448" y="78"/>
                  </a:lnTo>
                  <a:lnTo>
                    <a:pt x="0" y="0"/>
                  </a:lnTo>
                </a:path>
              </a:pathLst>
            </a:custGeom>
            <a:noFill/>
            <a:ln w="28575">
              <a:solidFill>
                <a:srgbClr val="D52D9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79" name="Line 50"/>
            <p:cNvSpPr>
              <a:spLocks noChangeShapeType="1"/>
            </p:cNvSpPr>
            <p:nvPr/>
          </p:nvSpPr>
          <p:spPr bwMode="auto">
            <a:xfrm>
              <a:off x="1703423" y="2895030"/>
              <a:ext cx="0" cy="126229"/>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80" name="Line 51"/>
            <p:cNvSpPr>
              <a:spLocks noChangeShapeType="1"/>
            </p:cNvSpPr>
            <p:nvPr/>
          </p:nvSpPr>
          <p:spPr bwMode="auto">
            <a:xfrm>
              <a:off x="1675980" y="2895030"/>
              <a:ext cx="52775"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81" name="Freeform 52"/>
            <p:cNvSpPr>
              <a:spLocks/>
            </p:cNvSpPr>
            <p:nvPr/>
          </p:nvSpPr>
          <p:spPr bwMode="auto">
            <a:xfrm>
              <a:off x="1667535" y="2973573"/>
              <a:ext cx="69664" cy="92568"/>
            </a:xfrm>
            <a:custGeom>
              <a:avLst/>
              <a:gdLst>
                <a:gd name="T0" fmla="*/ 0 w 66"/>
                <a:gd name="T1" fmla="*/ 32 h 66"/>
                <a:gd name="T2" fmla="*/ 0 w 66"/>
                <a:gd name="T3" fmla="*/ 32 h 66"/>
                <a:gd name="T4" fmla="*/ 0 w 66"/>
                <a:gd name="T5" fmla="*/ 26 h 66"/>
                <a:gd name="T6" fmla="*/ 2 w 66"/>
                <a:gd name="T7" fmla="*/ 20 h 66"/>
                <a:gd name="T8" fmla="*/ 6 w 66"/>
                <a:gd name="T9" fmla="*/ 14 h 66"/>
                <a:gd name="T10" fmla="*/ 10 w 66"/>
                <a:gd name="T11" fmla="*/ 10 h 66"/>
                <a:gd name="T12" fmla="*/ 14 w 66"/>
                <a:gd name="T13" fmla="*/ 6 h 66"/>
                <a:gd name="T14" fmla="*/ 20 w 66"/>
                <a:gd name="T15" fmla="*/ 2 h 66"/>
                <a:gd name="T16" fmla="*/ 26 w 66"/>
                <a:gd name="T17" fmla="*/ 0 h 66"/>
                <a:gd name="T18" fmla="*/ 34 w 66"/>
                <a:gd name="T19" fmla="*/ 0 h 66"/>
                <a:gd name="T20" fmla="*/ 34 w 66"/>
                <a:gd name="T21" fmla="*/ 0 h 66"/>
                <a:gd name="T22" fmla="*/ 40 w 66"/>
                <a:gd name="T23" fmla="*/ 0 h 66"/>
                <a:gd name="T24" fmla="*/ 46 w 66"/>
                <a:gd name="T25" fmla="*/ 2 h 66"/>
                <a:gd name="T26" fmla="*/ 52 w 66"/>
                <a:gd name="T27" fmla="*/ 6 h 66"/>
                <a:gd name="T28" fmla="*/ 56 w 66"/>
                <a:gd name="T29" fmla="*/ 10 h 66"/>
                <a:gd name="T30" fmla="*/ 60 w 66"/>
                <a:gd name="T31" fmla="*/ 14 h 66"/>
                <a:gd name="T32" fmla="*/ 64 w 66"/>
                <a:gd name="T33" fmla="*/ 20 h 66"/>
                <a:gd name="T34" fmla="*/ 66 w 66"/>
                <a:gd name="T35" fmla="*/ 26 h 66"/>
                <a:gd name="T36" fmla="*/ 66 w 66"/>
                <a:gd name="T37" fmla="*/ 32 h 66"/>
                <a:gd name="T38" fmla="*/ 66 w 66"/>
                <a:gd name="T39" fmla="*/ 32 h 66"/>
                <a:gd name="T40" fmla="*/ 66 w 66"/>
                <a:gd name="T41" fmla="*/ 40 h 66"/>
                <a:gd name="T42" fmla="*/ 64 w 66"/>
                <a:gd name="T43" fmla="*/ 46 h 66"/>
                <a:gd name="T44" fmla="*/ 60 w 66"/>
                <a:gd name="T45" fmla="*/ 52 h 66"/>
                <a:gd name="T46" fmla="*/ 56 w 66"/>
                <a:gd name="T47" fmla="*/ 56 h 66"/>
                <a:gd name="T48" fmla="*/ 52 w 66"/>
                <a:gd name="T49" fmla="*/ 60 h 66"/>
                <a:gd name="T50" fmla="*/ 46 w 66"/>
                <a:gd name="T51" fmla="*/ 64 h 66"/>
                <a:gd name="T52" fmla="*/ 40 w 66"/>
                <a:gd name="T53" fmla="*/ 66 h 66"/>
                <a:gd name="T54" fmla="*/ 34 w 66"/>
                <a:gd name="T55" fmla="*/ 66 h 66"/>
                <a:gd name="T56" fmla="*/ 34 w 66"/>
                <a:gd name="T57" fmla="*/ 66 h 66"/>
                <a:gd name="T58" fmla="*/ 26 w 66"/>
                <a:gd name="T59" fmla="*/ 66 h 66"/>
                <a:gd name="T60" fmla="*/ 20 w 66"/>
                <a:gd name="T61" fmla="*/ 64 h 66"/>
                <a:gd name="T62" fmla="*/ 14 w 66"/>
                <a:gd name="T63" fmla="*/ 60 h 66"/>
                <a:gd name="T64" fmla="*/ 10 w 66"/>
                <a:gd name="T65" fmla="*/ 56 h 66"/>
                <a:gd name="T66" fmla="*/ 6 w 66"/>
                <a:gd name="T67" fmla="*/ 52 h 66"/>
                <a:gd name="T68" fmla="*/ 2 w 66"/>
                <a:gd name="T69" fmla="*/ 46 h 66"/>
                <a:gd name="T70" fmla="*/ 0 w 66"/>
                <a:gd name="T71" fmla="*/ 40 h 66"/>
                <a:gd name="T72" fmla="*/ 0 w 66"/>
                <a:gd name="T73" fmla="*/ 32 h 66"/>
                <a:gd name="T74" fmla="*/ 0 w 66"/>
                <a:gd name="T75"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0" y="32"/>
                  </a:moveTo>
                  <a:lnTo>
                    <a:pt x="0" y="32"/>
                  </a:lnTo>
                  <a:lnTo>
                    <a:pt x="0" y="26"/>
                  </a:lnTo>
                  <a:lnTo>
                    <a:pt x="2" y="20"/>
                  </a:lnTo>
                  <a:lnTo>
                    <a:pt x="6" y="14"/>
                  </a:lnTo>
                  <a:lnTo>
                    <a:pt x="10" y="10"/>
                  </a:lnTo>
                  <a:lnTo>
                    <a:pt x="14" y="6"/>
                  </a:lnTo>
                  <a:lnTo>
                    <a:pt x="20" y="2"/>
                  </a:lnTo>
                  <a:lnTo>
                    <a:pt x="26" y="0"/>
                  </a:lnTo>
                  <a:lnTo>
                    <a:pt x="34" y="0"/>
                  </a:lnTo>
                  <a:lnTo>
                    <a:pt x="34" y="0"/>
                  </a:lnTo>
                  <a:lnTo>
                    <a:pt x="40" y="0"/>
                  </a:lnTo>
                  <a:lnTo>
                    <a:pt x="46" y="2"/>
                  </a:lnTo>
                  <a:lnTo>
                    <a:pt x="52" y="6"/>
                  </a:lnTo>
                  <a:lnTo>
                    <a:pt x="56" y="10"/>
                  </a:lnTo>
                  <a:lnTo>
                    <a:pt x="60" y="14"/>
                  </a:lnTo>
                  <a:lnTo>
                    <a:pt x="64" y="20"/>
                  </a:lnTo>
                  <a:lnTo>
                    <a:pt x="66" y="26"/>
                  </a:lnTo>
                  <a:lnTo>
                    <a:pt x="66" y="32"/>
                  </a:lnTo>
                  <a:lnTo>
                    <a:pt x="66" y="32"/>
                  </a:lnTo>
                  <a:lnTo>
                    <a:pt x="66" y="40"/>
                  </a:lnTo>
                  <a:lnTo>
                    <a:pt x="64" y="46"/>
                  </a:lnTo>
                  <a:lnTo>
                    <a:pt x="60" y="52"/>
                  </a:lnTo>
                  <a:lnTo>
                    <a:pt x="56" y="56"/>
                  </a:lnTo>
                  <a:lnTo>
                    <a:pt x="52" y="60"/>
                  </a:lnTo>
                  <a:lnTo>
                    <a:pt x="46" y="64"/>
                  </a:lnTo>
                  <a:lnTo>
                    <a:pt x="40" y="66"/>
                  </a:lnTo>
                  <a:lnTo>
                    <a:pt x="34" y="66"/>
                  </a:lnTo>
                  <a:lnTo>
                    <a:pt x="34" y="66"/>
                  </a:lnTo>
                  <a:lnTo>
                    <a:pt x="26" y="66"/>
                  </a:lnTo>
                  <a:lnTo>
                    <a:pt x="20" y="64"/>
                  </a:lnTo>
                  <a:lnTo>
                    <a:pt x="14" y="60"/>
                  </a:lnTo>
                  <a:lnTo>
                    <a:pt x="10" y="56"/>
                  </a:lnTo>
                  <a:lnTo>
                    <a:pt x="6" y="52"/>
                  </a:lnTo>
                  <a:lnTo>
                    <a:pt x="2" y="46"/>
                  </a:lnTo>
                  <a:lnTo>
                    <a:pt x="0" y="40"/>
                  </a:lnTo>
                  <a:lnTo>
                    <a:pt x="0" y="32"/>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82" name="Line 53"/>
            <p:cNvSpPr>
              <a:spLocks noChangeShapeType="1"/>
            </p:cNvSpPr>
            <p:nvPr/>
          </p:nvSpPr>
          <p:spPr bwMode="auto">
            <a:xfrm>
              <a:off x="2165736" y="3077361"/>
              <a:ext cx="0" cy="134644"/>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83" name="Line 54"/>
            <p:cNvSpPr>
              <a:spLocks noChangeShapeType="1"/>
            </p:cNvSpPr>
            <p:nvPr/>
          </p:nvSpPr>
          <p:spPr bwMode="auto">
            <a:xfrm>
              <a:off x="2138293" y="3077361"/>
              <a:ext cx="52775"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84" name="Freeform 55"/>
            <p:cNvSpPr>
              <a:spLocks/>
            </p:cNvSpPr>
            <p:nvPr/>
          </p:nvSpPr>
          <p:spPr bwMode="auto">
            <a:xfrm>
              <a:off x="2129848" y="3169929"/>
              <a:ext cx="69664" cy="92568"/>
            </a:xfrm>
            <a:custGeom>
              <a:avLst/>
              <a:gdLst>
                <a:gd name="T0" fmla="*/ 0 w 66"/>
                <a:gd name="T1" fmla="*/ 32 h 66"/>
                <a:gd name="T2" fmla="*/ 0 w 66"/>
                <a:gd name="T3" fmla="*/ 32 h 66"/>
                <a:gd name="T4" fmla="*/ 2 w 66"/>
                <a:gd name="T5" fmla="*/ 26 h 66"/>
                <a:gd name="T6" fmla="*/ 4 w 66"/>
                <a:gd name="T7" fmla="*/ 20 h 66"/>
                <a:gd name="T8" fmla="*/ 6 w 66"/>
                <a:gd name="T9" fmla="*/ 14 h 66"/>
                <a:gd name="T10" fmla="*/ 10 w 66"/>
                <a:gd name="T11" fmla="*/ 10 h 66"/>
                <a:gd name="T12" fmla="*/ 14 w 66"/>
                <a:gd name="T13" fmla="*/ 6 h 66"/>
                <a:gd name="T14" fmla="*/ 20 w 66"/>
                <a:gd name="T15" fmla="*/ 2 h 66"/>
                <a:gd name="T16" fmla="*/ 26 w 66"/>
                <a:gd name="T17" fmla="*/ 0 h 66"/>
                <a:gd name="T18" fmla="*/ 34 w 66"/>
                <a:gd name="T19" fmla="*/ 0 h 66"/>
                <a:gd name="T20" fmla="*/ 34 w 66"/>
                <a:gd name="T21" fmla="*/ 0 h 66"/>
                <a:gd name="T22" fmla="*/ 40 w 66"/>
                <a:gd name="T23" fmla="*/ 0 h 66"/>
                <a:gd name="T24" fmla="*/ 46 w 66"/>
                <a:gd name="T25" fmla="*/ 2 h 66"/>
                <a:gd name="T26" fmla="*/ 52 w 66"/>
                <a:gd name="T27" fmla="*/ 6 h 66"/>
                <a:gd name="T28" fmla="*/ 56 w 66"/>
                <a:gd name="T29" fmla="*/ 10 h 66"/>
                <a:gd name="T30" fmla="*/ 60 w 66"/>
                <a:gd name="T31" fmla="*/ 14 h 66"/>
                <a:gd name="T32" fmla="*/ 64 w 66"/>
                <a:gd name="T33" fmla="*/ 20 h 66"/>
                <a:gd name="T34" fmla="*/ 66 w 66"/>
                <a:gd name="T35" fmla="*/ 26 h 66"/>
                <a:gd name="T36" fmla="*/ 66 w 66"/>
                <a:gd name="T37" fmla="*/ 32 h 66"/>
                <a:gd name="T38" fmla="*/ 66 w 66"/>
                <a:gd name="T39" fmla="*/ 32 h 66"/>
                <a:gd name="T40" fmla="*/ 66 w 66"/>
                <a:gd name="T41" fmla="*/ 40 h 66"/>
                <a:gd name="T42" fmla="*/ 64 w 66"/>
                <a:gd name="T43" fmla="*/ 46 h 66"/>
                <a:gd name="T44" fmla="*/ 60 w 66"/>
                <a:gd name="T45" fmla="*/ 52 h 66"/>
                <a:gd name="T46" fmla="*/ 56 w 66"/>
                <a:gd name="T47" fmla="*/ 56 h 66"/>
                <a:gd name="T48" fmla="*/ 52 w 66"/>
                <a:gd name="T49" fmla="*/ 60 h 66"/>
                <a:gd name="T50" fmla="*/ 46 w 66"/>
                <a:gd name="T51" fmla="*/ 62 h 66"/>
                <a:gd name="T52" fmla="*/ 40 w 66"/>
                <a:gd name="T53" fmla="*/ 64 h 66"/>
                <a:gd name="T54" fmla="*/ 34 w 66"/>
                <a:gd name="T55" fmla="*/ 66 h 66"/>
                <a:gd name="T56" fmla="*/ 34 w 66"/>
                <a:gd name="T57" fmla="*/ 66 h 66"/>
                <a:gd name="T58" fmla="*/ 26 w 66"/>
                <a:gd name="T59" fmla="*/ 64 h 66"/>
                <a:gd name="T60" fmla="*/ 20 w 66"/>
                <a:gd name="T61" fmla="*/ 62 h 66"/>
                <a:gd name="T62" fmla="*/ 14 w 66"/>
                <a:gd name="T63" fmla="*/ 60 h 66"/>
                <a:gd name="T64" fmla="*/ 10 w 66"/>
                <a:gd name="T65" fmla="*/ 56 h 66"/>
                <a:gd name="T66" fmla="*/ 6 w 66"/>
                <a:gd name="T67" fmla="*/ 52 h 66"/>
                <a:gd name="T68" fmla="*/ 4 w 66"/>
                <a:gd name="T69" fmla="*/ 46 h 66"/>
                <a:gd name="T70" fmla="*/ 2 w 66"/>
                <a:gd name="T71" fmla="*/ 40 h 66"/>
                <a:gd name="T72" fmla="*/ 0 w 66"/>
                <a:gd name="T73" fmla="*/ 32 h 66"/>
                <a:gd name="T74" fmla="*/ 0 w 66"/>
                <a:gd name="T75"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0" y="32"/>
                  </a:moveTo>
                  <a:lnTo>
                    <a:pt x="0" y="32"/>
                  </a:lnTo>
                  <a:lnTo>
                    <a:pt x="2" y="26"/>
                  </a:lnTo>
                  <a:lnTo>
                    <a:pt x="4" y="20"/>
                  </a:lnTo>
                  <a:lnTo>
                    <a:pt x="6" y="14"/>
                  </a:lnTo>
                  <a:lnTo>
                    <a:pt x="10" y="10"/>
                  </a:lnTo>
                  <a:lnTo>
                    <a:pt x="14" y="6"/>
                  </a:lnTo>
                  <a:lnTo>
                    <a:pt x="20" y="2"/>
                  </a:lnTo>
                  <a:lnTo>
                    <a:pt x="26" y="0"/>
                  </a:lnTo>
                  <a:lnTo>
                    <a:pt x="34" y="0"/>
                  </a:lnTo>
                  <a:lnTo>
                    <a:pt x="34" y="0"/>
                  </a:lnTo>
                  <a:lnTo>
                    <a:pt x="40" y="0"/>
                  </a:lnTo>
                  <a:lnTo>
                    <a:pt x="46" y="2"/>
                  </a:lnTo>
                  <a:lnTo>
                    <a:pt x="52" y="6"/>
                  </a:lnTo>
                  <a:lnTo>
                    <a:pt x="56" y="10"/>
                  </a:lnTo>
                  <a:lnTo>
                    <a:pt x="60" y="14"/>
                  </a:lnTo>
                  <a:lnTo>
                    <a:pt x="64" y="20"/>
                  </a:lnTo>
                  <a:lnTo>
                    <a:pt x="66" y="26"/>
                  </a:lnTo>
                  <a:lnTo>
                    <a:pt x="66" y="32"/>
                  </a:lnTo>
                  <a:lnTo>
                    <a:pt x="66" y="32"/>
                  </a:lnTo>
                  <a:lnTo>
                    <a:pt x="66" y="40"/>
                  </a:lnTo>
                  <a:lnTo>
                    <a:pt x="64" y="46"/>
                  </a:lnTo>
                  <a:lnTo>
                    <a:pt x="60" y="52"/>
                  </a:lnTo>
                  <a:lnTo>
                    <a:pt x="56" y="56"/>
                  </a:lnTo>
                  <a:lnTo>
                    <a:pt x="52" y="60"/>
                  </a:lnTo>
                  <a:lnTo>
                    <a:pt x="46" y="62"/>
                  </a:lnTo>
                  <a:lnTo>
                    <a:pt x="40" y="64"/>
                  </a:lnTo>
                  <a:lnTo>
                    <a:pt x="34" y="66"/>
                  </a:lnTo>
                  <a:lnTo>
                    <a:pt x="34" y="66"/>
                  </a:lnTo>
                  <a:lnTo>
                    <a:pt x="26" y="64"/>
                  </a:lnTo>
                  <a:lnTo>
                    <a:pt x="20" y="62"/>
                  </a:lnTo>
                  <a:lnTo>
                    <a:pt x="14" y="60"/>
                  </a:lnTo>
                  <a:lnTo>
                    <a:pt x="10" y="56"/>
                  </a:lnTo>
                  <a:lnTo>
                    <a:pt x="6" y="52"/>
                  </a:lnTo>
                  <a:lnTo>
                    <a:pt x="4" y="46"/>
                  </a:lnTo>
                  <a:lnTo>
                    <a:pt x="2" y="40"/>
                  </a:lnTo>
                  <a:lnTo>
                    <a:pt x="0" y="32"/>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85" name="Line 56"/>
            <p:cNvSpPr>
              <a:spLocks noChangeShapeType="1"/>
            </p:cNvSpPr>
            <p:nvPr/>
          </p:nvSpPr>
          <p:spPr bwMode="auto">
            <a:xfrm>
              <a:off x="2628049" y="3226031"/>
              <a:ext cx="0" cy="145865"/>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86" name="Line 57"/>
            <p:cNvSpPr>
              <a:spLocks noChangeShapeType="1"/>
            </p:cNvSpPr>
            <p:nvPr/>
          </p:nvSpPr>
          <p:spPr bwMode="auto">
            <a:xfrm>
              <a:off x="2600605" y="3226031"/>
              <a:ext cx="52775"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87" name="Freeform 58"/>
            <p:cNvSpPr>
              <a:spLocks/>
            </p:cNvSpPr>
            <p:nvPr/>
          </p:nvSpPr>
          <p:spPr bwMode="auto">
            <a:xfrm>
              <a:off x="2592161" y="3324209"/>
              <a:ext cx="69664" cy="92568"/>
            </a:xfrm>
            <a:custGeom>
              <a:avLst/>
              <a:gdLst>
                <a:gd name="T0" fmla="*/ 0 w 66"/>
                <a:gd name="T1" fmla="*/ 34 h 66"/>
                <a:gd name="T2" fmla="*/ 0 w 66"/>
                <a:gd name="T3" fmla="*/ 34 h 66"/>
                <a:gd name="T4" fmla="*/ 2 w 66"/>
                <a:gd name="T5" fmla="*/ 26 h 66"/>
                <a:gd name="T6" fmla="*/ 4 w 66"/>
                <a:gd name="T7" fmla="*/ 20 h 66"/>
                <a:gd name="T8" fmla="*/ 6 w 66"/>
                <a:gd name="T9" fmla="*/ 14 h 66"/>
                <a:gd name="T10" fmla="*/ 10 w 66"/>
                <a:gd name="T11" fmla="*/ 10 h 66"/>
                <a:gd name="T12" fmla="*/ 16 w 66"/>
                <a:gd name="T13" fmla="*/ 6 h 66"/>
                <a:gd name="T14" fmla="*/ 20 w 66"/>
                <a:gd name="T15" fmla="*/ 2 h 66"/>
                <a:gd name="T16" fmla="*/ 26 w 66"/>
                <a:gd name="T17" fmla="*/ 0 h 66"/>
                <a:gd name="T18" fmla="*/ 34 w 66"/>
                <a:gd name="T19" fmla="*/ 0 h 66"/>
                <a:gd name="T20" fmla="*/ 34 w 66"/>
                <a:gd name="T21" fmla="*/ 0 h 66"/>
                <a:gd name="T22" fmla="*/ 40 w 66"/>
                <a:gd name="T23" fmla="*/ 0 h 66"/>
                <a:gd name="T24" fmla="*/ 46 w 66"/>
                <a:gd name="T25" fmla="*/ 2 h 66"/>
                <a:gd name="T26" fmla="*/ 52 w 66"/>
                <a:gd name="T27" fmla="*/ 6 h 66"/>
                <a:gd name="T28" fmla="*/ 56 w 66"/>
                <a:gd name="T29" fmla="*/ 10 h 66"/>
                <a:gd name="T30" fmla="*/ 60 w 66"/>
                <a:gd name="T31" fmla="*/ 14 h 66"/>
                <a:gd name="T32" fmla="*/ 64 w 66"/>
                <a:gd name="T33" fmla="*/ 20 h 66"/>
                <a:gd name="T34" fmla="*/ 66 w 66"/>
                <a:gd name="T35" fmla="*/ 26 h 66"/>
                <a:gd name="T36" fmla="*/ 66 w 66"/>
                <a:gd name="T37" fmla="*/ 34 h 66"/>
                <a:gd name="T38" fmla="*/ 66 w 66"/>
                <a:gd name="T39" fmla="*/ 34 h 66"/>
                <a:gd name="T40" fmla="*/ 66 w 66"/>
                <a:gd name="T41" fmla="*/ 40 h 66"/>
                <a:gd name="T42" fmla="*/ 64 w 66"/>
                <a:gd name="T43" fmla="*/ 46 h 66"/>
                <a:gd name="T44" fmla="*/ 60 w 66"/>
                <a:gd name="T45" fmla="*/ 52 h 66"/>
                <a:gd name="T46" fmla="*/ 56 w 66"/>
                <a:gd name="T47" fmla="*/ 56 h 66"/>
                <a:gd name="T48" fmla="*/ 52 w 66"/>
                <a:gd name="T49" fmla="*/ 60 h 66"/>
                <a:gd name="T50" fmla="*/ 46 w 66"/>
                <a:gd name="T51" fmla="*/ 64 h 66"/>
                <a:gd name="T52" fmla="*/ 40 w 66"/>
                <a:gd name="T53" fmla="*/ 66 h 66"/>
                <a:gd name="T54" fmla="*/ 34 w 66"/>
                <a:gd name="T55" fmla="*/ 66 h 66"/>
                <a:gd name="T56" fmla="*/ 34 w 66"/>
                <a:gd name="T57" fmla="*/ 66 h 66"/>
                <a:gd name="T58" fmla="*/ 26 w 66"/>
                <a:gd name="T59" fmla="*/ 66 h 66"/>
                <a:gd name="T60" fmla="*/ 20 w 66"/>
                <a:gd name="T61" fmla="*/ 64 h 66"/>
                <a:gd name="T62" fmla="*/ 16 w 66"/>
                <a:gd name="T63" fmla="*/ 60 h 66"/>
                <a:gd name="T64" fmla="*/ 10 w 66"/>
                <a:gd name="T65" fmla="*/ 56 h 66"/>
                <a:gd name="T66" fmla="*/ 6 w 66"/>
                <a:gd name="T67" fmla="*/ 52 h 66"/>
                <a:gd name="T68" fmla="*/ 4 w 66"/>
                <a:gd name="T69" fmla="*/ 46 h 66"/>
                <a:gd name="T70" fmla="*/ 2 w 66"/>
                <a:gd name="T71" fmla="*/ 40 h 66"/>
                <a:gd name="T72" fmla="*/ 0 w 66"/>
                <a:gd name="T73" fmla="*/ 34 h 66"/>
                <a:gd name="T74" fmla="*/ 0 w 66"/>
                <a:gd name="T7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0" y="34"/>
                  </a:moveTo>
                  <a:lnTo>
                    <a:pt x="0" y="34"/>
                  </a:lnTo>
                  <a:lnTo>
                    <a:pt x="2" y="26"/>
                  </a:lnTo>
                  <a:lnTo>
                    <a:pt x="4" y="20"/>
                  </a:lnTo>
                  <a:lnTo>
                    <a:pt x="6" y="14"/>
                  </a:lnTo>
                  <a:lnTo>
                    <a:pt x="10" y="10"/>
                  </a:lnTo>
                  <a:lnTo>
                    <a:pt x="16" y="6"/>
                  </a:lnTo>
                  <a:lnTo>
                    <a:pt x="20" y="2"/>
                  </a:lnTo>
                  <a:lnTo>
                    <a:pt x="26" y="0"/>
                  </a:lnTo>
                  <a:lnTo>
                    <a:pt x="34" y="0"/>
                  </a:lnTo>
                  <a:lnTo>
                    <a:pt x="34" y="0"/>
                  </a:lnTo>
                  <a:lnTo>
                    <a:pt x="40" y="0"/>
                  </a:lnTo>
                  <a:lnTo>
                    <a:pt x="46" y="2"/>
                  </a:lnTo>
                  <a:lnTo>
                    <a:pt x="52" y="6"/>
                  </a:lnTo>
                  <a:lnTo>
                    <a:pt x="56" y="10"/>
                  </a:lnTo>
                  <a:lnTo>
                    <a:pt x="60" y="14"/>
                  </a:lnTo>
                  <a:lnTo>
                    <a:pt x="64" y="20"/>
                  </a:lnTo>
                  <a:lnTo>
                    <a:pt x="66" y="26"/>
                  </a:lnTo>
                  <a:lnTo>
                    <a:pt x="66" y="34"/>
                  </a:lnTo>
                  <a:lnTo>
                    <a:pt x="66" y="34"/>
                  </a:lnTo>
                  <a:lnTo>
                    <a:pt x="66" y="40"/>
                  </a:lnTo>
                  <a:lnTo>
                    <a:pt x="64" y="46"/>
                  </a:lnTo>
                  <a:lnTo>
                    <a:pt x="60" y="52"/>
                  </a:lnTo>
                  <a:lnTo>
                    <a:pt x="56" y="56"/>
                  </a:lnTo>
                  <a:lnTo>
                    <a:pt x="52" y="60"/>
                  </a:lnTo>
                  <a:lnTo>
                    <a:pt x="46" y="64"/>
                  </a:lnTo>
                  <a:lnTo>
                    <a:pt x="40" y="66"/>
                  </a:lnTo>
                  <a:lnTo>
                    <a:pt x="34" y="66"/>
                  </a:lnTo>
                  <a:lnTo>
                    <a:pt x="34" y="66"/>
                  </a:lnTo>
                  <a:lnTo>
                    <a:pt x="26" y="66"/>
                  </a:lnTo>
                  <a:lnTo>
                    <a:pt x="20" y="64"/>
                  </a:lnTo>
                  <a:lnTo>
                    <a:pt x="16" y="60"/>
                  </a:lnTo>
                  <a:lnTo>
                    <a:pt x="10" y="56"/>
                  </a:lnTo>
                  <a:lnTo>
                    <a:pt x="6" y="52"/>
                  </a:lnTo>
                  <a:lnTo>
                    <a:pt x="4" y="46"/>
                  </a:lnTo>
                  <a:lnTo>
                    <a:pt x="2" y="40"/>
                  </a:lnTo>
                  <a:lnTo>
                    <a:pt x="0" y="34"/>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88" name="Line 59"/>
            <p:cNvSpPr>
              <a:spLocks noChangeShapeType="1"/>
            </p:cNvSpPr>
            <p:nvPr/>
          </p:nvSpPr>
          <p:spPr bwMode="auto">
            <a:xfrm>
              <a:off x="3090362" y="3088581"/>
              <a:ext cx="0" cy="15428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89" name="Line 60"/>
            <p:cNvSpPr>
              <a:spLocks noChangeShapeType="1"/>
            </p:cNvSpPr>
            <p:nvPr/>
          </p:nvSpPr>
          <p:spPr bwMode="auto">
            <a:xfrm>
              <a:off x="3065029" y="3088581"/>
              <a:ext cx="50664"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90" name="Freeform 61"/>
            <p:cNvSpPr>
              <a:spLocks/>
            </p:cNvSpPr>
            <p:nvPr/>
          </p:nvSpPr>
          <p:spPr bwMode="auto">
            <a:xfrm>
              <a:off x="3056585" y="3195175"/>
              <a:ext cx="67553" cy="92568"/>
            </a:xfrm>
            <a:custGeom>
              <a:avLst/>
              <a:gdLst>
                <a:gd name="T0" fmla="*/ 0 w 64"/>
                <a:gd name="T1" fmla="*/ 34 h 66"/>
                <a:gd name="T2" fmla="*/ 0 w 64"/>
                <a:gd name="T3" fmla="*/ 34 h 66"/>
                <a:gd name="T4" fmla="*/ 0 w 64"/>
                <a:gd name="T5" fmla="*/ 26 h 66"/>
                <a:gd name="T6" fmla="*/ 2 w 64"/>
                <a:gd name="T7" fmla="*/ 20 h 66"/>
                <a:gd name="T8" fmla="*/ 4 w 64"/>
                <a:gd name="T9" fmla="*/ 16 h 66"/>
                <a:gd name="T10" fmla="*/ 8 w 64"/>
                <a:gd name="T11" fmla="*/ 10 h 66"/>
                <a:gd name="T12" fmla="*/ 14 w 64"/>
                <a:gd name="T13" fmla="*/ 6 h 66"/>
                <a:gd name="T14" fmla="*/ 18 w 64"/>
                <a:gd name="T15" fmla="*/ 4 h 66"/>
                <a:gd name="T16" fmla="*/ 26 w 64"/>
                <a:gd name="T17" fmla="*/ 2 h 66"/>
                <a:gd name="T18" fmla="*/ 32 w 64"/>
                <a:gd name="T19" fmla="*/ 0 h 66"/>
                <a:gd name="T20" fmla="*/ 32 w 64"/>
                <a:gd name="T21" fmla="*/ 0 h 66"/>
                <a:gd name="T22" fmla="*/ 38 w 64"/>
                <a:gd name="T23" fmla="*/ 2 h 66"/>
                <a:gd name="T24" fmla="*/ 44 w 64"/>
                <a:gd name="T25" fmla="*/ 4 h 66"/>
                <a:gd name="T26" fmla="*/ 50 w 64"/>
                <a:gd name="T27" fmla="*/ 6 h 66"/>
                <a:gd name="T28" fmla="*/ 54 w 64"/>
                <a:gd name="T29" fmla="*/ 10 h 66"/>
                <a:gd name="T30" fmla="*/ 58 w 64"/>
                <a:gd name="T31" fmla="*/ 16 h 66"/>
                <a:gd name="T32" fmla="*/ 62 w 64"/>
                <a:gd name="T33" fmla="*/ 20 h 66"/>
                <a:gd name="T34" fmla="*/ 64 w 64"/>
                <a:gd name="T35" fmla="*/ 26 h 66"/>
                <a:gd name="T36" fmla="*/ 64 w 64"/>
                <a:gd name="T37" fmla="*/ 34 h 66"/>
                <a:gd name="T38" fmla="*/ 64 w 64"/>
                <a:gd name="T39" fmla="*/ 34 h 66"/>
                <a:gd name="T40" fmla="*/ 64 w 64"/>
                <a:gd name="T41" fmla="*/ 40 h 66"/>
                <a:gd name="T42" fmla="*/ 62 w 64"/>
                <a:gd name="T43" fmla="*/ 46 h 66"/>
                <a:gd name="T44" fmla="*/ 58 w 64"/>
                <a:gd name="T45" fmla="*/ 52 h 66"/>
                <a:gd name="T46" fmla="*/ 54 w 64"/>
                <a:gd name="T47" fmla="*/ 56 h 66"/>
                <a:gd name="T48" fmla="*/ 50 w 64"/>
                <a:gd name="T49" fmla="*/ 60 h 66"/>
                <a:gd name="T50" fmla="*/ 44 w 64"/>
                <a:gd name="T51" fmla="*/ 64 h 66"/>
                <a:gd name="T52" fmla="*/ 38 w 64"/>
                <a:gd name="T53" fmla="*/ 66 h 66"/>
                <a:gd name="T54" fmla="*/ 32 w 64"/>
                <a:gd name="T55" fmla="*/ 66 h 66"/>
                <a:gd name="T56" fmla="*/ 32 w 64"/>
                <a:gd name="T57" fmla="*/ 66 h 66"/>
                <a:gd name="T58" fmla="*/ 26 w 64"/>
                <a:gd name="T59" fmla="*/ 66 h 66"/>
                <a:gd name="T60" fmla="*/ 18 w 64"/>
                <a:gd name="T61" fmla="*/ 64 h 66"/>
                <a:gd name="T62" fmla="*/ 14 w 64"/>
                <a:gd name="T63" fmla="*/ 60 h 66"/>
                <a:gd name="T64" fmla="*/ 8 w 64"/>
                <a:gd name="T65" fmla="*/ 56 h 66"/>
                <a:gd name="T66" fmla="*/ 4 w 64"/>
                <a:gd name="T67" fmla="*/ 52 h 66"/>
                <a:gd name="T68" fmla="*/ 2 w 64"/>
                <a:gd name="T69" fmla="*/ 46 h 66"/>
                <a:gd name="T70" fmla="*/ 0 w 64"/>
                <a:gd name="T71" fmla="*/ 40 h 66"/>
                <a:gd name="T72" fmla="*/ 0 w 64"/>
                <a:gd name="T73" fmla="*/ 34 h 66"/>
                <a:gd name="T74" fmla="*/ 0 w 64"/>
                <a:gd name="T7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6">
                  <a:moveTo>
                    <a:pt x="0" y="34"/>
                  </a:moveTo>
                  <a:lnTo>
                    <a:pt x="0" y="34"/>
                  </a:lnTo>
                  <a:lnTo>
                    <a:pt x="0" y="26"/>
                  </a:lnTo>
                  <a:lnTo>
                    <a:pt x="2" y="20"/>
                  </a:lnTo>
                  <a:lnTo>
                    <a:pt x="4" y="16"/>
                  </a:lnTo>
                  <a:lnTo>
                    <a:pt x="8" y="10"/>
                  </a:lnTo>
                  <a:lnTo>
                    <a:pt x="14" y="6"/>
                  </a:lnTo>
                  <a:lnTo>
                    <a:pt x="18" y="4"/>
                  </a:lnTo>
                  <a:lnTo>
                    <a:pt x="26" y="2"/>
                  </a:lnTo>
                  <a:lnTo>
                    <a:pt x="32" y="0"/>
                  </a:lnTo>
                  <a:lnTo>
                    <a:pt x="32" y="0"/>
                  </a:lnTo>
                  <a:lnTo>
                    <a:pt x="38" y="2"/>
                  </a:lnTo>
                  <a:lnTo>
                    <a:pt x="44" y="4"/>
                  </a:lnTo>
                  <a:lnTo>
                    <a:pt x="50" y="6"/>
                  </a:lnTo>
                  <a:lnTo>
                    <a:pt x="54" y="10"/>
                  </a:lnTo>
                  <a:lnTo>
                    <a:pt x="58" y="16"/>
                  </a:lnTo>
                  <a:lnTo>
                    <a:pt x="62" y="20"/>
                  </a:lnTo>
                  <a:lnTo>
                    <a:pt x="64" y="26"/>
                  </a:lnTo>
                  <a:lnTo>
                    <a:pt x="64" y="34"/>
                  </a:lnTo>
                  <a:lnTo>
                    <a:pt x="64" y="34"/>
                  </a:lnTo>
                  <a:lnTo>
                    <a:pt x="64" y="40"/>
                  </a:lnTo>
                  <a:lnTo>
                    <a:pt x="62" y="46"/>
                  </a:lnTo>
                  <a:lnTo>
                    <a:pt x="58" y="52"/>
                  </a:lnTo>
                  <a:lnTo>
                    <a:pt x="54" y="56"/>
                  </a:lnTo>
                  <a:lnTo>
                    <a:pt x="50" y="60"/>
                  </a:lnTo>
                  <a:lnTo>
                    <a:pt x="44" y="64"/>
                  </a:lnTo>
                  <a:lnTo>
                    <a:pt x="38" y="66"/>
                  </a:lnTo>
                  <a:lnTo>
                    <a:pt x="32" y="66"/>
                  </a:lnTo>
                  <a:lnTo>
                    <a:pt x="32" y="66"/>
                  </a:lnTo>
                  <a:lnTo>
                    <a:pt x="26" y="66"/>
                  </a:lnTo>
                  <a:lnTo>
                    <a:pt x="18" y="64"/>
                  </a:lnTo>
                  <a:lnTo>
                    <a:pt x="14" y="60"/>
                  </a:lnTo>
                  <a:lnTo>
                    <a:pt x="8" y="56"/>
                  </a:lnTo>
                  <a:lnTo>
                    <a:pt x="4" y="52"/>
                  </a:lnTo>
                  <a:lnTo>
                    <a:pt x="2" y="46"/>
                  </a:lnTo>
                  <a:lnTo>
                    <a:pt x="0" y="40"/>
                  </a:lnTo>
                  <a:lnTo>
                    <a:pt x="0" y="34"/>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91" name="Line 62"/>
            <p:cNvSpPr>
              <a:spLocks noChangeShapeType="1"/>
            </p:cNvSpPr>
            <p:nvPr/>
          </p:nvSpPr>
          <p:spPr bwMode="auto">
            <a:xfrm>
              <a:off x="3552675" y="2996013"/>
              <a:ext cx="0" cy="162695"/>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92" name="Line 63"/>
            <p:cNvSpPr>
              <a:spLocks noChangeShapeType="1"/>
            </p:cNvSpPr>
            <p:nvPr/>
          </p:nvSpPr>
          <p:spPr bwMode="auto">
            <a:xfrm>
              <a:off x="3527342" y="2996013"/>
              <a:ext cx="50664"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93" name="Freeform 64"/>
            <p:cNvSpPr>
              <a:spLocks/>
            </p:cNvSpPr>
            <p:nvPr/>
          </p:nvSpPr>
          <p:spPr bwMode="auto">
            <a:xfrm>
              <a:off x="3518898" y="3111022"/>
              <a:ext cx="67553" cy="92568"/>
            </a:xfrm>
            <a:custGeom>
              <a:avLst/>
              <a:gdLst>
                <a:gd name="T0" fmla="*/ 0 w 64"/>
                <a:gd name="T1" fmla="*/ 34 h 66"/>
                <a:gd name="T2" fmla="*/ 0 w 64"/>
                <a:gd name="T3" fmla="*/ 34 h 66"/>
                <a:gd name="T4" fmla="*/ 0 w 64"/>
                <a:gd name="T5" fmla="*/ 26 h 66"/>
                <a:gd name="T6" fmla="*/ 2 w 64"/>
                <a:gd name="T7" fmla="*/ 20 h 66"/>
                <a:gd name="T8" fmla="*/ 4 w 64"/>
                <a:gd name="T9" fmla="*/ 14 h 66"/>
                <a:gd name="T10" fmla="*/ 8 w 64"/>
                <a:gd name="T11" fmla="*/ 10 h 66"/>
                <a:gd name="T12" fmla="*/ 14 w 64"/>
                <a:gd name="T13" fmla="*/ 6 h 66"/>
                <a:gd name="T14" fmla="*/ 20 w 64"/>
                <a:gd name="T15" fmla="*/ 2 h 66"/>
                <a:gd name="T16" fmla="*/ 26 w 64"/>
                <a:gd name="T17" fmla="*/ 2 h 66"/>
                <a:gd name="T18" fmla="*/ 32 w 64"/>
                <a:gd name="T19" fmla="*/ 0 h 66"/>
                <a:gd name="T20" fmla="*/ 32 w 64"/>
                <a:gd name="T21" fmla="*/ 0 h 66"/>
                <a:gd name="T22" fmla="*/ 38 w 64"/>
                <a:gd name="T23" fmla="*/ 2 h 66"/>
                <a:gd name="T24" fmla="*/ 44 w 64"/>
                <a:gd name="T25" fmla="*/ 2 h 66"/>
                <a:gd name="T26" fmla="*/ 50 w 64"/>
                <a:gd name="T27" fmla="*/ 6 h 66"/>
                <a:gd name="T28" fmla="*/ 56 w 64"/>
                <a:gd name="T29" fmla="*/ 10 h 66"/>
                <a:gd name="T30" fmla="*/ 60 w 64"/>
                <a:gd name="T31" fmla="*/ 14 h 66"/>
                <a:gd name="T32" fmla="*/ 62 w 64"/>
                <a:gd name="T33" fmla="*/ 20 h 66"/>
                <a:gd name="T34" fmla="*/ 64 w 64"/>
                <a:gd name="T35" fmla="*/ 26 h 66"/>
                <a:gd name="T36" fmla="*/ 64 w 64"/>
                <a:gd name="T37" fmla="*/ 34 h 66"/>
                <a:gd name="T38" fmla="*/ 64 w 64"/>
                <a:gd name="T39" fmla="*/ 34 h 66"/>
                <a:gd name="T40" fmla="*/ 64 w 64"/>
                <a:gd name="T41" fmla="*/ 40 h 66"/>
                <a:gd name="T42" fmla="*/ 62 w 64"/>
                <a:gd name="T43" fmla="*/ 46 h 66"/>
                <a:gd name="T44" fmla="*/ 60 w 64"/>
                <a:gd name="T45" fmla="*/ 52 h 66"/>
                <a:gd name="T46" fmla="*/ 56 w 64"/>
                <a:gd name="T47" fmla="*/ 56 h 66"/>
                <a:gd name="T48" fmla="*/ 50 w 64"/>
                <a:gd name="T49" fmla="*/ 60 h 66"/>
                <a:gd name="T50" fmla="*/ 44 w 64"/>
                <a:gd name="T51" fmla="*/ 64 h 66"/>
                <a:gd name="T52" fmla="*/ 38 w 64"/>
                <a:gd name="T53" fmla="*/ 66 h 66"/>
                <a:gd name="T54" fmla="*/ 32 w 64"/>
                <a:gd name="T55" fmla="*/ 66 h 66"/>
                <a:gd name="T56" fmla="*/ 32 w 64"/>
                <a:gd name="T57" fmla="*/ 66 h 66"/>
                <a:gd name="T58" fmla="*/ 26 w 64"/>
                <a:gd name="T59" fmla="*/ 66 h 66"/>
                <a:gd name="T60" fmla="*/ 20 w 64"/>
                <a:gd name="T61" fmla="*/ 64 h 66"/>
                <a:gd name="T62" fmla="*/ 14 w 64"/>
                <a:gd name="T63" fmla="*/ 60 h 66"/>
                <a:gd name="T64" fmla="*/ 8 w 64"/>
                <a:gd name="T65" fmla="*/ 56 h 66"/>
                <a:gd name="T66" fmla="*/ 4 w 64"/>
                <a:gd name="T67" fmla="*/ 52 h 66"/>
                <a:gd name="T68" fmla="*/ 2 w 64"/>
                <a:gd name="T69" fmla="*/ 46 h 66"/>
                <a:gd name="T70" fmla="*/ 0 w 64"/>
                <a:gd name="T71" fmla="*/ 40 h 66"/>
                <a:gd name="T72" fmla="*/ 0 w 64"/>
                <a:gd name="T73" fmla="*/ 34 h 66"/>
                <a:gd name="T74" fmla="*/ 0 w 64"/>
                <a:gd name="T7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6">
                  <a:moveTo>
                    <a:pt x="0" y="34"/>
                  </a:moveTo>
                  <a:lnTo>
                    <a:pt x="0" y="34"/>
                  </a:lnTo>
                  <a:lnTo>
                    <a:pt x="0" y="26"/>
                  </a:lnTo>
                  <a:lnTo>
                    <a:pt x="2" y="20"/>
                  </a:lnTo>
                  <a:lnTo>
                    <a:pt x="4" y="14"/>
                  </a:lnTo>
                  <a:lnTo>
                    <a:pt x="8" y="10"/>
                  </a:lnTo>
                  <a:lnTo>
                    <a:pt x="14" y="6"/>
                  </a:lnTo>
                  <a:lnTo>
                    <a:pt x="20" y="2"/>
                  </a:lnTo>
                  <a:lnTo>
                    <a:pt x="26" y="2"/>
                  </a:lnTo>
                  <a:lnTo>
                    <a:pt x="32" y="0"/>
                  </a:lnTo>
                  <a:lnTo>
                    <a:pt x="32" y="0"/>
                  </a:lnTo>
                  <a:lnTo>
                    <a:pt x="38" y="2"/>
                  </a:lnTo>
                  <a:lnTo>
                    <a:pt x="44" y="2"/>
                  </a:lnTo>
                  <a:lnTo>
                    <a:pt x="50" y="6"/>
                  </a:lnTo>
                  <a:lnTo>
                    <a:pt x="56" y="10"/>
                  </a:lnTo>
                  <a:lnTo>
                    <a:pt x="60" y="14"/>
                  </a:lnTo>
                  <a:lnTo>
                    <a:pt x="62" y="20"/>
                  </a:lnTo>
                  <a:lnTo>
                    <a:pt x="64" y="26"/>
                  </a:lnTo>
                  <a:lnTo>
                    <a:pt x="64" y="34"/>
                  </a:lnTo>
                  <a:lnTo>
                    <a:pt x="64" y="34"/>
                  </a:lnTo>
                  <a:lnTo>
                    <a:pt x="64" y="40"/>
                  </a:lnTo>
                  <a:lnTo>
                    <a:pt x="62" y="46"/>
                  </a:lnTo>
                  <a:lnTo>
                    <a:pt x="60" y="52"/>
                  </a:lnTo>
                  <a:lnTo>
                    <a:pt x="56" y="56"/>
                  </a:lnTo>
                  <a:lnTo>
                    <a:pt x="50" y="60"/>
                  </a:lnTo>
                  <a:lnTo>
                    <a:pt x="44" y="64"/>
                  </a:lnTo>
                  <a:lnTo>
                    <a:pt x="38" y="66"/>
                  </a:lnTo>
                  <a:lnTo>
                    <a:pt x="32" y="66"/>
                  </a:lnTo>
                  <a:lnTo>
                    <a:pt x="32" y="66"/>
                  </a:lnTo>
                  <a:lnTo>
                    <a:pt x="26" y="66"/>
                  </a:lnTo>
                  <a:lnTo>
                    <a:pt x="20" y="64"/>
                  </a:lnTo>
                  <a:lnTo>
                    <a:pt x="14" y="60"/>
                  </a:lnTo>
                  <a:lnTo>
                    <a:pt x="8" y="56"/>
                  </a:lnTo>
                  <a:lnTo>
                    <a:pt x="4" y="52"/>
                  </a:lnTo>
                  <a:lnTo>
                    <a:pt x="2" y="46"/>
                  </a:lnTo>
                  <a:lnTo>
                    <a:pt x="0" y="40"/>
                  </a:lnTo>
                  <a:lnTo>
                    <a:pt x="0" y="34"/>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94" name="Line 65"/>
            <p:cNvSpPr>
              <a:spLocks noChangeShapeType="1"/>
            </p:cNvSpPr>
            <p:nvPr/>
          </p:nvSpPr>
          <p:spPr bwMode="auto">
            <a:xfrm>
              <a:off x="4014988" y="3032479"/>
              <a:ext cx="0" cy="162695"/>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95" name="Line 66"/>
            <p:cNvSpPr>
              <a:spLocks noChangeShapeType="1"/>
            </p:cNvSpPr>
            <p:nvPr/>
          </p:nvSpPr>
          <p:spPr bwMode="auto">
            <a:xfrm>
              <a:off x="3989655" y="3032479"/>
              <a:ext cx="50664"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96" name="Freeform 67"/>
            <p:cNvSpPr>
              <a:spLocks/>
            </p:cNvSpPr>
            <p:nvPr/>
          </p:nvSpPr>
          <p:spPr bwMode="auto">
            <a:xfrm>
              <a:off x="3981211" y="3147488"/>
              <a:ext cx="67553" cy="92568"/>
            </a:xfrm>
            <a:custGeom>
              <a:avLst/>
              <a:gdLst>
                <a:gd name="T0" fmla="*/ 0 w 64"/>
                <a:gd name="T1" fmla="*/ 32 h 66"/>
                <a:gd name="T2" fmla="*/ 0 w 64"/>
                <a:gd name="T3" fmla="*/ 32 h 66"/>
                <a:gd name="T4" fmla="*/ 0 w 64"/>
                <a:gd name="T5" fmla="*/ 26 h 66"/>
                <a:gd name="T6" fmla="*/ 2 w 64"/>
                <a:gd name="T7" fmla="*/ 20 h 66"/>
                <a:gd name="T8" fmla="*/ 6 w 64"/>
                <a:gd name="T9" fmla="*/ 14 h 66"/>
                <a:gd name="T10" fmla="*/ 10 w 64"/>
                <a:gd name="T11" fmla="*/ 10 h 66"/>
                <a:gd name="T12" fmla="*/ 14 w 64"/>
                <a:gd name="T13" fmla="*/ 6 h 66"/>
                <a:gd name="T14" fmla="*/ 20 w 64"/>
                <a:gd name="T15" fmla="*/ 2 h 66"/>
                <a:gd name="T16" fmla="*/ 26 w 64"/>
                <a:gd name="T17" fmla="*/ 0 h 66"/>
                <a:gd name="T18" fmla="*/ 32 w 64"/>
                <a:gd name="T19" fmla="*/ 0 h 66"/>
                <a:gd name="T20" fmla="*/ 32 w 64"/>
                <a:gd name="T21" fmla="*/ 0 h 66"/>
                <a:gd name="T22" fmla="*/ 38 w 64"/>
                <a:gd name="T23" fmla="*/ 0 h 66"/>
                <a:gd name="T24" fmla="*/ 44 w 64"/>
                <a:gd name="T25" fmla="*/ 2 h 66"/>
                <a:gd name="T26" fmla="*/ 50 w 64"/>
                <a:gd name="T27" fmla="*/ 6 h 66"/>
                <a:gd name="T28" fmla="*/ 56 w 64"/>
                <a:gd name="T29" fmla="*/ 10 h 66"/>
                <a:gd name="T30" fmla="*/ 60 w 64"/>
                <a:gd name="T31" fmla="*/ 14 h 66"/>
                <a:gd name="T32" fmla="*/ 62 w 64"/>
                <a:gd name="T33" fmla="*/ 20 h 66"/>
                <a:gd name="T34" fmla="*/ 64 w 64"/>
                <a:gd name="T35" fmla="*/ 26 h 66"/>
                <a:gd name="T36" fmla="*/ 64 w 64"/>
                <a:gd name="T37" fmla="*/ 32 h 66"/>
                <a:gd name="T38" fmla="*/ 64 w 64"/>
                <a:gd name="T39" fmla="*/ 32 h 66"/>
                <a:gd name="T40" fmla="*/ 64 w 64"/>
                <a:gd name="T41" fmla="*/ 40 h 66"/>
                <a:gd name="T42" fmla="*/ 62 w 64"/>
                <a:gd name="T43" fmla="*/ 46 h 66"/>
                <a:gd name="T44" fmla="*/ 60 w 64"/>
                <a:gd name="T45" fmla="*/ 50 h 66"/>
                <a:gd name="T46" fmla="*/ 56 w 64"/>
                <a:gd name="T47" fmla="*/ 56 h 66"/>
                <a:gd name="T48" fmla="*/ 50 w 64"/>
                <a:gd name="T49" fmla="*/ 60 h 66"/>
                <a:gd name="T50" fmla="*/ 44 w 64"/>
                <a:gd name="T51" fmla="*/ 62 h 66"/>
                <a:gd name="T52" fmla="*/ 38 w 64"/>
                <a:gd name="T53" fmla="*/ 64 h 66"/>
                <a:gd name="T54" fmla="*/ 32 w 64"/>
                <a:gd name="T55" fmla="*/ 66 h 66"/>
                <a:gd name="T56" fmla="*/ 32 w 64"/>
                <a:gd name="T57" fmla="*/ 66 h 66"/>
                <a:gd name="T58" fmla="*/ 26 w 64"/>
                <a:gd name="T59" fmla="*/ 64 h 66"/>
                <a:gd name="T60" fmla="*/ 20 w 64"/>
                <a:gd name="T61" fmla="*/ 62 h 66"/>
                <a:gd name="T62" fmla="*/ 14 w 64"/>
                <a:gd name="T63" fmla="*/ 60 h 66"/>
                <a:gd name="T64" fmla="*/ 10 w 64"/>
                <a:gd name="T65" fmla="*/ 56 h 66"/>
                <a:gd name="T66" fmla="*/ 6 w 64"/>
                <a:gd name="T67" fmla="*/ 50 h 66"/>
                <a:gd name="T68" fmla="*/ 2 w 64"/>
                <a:gd name="T69" fmla="*/ 46 h 66"/>
                <a:gd name="T70" fmla="*/ 0 w 64"/>
                <a:gd name="T71" fmla="*/ 40 h 66"/>
                <a:gd name="T72" fmla="*/ 0 w 64"/>
                <a:gd name="T73" fmla="*/ 32 h 66"/>
                <a:gd name="T74" fmla="*/ 0 w 64"/>
                <a:gd name="T75"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6">
                  <a:moveTo>
                    <a:pt x="0" y="32"/>
                  </a:moveTo>
                  <a:lnTo>
                    <a:pt x="0" y="32"/>
                  </a:lnTo>
                  <a:lnTo>
                    <a:pt x="0" y="26"/>
                  </a:lnTo>
                  <a:lnTo>
                    <a:pt x="2" y="20"/>
                  </a:lnTo>
                  <a:lnTo>
                    <a:pt x="6" y="14"/>
                  </a:lnTo>
                  <a:lnTo>
                    <a:pt x="10" y="10"/>
                  </a:lnTo>
                  <a:lnTo>
                    <a:pt x="14" y="6"/>
                  </a:lnTo>
                  <a:lnTo>
                    <a:pt x="20" y="2"/>
                  </a:lnTo>
                  <a:lnTo>
                    <a:pt x="26" y="0"/>
                  </a:lnTo>
                  <a:lnTo>
                    <a:pt x="32" y="0"/>
                  </a:lnTo>
                  <a:lnTo>
                    <a:pt x="32" y="0"/>
                  </a:lnTo>
                  <a:lnTo>
                    <a:pt x="38" y="0"/>
                  </a:lnTo>
                  <a:lnTo>
                    <a:pt x="44" y="2"/>
                  </a:lnTo>
                  <a:lnTo>
                    <a:pt x="50" y="6"/>
                  </a:lnTo>
                  <a:lnTo>
                    <a:pt x="56" y="10"/>
                  </a:lnTo>
                  <a:lnTo>
                    <a:pt x="60" y="14"/>
                  </a:lnTo>
                  <a:lnTo>
                    <a:pt x="62" y="20"/>
                  </a:lnTo>
                  <a:lnTo>
                    <a:pt x="64" y="26"/>
                  </a:lnTo>
                  <a:lnTo>
                    <a:pt x="64" y="32"/>
                  </a:lnTo>
                  <a:lnTo>
                    <a:pt x="64" y="32"/>
                  </a:lnTo>
                  <a:lnTo>
                    <a:pt x="64" y="40"/>
                  </a:lnTo>
                  <a:lnTo>
                    <a:pt x="62" y="46"/>
                  </a:lnTo>
                  <a:lnTo>
                    <a:pt x="60" y="50"/>
                  </a:lnTo>
                  <a:lnTo>
                    <a:pt x="56" y="56"/>
                  </a:lnTo>
                  <a:lnTo>
                    <a:pt x="50" y="60"/>
                  </a:lnTo>
                  <a:lnTo>
                    <a:pt x="44" y="62"/>
                  </a:lnTo>
                  <a:lnTo>
                    <a:pt x="38" y="64"/>
                  </a:lnTo>
                  <a:lnTo>
                    <a:pt x="32" y="66"/>
                  </a:lnTo>
                  <a:lnTo>
                    <a:pt x="32" y="66"/>
                  </a:lnTo>
                  <a:lnTo>
                    <a:pt x="26" y="64"/>
                  </a:lnTo>
                  <a:lnTo>
                    <a:pt x="20" y="62"/>
                  </a:lnTo>
                  <a:lnTo>
                    <a:pt x="14" y="60"/>
                  </a:lnTo>
                  <a:lnTo>
                    <a:pt x="10" y="56"/>
                  </a:lnTo>
                  <a:lnTo>
                    <a:pt x="6" y="50"/>
                  </a:lnTo>
                  <a:lnTo>
                    <a:pt x="2" y="46"/>
                  </a:lnTo>
                  <a:lnTo>
                    <a:pt x="0" y="40"/>
                  </a:lnTo>
                  <a:lnTo>
                    <a:pt x="0" y="32"/>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97" name="Line 68"/>
            <p:cNvSpPr>
              <a:spLocks noChangeShapeType="1"/>
            </p:cNvSpPr>
            <p:nvPr/>
          </p:nvSpPr>
          <p:spPr bwMode="auto">
            <a:xfrm>
              <a:off x="4939613" y="3228836"/>
              <a:ext cx="0" cy="157085"/>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98" name="Line 69"/>
            <p:cNvSpPr>
              <a:spLocks noChangeShapeType="1"/>
            </p:cNvSpPr>
            <p:nvPr/>
          </p:nvSpPr>
          <p:spPr bwMode="auto">
            <a:xfrm>
              <a:off x="4914281" y="3228836"/>
              <a:ext cx="52775"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199" name="Freeform 70"/>
            <p:cNvSpPr>
              <a:spLocks/>
            </p:cNvSpPr>
            <p:nvPr/>
          </p:nvSpPr>
          <p:spPr bwMode="auto">
            <a:xfrm>
              <a:off x="4905837" y="3338234"/>
              <a:ext cx="69664" cy="92568"/>
            </a:xfrm>
            <a:custGeom>
              <a:avLst/>
              <a:gdLst>
                <a:gd name="T0" fmla="*/ 0 w 66"/>
                <a:gd name="T1" fmla="*/ 34 h 66"/>
                <a:gd name="T2" fmla="*/ 0 w 66"/>
                <a:gd name="T3" fmla="*/ 34 h 66"/>
                <a:gd name="T4" fmla="*/ 0 w 66"/>
                <a:gd name="T5" fmla="*/ 26 h 66"/>
                <a:gd name="T6" fmla="*/ 2 w 66"/>
                <a:gd name="T7" fmla="*/ 20 h 66"/>
                <a:gd name="T8" fmla="*/ 6 w 66"/>
                <a:gd name="T9" fmla="*/ 14 h 66"/>
                <a:gd name="T10" fmla="*/ 10 w 66"/>
                <a:gd name="T11" fmla="*/ 10 h 66"/>
                <a:gd name="T12" fmla="*/ 14 w 66"/>
                <a:gd name="T13" fmla="*/ 6 h 66"/>
                <a:gd name="T14" fmla="*/ 20 w 66"/>
                <a:gd name="T15" fmla="*/ 4 h 66"/>
                <a:gd name="T16" fmla="*/ 26 w 66"/>
                <a:gd name="T17" fmla="*/ 2 h 66"/>
                <a:gd name="T18" fmla="*/ 32 w 66"/>
                <a:gd name="T19" fmla="*/ 0 h 66"/>
                <a:gd name="T20" fmla="*/ 32 w 66"/>
                <a:gd name="T21" fmla="*/ 0 h 66"/>
                <a:gd name="T22" fmla="*/ 40 w 66"/>
                <a:gd name="T23" fmla="*/ 2 h 66"/>
                <a:gd name="T24" fmla="*/ 46 w 66"/>
                <a:gd name="T25" fmla="*/ 4 h 66"/>
                <a:gd name="T26" fmla="*/ 50 w 66"/>
                <a:gd name="T27" fmla="*/ 6 h 66"/>
                <a:gd name="T28" fmla="*/ 56 w 66"/>
                <a:gd name="T29" fmla="*/ 10 h 66"/>
                <a:gd name="T30" fmla="*/ 60 w 66"/>
                <a:gd name="T31" fmla="*/ 14 h 66"/>
                <a:gd name="T32" fmla="*/ 62 w 66"/>
                <a:gd name="T33" fmla="*/ 20 h 66"/>
                <a:gd name="T34" fmla="*/ 64 w 66"/>
                <a:gd name="T35" fmla="*/ 26 h 66"/>
                <a:gd name="T36" fmla="*/ 66 w 66"/>
                <a:gd name="T37" fmla="*/ 34 h 66"/>
                <a:gd name="T38" fmla="*/ 66 w 66"/>
                <a:gd name="T39" fmla="*/ 34 h 66"/>
                <a:gd name="T40" fmla="*/ 64 w 66"/>
                <a:gd name="T41" fmla="*/ 40 h 66"/>
                <a:gd name="T42" fmla="*/ 62 w 66"/>
                <a:gd name="T43" fmla="*/ 46 h 66"/>
                <a:gd name="T44" fmla="*/ 60 w 66"/>
                <a:gd name="T45" fmla="*/ 52 h 66"/>
                <a:gd name="T46" fmla="*/ 56 w 66"/>
                <a:gd name="T47" fmla="*/ 56 h 66"/>
                <a:gd name="T48" fmla="*/ 50 w 66"/>
                <a:gd name="T49" fmla="*/ 60 h 66"/>
                <a:gd name="T50" fmla="*/ 46 w 66"/>
                <a:gd name="T51" fmla="*/ 64 h 66"/>
                <a:gd name="T52" fmla="*/ 40 w 66"/>
                <a:gd name="T53" fmla="*/ 66 h 66"/>
                <a:gd name="T54" fmla="*/ 32 w 66"/>
                <a:gd name="T55" fmla="*/ 66 h 66"/>
                <a:gd name="T56" fmla="*/ 32 w 66"/>
                <a:gd name="T57" fmla="*/ 66 h 66"/>
                <a:gd name="T58" fmla="*/ 26 w 66"/>
                <a:gd name="T59" fmla="*/ 66 h 66"/>
                <a:gd name="T60" fmla="*/ 20 w 66"/>
                <a:gd name="T61" fmla="*/ 64 h 66"/>
                <a:gd name="T62" fmla="*/ 14 w 66"/>
                <a:gd name="T63" fmla="*/ 60 h 66"/>
                <a:gd name="T64" fmla="*/ 10 w 66"/>
                <a:gd name="T65" fmla="*/ 56 h 66"/>
                <a:gd name="T66" fmla="*/ 6 w 66"/>
                <a:gd name="T67" fmla="*/ 52 h 66"/>
                <a:gd name="T68" fmla="*/ 2 w 66"/>
                <a:gd name="T69" fmla="*/ 46 h 66"/>
                <a:gd name="T70" fmla="*/ 0 w 66"/>
                <a:gd name="T71" fmla="*/ 40 h 66"/>
                <a:gd name="T72" fmla="*/ 0 w 66"/>
                <a:gd name="T73" fmla="*/ 34 h 66"/>
                <a:gd name="T74" fmla="*/ 0 w 66"/>
                <a:gd name="T7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0" y="34"/>
                  </a:moveTo>
                  <a:lnTo>
                    <a:pt x="0" y="34"/>
                  </a:lnTo>
                  <a:lnTo>
                    <a:pt x="0" y="26"/>
                  </a:lnTo>
                  <a:lnTo>
                    <a:pt x="2" y="20"/>
                  </a:lnTo>
                  <a:lnTo>
                    <a:pt x="6" y="14"/>
                  </a:lnTo>
                  <a:lnTo>
                    <a:pt x="10" y="10"/>
                  </a:lnTo>
                  <a:lnTo>
                    <a:pt x="14" y="6"/>
                  </a:lnTo>
                  <a:lnTo>
                    <a:pt x="20" y="4"/>
                  </a:lnTo>
                  <a:lnTo>
                    <a:pt x="26" y="2"/>
                  </a:lnTo>
                  <a:lnTo>
                    <a:pt x="32" y="0"/>
                  </a:lnTo>
                  <a:lnTo>
                    <a:pt x="32" y="0"/>
                  </a:lnTo>
                  <a:lnTo>
                    <a:pt x="40" y="2"/>
                  </a:lnTo>
                  <a:lnTo>
                    <a:pt x="46" y="4"/>
                  </a:lnTo>
                  <a:lnTo>
                    <a:pt x="50" y="6"/>
                  </a:lnTo>
                  <a:lnTo>
                    <a:pt x="56" y="10"/>
                  </a:lnTo>
                  <a:lnTo>
                    <a:pt x="60" y="14"/>
                  </a:lnTo>
                  <a:lnTo>
                    <a:pt x="62" y="20"/>
                  </a:lnTo>
                  <a:lnTo>
                    <a:pt x="64" y="26"/>
                  </a:lnTo>
                  <a:lnTo>
                    <a:pt x="66" y="34"/>
                  </a:lnTo>
                  <a:lnTo>
                    <a:pt x="66" y="34"/>
                  </a:lnTo>
                  <a:lnTo>
                    <a:pt x="64" y="40"/>
                  </a:lnTo>
                  <a:lnTo>
                    <a:pt x="62" y="46"/>
                  </a:lnTo>
                  <a:lnTo>
                    <a:pt x="60" y="52"/>
                  </a:lnTo>
                  <a:lnTo>
                    <a:pt x="56" y="56"/>
                  </a:lnTo>
                  <a:lnTo>
                    <a:pt x="50" y="60"/>
                  </a:lnTo>
                  <a:lnTo>
                    <a:pt x="46" y="64"/>
                  </a:lnTo>
                  <a:lnTo>
                    <a:pt x="40" y="66"/>
                  </a:lnTo>
                  <a:lnTo>
                    <a:pt x="32" y="66"/>
                  </a:lnTo>
                  <a:lnTo>
                    <a:pt x="32" y="66"/>
                  </a:lnTo>
                  <a:lnTo>
                    <a:pt x="26" y="66"/>
                  </a:lnTo>
                  <a:lnTo>
                    <a:pt x="20" y="64"/>
                  </a:lnTo>
                  <a:lnTo>
                    <a:pt x="14" y="60"/>
                  </a:lnTo>
                  <a:lnTo>
                    <a:pt x="10" y="56"/>
                  </a:lnTo>
                  <a:lnTo>
                    <a:pt x="6" y="52"/>
                  </a:lnTo>
                  <a:lnTo>
                    <a:pt x="2" y="46"/>
                  </a:lnTo>
                  <a:lnTo>
                    <a:pt x="0" y="40"/>
                  </a:lnTo>
                  <a:lnTo>
                    <a:pt x="0" y="34"/>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sp>
          <p:nvSpPr>
            <p:cNvPr id="200" name="Freeform 71"/>
            <p:cNvSpPr>
              <a:spLocks/>
            </p:cNvSpPr>
            <p:nvPr/>
          </p:nvSpPr>
          <p:spPr bwMode="auto">
            <a:xfrm>
              <a:off x="1703423" y="3018454"/>
              <a:ext cx="3236191" cy="367467"/>
            </a:xfrm>
            <a:custGeom>
              <a:avLst/>
              <a:gdLst>
                <a:gd name="T0" fmla="*/ 0 w 3066"/>
                <a:gd name="T1" fmla="*/ 0 h 262"/>
                <a:gd name="T2" fmla="*/ 438 w 3066"/>
                <a:gd name="T3" fmla="*/ 140 h 262"/>
                <a:gd name="T4" fmla="*/ 872 w 3066"/>
                <a:gd name="T5" fmla="*/ 252 h 262"/>
                <a:gd name="T6" fmla="*/ 1310 w 3066"/>
                <a:gd name="T7" fmla="*/ 160 h 262"/>
                <a:gd name="T8" fmla="*/ 1748 w 3066"/>
                <a:gd name="T9" fmla="*/ 100 h 262"/>
                <a:gd name="T10" fmla="*/ 2190 w 3066"/>
                <a:gd name="T11" fmla="*/ 128 h 262"/>
                <a:gd name="T12" fmla="*/ 3066 w 3066"/>
                <a:gd name="T13" fmla="*/ 262 h 262"/>
              </a:gdLst>
              <a:ahLst/>
              <a:cxnLst>
                <a:cxn ang="0">
                  <a:pos x="T0" y="T1"/>
                </a:cxn>
                <a:cxn ang="0">
                  <a:pos x="T2" y="T3"/>
                </a:cxn>
                <a:cxn ang="0">
                  <a:pos x="T4" y="T5"/>
                </a:cxn>
                <a:cxn ang="0">
                  <a:pos x="T6" y="T7"/>
                </a:cxn>
                <a:cxn ang="0">
                  <a:pos x="T8" y="T9"/>
                </a:cxn>
                <a:cxn ang="0">
                  <a:pos x="T10" y="T11"/>
                </a:cxn>
                <a:cxn ang="0">
                  <a:pos x="T12" y="T13"/>
                </a:cxn>
              </a:cxnLst>
              <a:rect l="0" t="0" r="r" b="b"/>
              <a:pathLst>
                <a:path w="3066" h="262">
                  <a:moveTo>
                    <a:pt x="0" y="0"/>
                  </a:moveTo>
                  <a:lnTo>
                    <a:pt x="438" y="140"/>
                  </a:lnTo>
                  <a:lnTo>
                    <a:pt x="872" y="252"/>
                  </a:lnTo>
                  <a:lnTo>
                    <a:pt x="1310" y="160"/>
                  </a:lnTo>
                  <a:lnTo>
                    <a:pt x="1748" y="100"/>
                  </a:lnTo>
                  <a:lnTo>
                    <a:pt x="2190" y="128"/>
                  </a:lnTo>
                  <a:lnTo>
                    <a:pt x="3066" y="262"/>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b="1">
                <a:solidFill>
                  <a:prstClr val="black"/>
                </a:solidFill>
                <a:latin typeface="Arial"/>
              </a:endParaRPr>
            </a:p>
          </p:txBody>
        </p:sp>
        <p:grpSp>
          <p:nvGrpSpPr>
            <p:cNvPr id="201" name="Group 200"/>
            <p:cNvGrpSpPr/>
            <p:nvPr/>
          </p:nvGrpSpPr>
          <p:grpSpPr>
            <a:xfrm>
              <a:off x="1155159" y="4731570"/>
              <a:ext cx="176360" cy="125969"/>
              <a:chOff x="1273632" y="4980286"/>
              <a:chExt cx="265248" cy="142581"/>
            </a:xfrm>
          </p:grpSpPr>
          <p:sp>
            <p:nvSpPr>
              <p:cNvPr id="217" name="Rectangle 216"/>
              <p:cNvSpPr/>
              <p:nvPr/>
            </p:nvSpPr>
            <p:spPr>
              <a:xfrm rot="20326324">
                <a:off x="1297458" y="4980286"/>
                <a:ext cx="241422" cy="131276"/>
              </a:xfrm>
              <a:prstGeom prst="rect">
                <a:avLst/>
              </a:prstGeom>
              <a:solidFill>
                <a:schemeClr val="tx1"/>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b="1">
                  <a:solidFill>
                    <a:prstClr val="black"/>
                  </a:solidFill>
                  <a:latin typeface="Calibri"/>
                </a:endParaRPr>
              </a:p>
            </p:txBody>
          </p:sp>
          <p:cxnSp>
            <p:nvCxnSpPr>
              <p:cNvPr id="218" name="Straight Connector 217"/>
              <p:cNvCxnSpPr/>
              <p:nvPr/>
            </p:nvCxnSpPr>
            <p:spPr>
              <a:xfrm rot="20326324">
                <a:off x="1273632" y="4984420"/>
                <a:ext cx="243184" cy="0"/>
              </a:xfrm>
              <a:prstGeom prst="line">
                <a:avLst/>
              </a:prstGeom>
              <a:noFill/>
              <a:ln w="19050">
                <a:solidFill>
                  <a:schemeClr val="bg1"/>
                </a:solidFill>
                <a:prstDash val="solid"/>
                <a:round/>
                <a:headEnd/>
                <a:tailEnd/>
              </a:ln>
              <a:extLst>
                <a:ext uri="{909E8E84-426E-40DD-AFC4-6F175D3DCCD1}">
                  <a14:hiddenFill xmlns:a14="http://schemas.microsoft.com/office/drawing/2010/main">
                    <a:noFill/>
                  </a14:hiddenFill>
                </a:ext>
              </a:extLst>
            </p:spPr>
          </p:cxnSp>
          <p:cxnSp>
            <p:nvCxnSpPr>
              <p:cNvPr id="283" name="Straight Connector 282"/>
              <p:cNvCxnSpPr/>
              <p:nvPr/>
            </p:nvCxnSpPr>
            <p:spPr>
              <a:xfrm rot="20326324">
                <a:off x="1273632" y="5122867"/>
                <a:ext cx="243184" cy="0"/>
              </a:xfrm>
              <a:prstGeom prst="line">
                <a:avLst/>
              </a:prstGeom>
              <a:noFill/>
              <a:ln w="19050">
                <a:solidFill>
                  <a:schemeClr val="bg1"/>
                </a:solidFill>
                <a:prstDash val="solid"/>
                <a:round/>
                <a:headEnd/>
                <a:tailEnd/>
              </a:ln>
              <a:extLst>
                <a:ext uri="{909E8E84-426E-40DD-AFC4-6F175D3DCCD1}">
                  <a14:hiddenFill xmlns:a14="http://schemas.microsoft.com/office/drawing/2010/main">
                    <a:noFill/>
                  </a14:hiddenFill>
                </a:ext>
              </a:extLst>
            </p:spPr>
          </p:cxnSp>
        </p:grpSp>
        <p:sp>
          <p:nvSpPr>
            <p:cNvPr id="202" name="Rectangle 201"/>
            <p:cNvSpPr/>
            <p:nvPr/>
          </p:nvSpPr>
          <p:spPr>
            <a:xfrm>
              <a:off x="788358" y="5030006"/>
              <a:ext cx="397866" cy="276999"/>
            </a:xfrm>
            <a:prstGeom prst="rect">
              <a:avLst/>
            </a:prstGeom>
          </p:spPr>
          <p:txBody>
            <a:bodyPr wrap="none">
              <a:spAutoFit/>
            </a:bodyPr>
            <a:lstStyle/>
            <a:p>
              <a:pPr algn="r"/>
              <a:r>
                <a:rPr lang="en-US" sz="1200" b="1" dirty="0">
                  <a:solidFill>
                    <a:prstClr val="white"/>
                  </a:solidFill>
                  <a:latin typeface="Arial"/>
                  <a:cs typeface="Arial" panose="020B0604020202020204" pitchFamily="34" charset="0"/>
                </a:rPr>
                <a:t>0.0</a:t>
              </a:r>
              <a:endParaRPr lang="en-US" sz="1200" b="1" dirty="0">
                <a:solidFill>
                  <a:prstClr val="black"/>
                </a:solidFill>
                <a:latin typeface="Arial"/>
              </a:endParaRPr>
            </a:p>
          </p:txBody>
        </p:sp>
        <p:sp>
          <p:nvSpPr>
            <p:cNvPr id="203" name="Rectangle 202"/>
            <p:cNvSpPr/>
            <p:nvPr/>
          </p:nvSpPr>
          <p:spPr>
            <a:xfrm>
              <a:off x="788358" y="4297877"/>
              <a:ext cx="397866" cy="276999"/>
            </a:xfrm>
            <a:prstGeom prst="rect">
              <a:avLst/>
            </a:prstGeom>
          </p:spPr>
          <p:txBody>
            <a:bodyPr wrap="none">
              <a:spAutoFit/>
            </a:bodyPr>
            <a:lstStyle/>
            <a:p>
              <a:pPr algn="r"/>
              <a:r>
                <a:rPr lang="en-US" sz="1200" b="1" dirty="0">
                  <a:solidFill>
                    <a:prstClr val="white"/>
                  </a:solidFill>
                  <a:latin typeface="Arial"/>
                  <a:cs typeface="Arial" panose="020B0604020202020204" pitchFamily="34" charset="0"/>
                </a:rPr>
                <a:t>7.5</a:t>
              </a:r>
              <a:endParaRPr lang="en-US" sz="1200" b="1" dirty="0">
                <a:solidFill>
                  <a:prstClr val="black"/>
                </a:solidFill>
                <a:latin typeface="Arial"/>
              </a:endParaRPr>
            </a:p>
          </p:txBody>
        </p:sp>
        <p:sp>
          <p:nvSpPr>
            <p:cNvPr id="204" name="Rectangle 203"/>
            <p:cNvSpPr/>
            <p:nvPr/>
          </p:nvSpPr>
          <p:spPr>
            <a:xfrm>
              <a:off x="788358" y="3565749"/>
              <a:ext cx="397866" cy="276999"/>
            </a:xfrm>
            <a:prstGeom prst="rect">
              <a:avLst/>
            </a:prstGeom>
          </p:spPr>
          <p:txBody>
            <a:bodyPr wrap="none">
              <a:spAutoFit/>
            </a:bodyPr>
            <a:lstStyle/>
            <a:p>
              <a:pPr algn="r"/>
              <a:r>
                <a:rPr lang="en-US" sz="1200" b="1" dirty="0">
                  <a:solidFill>
                    <a:prstClr val="white"/>
                  </a:solidFill>
                  <a:latin typeface="Arial"/>
                  <a:cs typeface="Arial" panose="020B0604020202020204" pitchFamily="34" charset="0"/>
                </a:rPr>
                <a:t>8.0</a:t>
              </a:r>
              <a:endParaRPr lang="en-US" sz="1200" b="1" dirty="0">
                <a:solidFill>
                  <a:prstClr val="black"/>
                </a:solidFill>
                <a:latin typeface="Arial"/>
              </a:endParaRPr>
            </a:p>
          </p:txBody>
        </p:sp>
        <p:sp>
          <p:nvSpPr>
            <p:cNvPr id="205" name="Rectangle 204"/>
            <p:cNvSpPr/>
            <p:nvPr/>
          </p:nvSpPr>
          <p:spPr>
            <a:xfrm>
              <a:off x="788358" y="2825508"/>
              <a:ext cx="397866" cy="276999"/>
            </a:xfrm>
            <a:prstGeom prst="rect">
              <a:avLst/>
            </a:prstGeom>
          </p:spPr>
          <p:txBody>
            <a:bodyPr wrap="none">
              <a:spAutoFit/>
            </a:bodyPr>
            <a:lstStyle/>
            <a:p>
              <a:pPr algn="r"/>
              <a:r>
                <a:rPr lang="en-US" sz="1200" b="1" dirty="0">
                  <a:solidFill>
                    <a:prstClr val="white"/>
                  </a:solidFill>
                  <a:latin typeface="Arial"/>
                  <a:cs typeface="Arial" panose="020B0604020202020204" pitchFamily="34" charset="0"/>
                </a:rPr>
                <a:t>8.5</a:t>
              </a:r>
              <a:endParaRPr lang="en-US" sz="1200" b="1" dirty="0">
                <a:solidFill>
                  <a:prstClr val="black"/>
                </a:solidFill>
                <a:latin typeface="Arial"/>
              </a:endParaRPr>
            </a:p>
          </p:txBody>
        </p:sp>
        <p:sp>
          <p:nvSpPr>
            <p:cNvPr id="206" name="Rectangle 205"/>
            <p:cNvSpPr/>
            <p:nvPr/>
          </p:nvSpPr>
          <p:spPr>
            <a:xfrm>
              <a:off x="1080666" y="5237324"/>
              <a:ext cx="320922" cy="276999"/>
            </a:xfrm>
            <a:prstGeom prst="rect">
              <a:avLst/>
            </a:prstGeom>
          </p:spPr>
          <p:txBody>
            <a:bodyPr wrap="none">
              <a:spAutoFit/>
            </a:bodyPr>
            <a:lstStyle/>
            <a:p>
              <a:pPr algn="ctr"/>
              <a:r>
                <a:rPr lang="en-US" sz="1200" b="1" dirty="0">
                  <a:solidFill>
                    <a:prstClr val="white"/>
                  </a:solidFill>
                  <a:latin typeface="Arial"/>
                  <a:cs typeface="Arial" panose="020B0604020202020204" pitchFamily="34" charset="0"/>
                </a:rPr>
                <a:t>-8</a:t>
              </a:r>
              <a:endParaRPr lang="en-US" sz="1200" b="1" dirty="0">
                <a:solidFill>
                  <a:prstClr val="black"/>
                </a:solidFill>
                <a:latin typeface="Arial"/>
              </a:endParaRPr>
            </a:p>
          </p:txBody>
        </p:sp>
        <p:sp>
          <p:nvSpPr>
            <p:cNvPr id="207" name="Rectangle 206"/>
            <p:cNvSpPr/>
            <p:nvPr/>
          </p:nvSpPr>
          <p:spPr>
            <a:xfrm>
              <a:off x="1545918" y="5237324"/>
              <a:ext cx="320922" cy="276999"/>
            </a:xfrm>
            <a:prstGeom prst="rect">
              <a:avLst/>
            </a:prstGeom>
          </p:spPr>
          <p:txBody>
            <a:bodyPr wrap="none">
              <a:spAutoFit/>
            </a:bodyPr>
            <a:lstStyle/>
            <a:p>
              <a:pPr algn="ctr"/>
              <a:r>
                <a:rPr lang="en-US" sz="1200" b="1" dirty="0">
                  <a:solidFill>
                    <a:prstClr val="white"/>
                  </a:solidFill>
                  <a:latin typeface="Arial"/>
                  <a:cs typeface="Arial" panose="020B0604020202020204" pitchFamily="34" charset="0"/>
                </a:rPr>
                <a:t>-4</a:t>
              </a:r>
              <a:endParaRPr lang="en-US" sz="1200" b="1" dirty="0">
                <a:solidFill>
                  <a:prstClr val="black"/>
                </a:solidFill>
                <a:latin typeface="Arial"/>
              </a:endParaRPr>
            </a:p>
          </p:txBody>
        </p:sp>
        <p:sp>
          <p:nvSpPr>
            <p:cNvPr id="208" name="Rectangle 207"/>
            <p:cNvSpPr/>
            <p:nvPr/>
          </p:nvSpPr>
          <p:spPr>
            <a:xfrm>
              <a:off x="2029867" y="5237324"/>
              <a:ext cx="269626" cy="276999"/>
            </a:xfrm>
            <a:prstGeom prst="rect">
              <a:avLst/>
            </a:prstGeom>
          </p:spPr>
          <p:txBody>
            <a:bodyPr wrap="none">
              <a:spAutoFit/>
            </a:bodyPr>
            <a:lstStyle/>
            <a:p>
              <a:pPr algn="ctr"/>
              <a:r>
                <a:rPr lang="en-US" sz="1200" b="1" dirty="0">
                  <a:solidFill>
                    <a:prstClr val="white"/>
                  </a:solidFill>
                  <a:latin typeface="Arial"/>
                  <a:cs typeface="Arial" panose="020B0604020202020204" pitchFamily="34" charset="0"/>
                </a:rPr>
                <a:t>0</a:t>
              </a:r>
              <a:endParaRPr lang="en-US" sz="1200" b="1" dirty="0">
                <a:solidFill>
                  <a:prstClr val="black"/>
                </a:solidFill>
                <a:latin typeface="Arial"/>
              </a:endParaRPr>
            </a:p>
          </p:txBody>
        </p:sp>
        <p:sp>
          <p:nvSpPr>
            <p:cNvPr id="209" name="Rectangle 208"/>
            <p:cNvSpPr/>
            <p:nvPr/>
          </p:nvSpPr>
          <p:spPr>
            <a:xfrm>
              <a:off x="2493236" y="5237324"/>
              <a:ext cx="269626" cy="276999"/>
            </a:xfrm>
            <a:prstGeom prst="rect">
              <a:avLst/>
            </a:prstGeom>
          </p:spPr>
          <p:txBody>
            <a:bodyPr wrap="none">
              <a:spAutoFit/>
            </a:bodyPr>
            <a:lstStyle/>
            <a:p>
              <a:pPr algn="ctr"/>
              <a:r>
                <a:rPr lang="en-US" sz="1200" b="1">
                  <a:solidFill>
                    <a:prstClr val="white"/>
                  </a:solidFill>
                  <a:latin typeface="Arial"/>
                  <a:cs typeface="Arial" panose="020B0604020202020204" pitchFamily="34" charset="0"/>
                </a:rPr>
                <a:t>4</a:t>
              </a:r>
              <a:endParaRPr lang="en-US" sz="1200" b="1" dirty="0">
                <a:solidFill>
                  <a:prstClr val="black"/>
                </a:solidFill>
                <a:latin typeface="Arial"/>
              </a:endParaRPr>
            </a:p>
          </p:txBody>
        </p:sp>
        <p:sp>
          <p:nvSpPr>
            <p:cNvPr id="210" name="Rectangle 209"/>
            <p:cNvSpPr/>
            <p:nvPr/>
          </p:nvSpPr>
          <p:spPr>
            <a:xfrm>
              <a:off x="2955548" y="5237324"/>
              <a:ext cx="269626" cy="276999"/>
            </a:xfrm>
            <a:prstGeom prst="rect">
              <a:avLst/>
            </a:prstGeom>
          </p:spPr>
          <p:txBody>
            <a:bodyPr wrap="none">
              <a:spAutoFit/>
            </a:bodyPr>
            <a:lstStyle/>
            <a:p>
              <a:pPr algn="ctr"/>
              <a:r>
                <a:rPr lang="en-US" sz="1200" b="1">
                  <a:solidFill>
                    <a:prstClr val="white"/>
                  </a:solidFill>
                  <a:latin typeface="Arial"/>
                  <a:cs typeface="Arial" panose="020B0604020202020204" pitchFamily="34" charset="0"/>
                </a:rPr>
                <a:t>8</a:t>
              </a:r>
              <a:endParaRPr lang="en-US" sz="1200" b="1" dirty="0">
                <a:solidFill>
                  <a:prstClr val="black"/>
                </a:solidFill>
                <a:latin typeface="Arial"/>
              </a:endParaRPr>
            </a:p>
          </p:txBody>
        </p:sp>
        <p:sp>
          <p:nvSpPr>
            <p:cNvPr id="211" name="Rectangle 210"/>
            <p:cNvSpPr/>
            <p:nvPr/>
          </p:nvSpPr>
          <p:spPr>
            <a:xfrm>
              <a:off x="3375382" y="5237324"/>
              <a:ext cx="354585" cy="276999"/>
            </a:xfrm>
            <a:prstGeom prst="rect">
              <a:avLst/>
            </a:prstGeom>
          </p:spPr>
          <p:txBody>
            <a:bodyPr wrap="none">
              <a:spAutoFit/>
            </a:bodyPr>
            <a:lstStyle/>
            <a:p>
              <a:pPr algn="ctr"/>
              <a:r>
                <a:rPr lang="en-US" sz="1200" b="1" dirty="0">
                  <a:solidFill>
                    <a:prstClr val="white"/>
                  </a:solidFill>
                  <a:latin typeface="Arial"/>
                  <a:cs typeface="Arial" panose="020B0604020202020204" pitchFamily="34" charset="0"/>
                </a:rPr>
                <a:t>12</a:t>
              </a:r>
              <a:endParaRPr lang="en-US" sz="1200" b="1" dirty="0">
                <a:solidFill>
                  <a:prstClr val="black"/>
                </a:solidFill>
                <a:latin typeface="Arial"/>
              </a:endParaRPr>
            </a:p>
          </p:txBody>
        </p:sp>
        <p:sp>
          <p:nvSpPr>
            <p:cNvPr id="212" name="Rectangle 211"/>
            <p:cNvSpPr/>
            <p:nvPr/>
          </p:nvSpPr>
          <p:spPr>
            <a:xfrm>
              <a:off x="3837696" y="5237324"/>
              <a:ext cx="354585" cy="276999"/>
            </a:xfrm>
            <a:prstGeom prst="rect">
              <a:avLst/>
            </a:prstGeom>
          </p:spPr>
          <p:txBody>
            <a:bodyPr wrap="none">
              <a:spAutoFit/>
            </a:bodyPr>
            <a:lstStyle/>
            <a:p>
              <a:pPr algn="ctr"/>
              <a:r>
                <a:rPr lang="en-US" sz="1200" b="1" dirty="0">
                  <a:solidFill>
                    <a:prstClr val="white"/>
                  </a:solidFill>
                  <a:latin typeface="Arial"/>
                  <a:cs typeface="Arial" panose="020B0604020202020204" pitchFamily="34" charset="0"/>
                </a:rPr>
                <a:t>16</a:t>
              </a:r>
              <a:endParaRPr lang="en-US" sz="1200" b="1" dirty="0">
                <a:solidFill>
                  <a:prstClr val="black"/>
                </a:solidFill>
                <a:latin typeface="Arial"/>
              </a:endParaRPr>
            </a:p>
          </p:txBody>
        </p:sp>
        <p:sp>
          <p:nvSpPr>
            <p:cNvPr id="213" name="Rectangle 212"/>
            <p:cNvSpPr/>
            <p:nvPr/>
          </p:nvSpPr>
          <p:spPr>
            <a:xfrm>
              <a:off x="4300008" y="5237324"/>
              <a:ext cx="354585" cy="276999"/>
            </a:xfrm>
            <a:prstGeom prst="rect">
              <a:avLst/>
            </a:prstGeom>
          </p:spPr>
          <p:txBody>
            <a:bodyPr wrap="none">
              <a:spAutoFit/>
            </a:bodyPr>
            <a:lstStyle/>
            <a:p>
              <a:pPr algn="ctr"/>
              <a:r>
                <a:rPr lang="en-US" sz="1200" b="1" dirty="0">
                  <a:solidFill>
                    <a:prstClr val="white"/>
                  </a:solidFill>
                  <a:latin typeface="Arial"/>
                  <a:cs typeface="Arial" panose="020B0604020202020204" pitchFamily="34" charset="0"/>
                </a:rPr>
                <a:t>20</a:t>
              </a:r>
              <a:endParaRPr lang="en-US" sz="1200" b="1" dirty="0">
                <a:solidFill>
                  <a:prstClr val="black"/>
                </a:solidFill>
                <a:latin typeface="Arial"/>
              </a:endParaRPr>
            </a:p>
          </p:txBody>
        </p:sp>
        <p:sp>
          <p:nvSpPr>
            <p:cNvPr id="214" name="Rectangle 213"/>
            <p:cNvSpPr/>
            <p:nvPr/>
          </p:nvSpPr>
          <p:spPr>
            <a:xfrm>
              <a:off x="4763376" y="5237324"/>
              <a:ext cx="354585" cy="276999"/>
            </a:xfrm>
            <a:prstGeom prst="rect">
              <a:avLst/>
            </a:prstGeom>
          </p:spPr>
          <p:txBody>
            <a:bodyPr wrap="none">
              <a:spAutoFit/>
            </a:bodyPr>
            <a:lstStyle/>
            <a:p>
              <a:pPr algn="ctr"/>
              <a:r>
                <a:rPr lang="en-US" sz="1200" b="1" dirty="0">
                  <a:solidFill>
                    <a:prstClr val="white"/>
                  </a:solidFill>
                  <a:latin typeface="Arial"/>
                  <a:cs typeface="Arial" panose="020B0604020202020204" pitchFamily="34" charset="0"/>
                </a:rPr>
                <a:t>24</a:t>
              </a:r>
              <a:endParaRPr lang="en-US" sz="1200" b="1" dirty="0">
                <a:solidFill>
                  <a:prstClr val="black"/>
                </a:solidFill>
                <a:latin typeface="Arial"/>
              </a:endParaRPr>
            </a:p>
          </p:txBody>
        </p:sp>
        <p:sp>
          <p:nvSpPr>
            <p:cNvPr id="216" name="Rectangle 215"/>
            <p:cNvSpPr/>
            <p:nvPr/>
          </p:nvSpPr>
          <p:spPr>
            <a:xfrm rot="16200000">
              <a:off x="-787114" y="3568952"/>
              <a:ext cx="2930627" cy="276999"/>
            </a:xfrm>
            <a:prstGeom prst="rect">
              <a:avLst/>
            </a:prstGeom>
          </p:spPr>
          <p:txBody>
            <a:bodyPr wrap="square">
              <a:spAutoFit/>
            </a:bodyPr>
            <a:lstStyle/>
            <a:p>
              <a:pPr algn="ctr"/>
              <a:r>
                <a:rPr lang="en-US" sz="1200" b="1" dirty="0">
                  <a:solidFill>
                    <a:prstClr val="white"/>
                  </a:solidFill>
                  <a:latin typeface="Arial"/>
                  <a:cs typeface="Arial" panose="020B0604020202020204" pitchFamily="34" charset="0"/>
                </a:rPr>
                <a:t>Mean HbA1c (%)</a:t>
              </a:r>
              <a:endParaRPr lang="en-US" sz="1200" b="1" dirty="0">
                <a:solidFill>
                  <a:prstClr val="black"/>
                </a:solidFill>
                <a:latin typeface="Arial"/>
              </a:endParaRPr>
            </a:p>
          </p:txBody>
        </p:sp>
        <p:sp>
          <p:nvSpPr>
            <p:cNvPr id="284" name="Rectangle 283"/>
            <p:cNvSpPr/>
            <p:nvPr/>
          </p:nvSpPr>
          <p:spPr>
            <a:xfrm>
              <a:off x="788358" y="2109624"/>
              <a:ext cx="397866" cy="276999"/>
            </a:xfrm>
            <a:prstGeom prst="rect">
              <a:avLst/>
            </a:prstGeom>
          </p:spPr>
          <p:txBody>
            <a:bodyPr wrap="none">
              <a:spAutoFit/>
            </a:bodyPr>
            <a:lstStyle/>
            <a:p>
              <a:pPr algn="r"/>
              <a:r>
                <a:rPr lang="en-US" sz="1200" b="1" dirty="0">
                  <a:solidFill>
                    <a:prstClr val="white"/>
                  </a:solidFill>
                  <a:latin typeface="Arial"/>
                  <a:cs typeface="Arial" panose="020B0604020202020204" pitchFamily="34" charset="0"/>
                </a:rPr>
                <a:t>9.0</a:t>
              </a:r>
              <a:endParaRPr lang="en-US" sz="1200" b="1" dirty="0">
                <a:solidFill>
                  <a:prstClr val="black"/>
                </a:solidFill>
                <a:latin typeface="Arial"/>
              </a:endParaRPr>
            </a:p>
          </p:txBody>
        </p:sp>
      </p:grpSp>
      <p:pic>
        <p:nvPicPr>
          <p:cNvPr id="109" name="Picture 17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714" y="6486526"/>
            <a:ext cx="2427287"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8116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93558" y="258990"/>
            <a:ext cx="8206131" cy="1065439"/>
          </a:xfrm>
        </p:spPr>
        <p:txBody>
          <a:bodyPr anchor="b" anchorCtr="0"/>
          <a:lstStyle/>
          <a:p>
            <a:r>
              <a:rPr lang="en-US" altLang="zh-CN" b="1" kern="0" dirty="0">
                <a:ea typeface="SimSun" pitchFamily="2" charset="-122"/>
              </a:rPr>
              <a:t>Galvus</a:t>
            </a:r>
            <a:r>
              <a:rPr lang="en-US" altLang="en-US" dirty="0">
                <a:solidFill>
                  <a:schemeClr val="bg1"/>
                </a:solidFill>
              </a:rPr>
              <a:t> as add</a:t>
            </a:r>
            <a:r>
              <a:rPr lang="en-US" dirty="0">
                <a:solidFill>
                  <a:schemeClr val="bg1"/>
                </a:solidFill>
              </a:rPr>
              <a:t>-</a:t>
            </a:r>
            <a:r>
              <a:rPr lang="en-US" altLang="en-US" dirty="0">
                <a:solidFill>
                  <a:schemeClr val="bg1"/>
                </a:solidFill>
              </a:rPr>
              <a:t>on to insulin: </a:t>
            </a:r>
            <a:r>
              <a:rPr lang="en-US" altLang="en-US" dirty="0"/>
              <a:t>significant reduction in HbA1c in elderly group (≥65 years)</a:t>
            </a:r>
            <a:endParaRPr lang="en-US" dirty="0"/>
          </a:p>
        </p:txBody>
      </p:sp>
      <p:graphicFrame>
        <p:nvGraphicFramePr>
          <p:cNvPr id="14" name="Group 558"/>
          <p:cNvGraphicFramePr>
            <a:graphicFrameLocks noGrp="1"/>
          </p:cNvGraphicFramePr>
          <p:nvPr/>
        </p:nvGraphicFramePr>
        <p:xfrm>
          <a:off x="2539342" y="2270973"/>
          <a:ext cx="5563589" cy="528051"/>
        </p:xfrm>
        <a:graphic>
          <a:graphicData uri="http://schemas.openxmlformats.org/drawingml/2006/table">
            <a:tbl>
              <a:tblPr>
                <a:tableStyleId>{2D5ABB26-0587-4C30-8999-92F81FD0307C}</a:tableStyleId>
              </a:tblPr>
              <a:tblGrid>
                <a:gridCol w="1134093">
                  <a:extLst>
                    <a:ext uri="{9D8B030D-6E8A-4147-A177-3AD203B41FA5}">
                      <a16:colId xmlns:a16="http://schemas.microsoft.com/office/drawing/2014/main" val="20000"/>
                    </a:ext>
                  </a:extLst>
                </a:gridCol>
                <a:gridCol w="587828">
                  <a:extLst>
                    <a:ext uri="{9D8B030D-6E8A-4147-A177-3AD203B41FA5}">
                      <a16:colId xmlns:a16="http://schemas.microsoft.com/office/drawing/2014/main" val="20001"/>
                    </a:ext>
                  </a:extLst>
                </a:gridCol>
                <a:gridCol w="178554">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1703575">
                  <a:extLst>
                    <a:ext uri="{9D8B030D-6E8A-4147-A177-3AD203B41FA5}">
                      <a16:colId xmlns:a16="http://schemas.microsoft.com/office/drawing/2014/main" val="20004"/>
                    </a:ext>
                  </a:extLst>
                </a:gridCol>
                <a:gridCol w="523316">
                  <a:extLst>
                    <a:ext uri="{9D8B030D-6E8A-4147-A177-3AD203B41FA5}">
                      <a16:colId xmlns:a16="http://schemas.microsoft.com/office/drawing/2014/main" val="20005"/>
                    </a:ext>
                  </a:extLst>
                </a:gridCol>
                <a:gridCol w="260455">
                  <a:extLst>
                    <a:ext uri="{9D8B030D-6E8A-4147-A177-3AD203B41FA5}">
                      <a16:colId xmlns:a16="http://schemas.microsoft.com/office/drawing/2014/main" val="20006"/>
                    </a:ext>
                  </a:extLst>
                </a:gridCol>
                <a:gridCol w="599704">
                  <a:extLst>
                    <a:ext uri="{9D8B030D-6E8A-4147-A177-3AD203B41FA5}">
                      <a16:colId xmlns:a16="http://schemas.microsoft.com/office/drawing/2014/main" val="20007"/>
                    </a:ext>
                  </a:extLst>
                </a:gridCol>
              </a:tblGrid>
              <a:tr h="273073">
                <a:tc>
                  <a:txBody>
                    <a:bodyPr/>
                    <a:lstStyle/>
                    <a:p>
                      <a:pPr marL="0" marR="0" lvl="0" indent="0" algn="ctr" defTabSz="914400" rtl="0" eaLnBrk="1" fontAlgn="base" latinLnBrk="0" hangingPunct="1">
                        <a:lnSpc>
                          <a:spcPct val="100000"/>
                        </a:lnSpc>
                        <a:spcBef>
                          <a:spcPct val="0"/>
                        </a:spcBef>
                        <a:spcAft>
                          <a:spcPct val="40000"/>
                        </a:spcAft>
                        <a:buClrTx/>
                        <a:buSzTx/>
                        <a:buFont typeface="Symbol" pitchFamily="18" charset="2"/>
                        <a:buNone/>
                        <a:tabLst/>
                      </a:pPr>
                      <a:r>
                        <a:rPr kumimoji="0" lang="en-US" sz="1200" b="1" u="none" strike="noStrike" cap="none" normalizeH="0" baseline="0" dirty="0">
                          <a:ln>
                            <a:noFill/>
                          </a:ln>
                          <a:solidFill>
                            <a:schemeClr val="tx1"/>
                          </a:solidFill>
                          <a:effectLst/>
                          <a:latin typeface="+mn-lt"/>
                          <a:cs typeface="Arial" panose="020B0604020202020204" pitchFamily="34" charset="0"/>
                        </a:rPr>
                        <a:t>BL (%)</a:t>
                      </a:r>
                      <a:endParaRPr kumimoji="0" lang="en-US" sz="1200" b="1" i="0" u="none" strike="noStrike" cap="none" normalizeH="0" baseline="0" dirty="0">
                        <a:ln>
                          <a:noFill/>
                        </a:ln>
                        <a:solidFill>
                          <a:schemeClr val="tx1"/>
                        </a:solidFill>
                        <a:effectLst/>
                        <a:latin typeface="+mn-lt"/>
                        <a:cs typeface="Arial" panose="020B0604020202020204" pitchFamily="34" charset="0"/>
                      </a:endParaRPr>
                    </a:p>
                  </a:txBody>
                  <a:tcPr marL="72000" marR="72000" marT="36049" marB="36049" horzOverflow="overflow"/>
                </a:tc>
                <a:tc>
                  <a:txBody>
                    <a:bodyPr/>
                    <a:lstStyle/>
                    <a:p>
                      <a:pPr marL="0" marR="0" lvl="0" indent="0" algn="ctr" defTabSz="914400" rtl="0" eaLnBrk="1" fontAlgn="base" latinLnBrk="0" hangingPunct="1">
                        <a:lnSpc>
                          <a:spcPct val="100000"/>
                        </a:lnSpc>
                        <a:spcBef>
                          <a:spcPct val="0"/>
                        </a:spcBef>
                        <a:spcAft>
                          <a:spcPct val="40000"/>
                        </a:spcAft>
                        <a:buClrTx/>
                        <a:buSzTx/>
                        <a:buFont typeface="Symbol" pitchFamily="18" charset="2"/>
                        <a:buNone/>
                        <a:tabLst/>
                      </a:pPr>
                      <a:r>
                        <a:rPr kumimoji="0" lang="en-US" sz="1200" b="1" u="none" strike="noStrike" cap="none" normalizeH="0" baseline="0" dirty="0">
                          <a:ln>
                            <a:noFill/>
                          </a:ln>
                          <a:solidFill>
                            <a:schemeClr val="tx1"/>
                          </a:solidFill>
                          <a:effectLst/>
                          <a:latin typeface="+mn-lt"/>
                          <a:cs typeface="Arial" panose="020B0604020202020204" pitchFamily="34" charset="0"/>
                        </a:rPr>
                        <a:t>8.3</a:t>
                      </a:r>
                      <a:endParaRPr kumimoji="0" lang="en-US" sz="1200" b="1" i="0" u="none" strike="noStrike" cap="none" normalizeH="0" baseline="0" dirty="0">
                        <a:ln>
                          <a:noFill/>
                        </a:ln>
                        <a:solidFill>
                          <a:schemeClr val="tx1"/>
                        </a:solidFill>
                        <a:effectLst/>
                        <a:latin typeface="+mn-lt"/>
                        <a:cs typeface="Arial" panose="020B0604020202020204" pitchFamily="34" charset="0"/>
                      </a:endParaRPr>
                    </a:p>
                  </a:txBody>
                  <a:tcPr marL="72000" marR="72000" marT="36049" marB="36049" horzOverflow="overflow"/>
                </a:tc>
                <a:tc>
                  <a:txBody>
                    <a:bodyPr/>
                    <a:lstStyle/>
                    <a:p>
                      <a:endParaRPr lang="en-US" sz="1200" baseline="0" dirty="0">
                        <a:solidFill>
                          <a:schemeClr val="tx1"/>
                        </a:solidFill>
                      </a:endParaRPr>
                    </a:p>
                  </a:txBody>
                  <a:tcPr marL="72000" marR="72000" marT="36049" marB="36049" horzOverflow="overflow"/>
                </a:tc>
                <a:tc>
                  <a:txBody>
                    <a:bodyPr/>
                    <a:lstStyle/>
                    <a:p>
                      <a:pPr marL="0" marR="0" lvl="0" indent="0" algn="ctr" defTabSz="914400" rtl="0" eaLnBrk="1" fontAlgn="base" latinLnBrk="0" hangingPunct="1">
                        <a:lnSpc>
                          <a:spcPct val="100000"/>
                        </a:lnSpc>
                        <a:spcBef>
                          <a:spcPct val="0"/>
                        </a:spcBef>
                        <a:spcAft>
                          <a:spcPct val="40000"/>
                        </a:spcAft>
                        <a:buClrTx/>
                        <a:buSzTx/>
                        <a:buFont typeface="Symbol" pitchFamily="18" charset="2"/>
                        <a:buNone/>
                        <a:tabLst/>
                      </a:pPr>
                      <a:r>
                        <a:rPr kumimoji="0" lang="en-US" sz="1200" b="1" u="none" strike="noStrike" cap="none" normalizeH="0" baseline="0" dirty="0">
                          <a:ln>
                            <a:noFill/>
                          </a:ln>
                          <a:solidFill>
                            <a:schemeClr val="tx1"/>
                          </a:solidFill>
                          <a:effectLst/>
                          <a:latin typeface="+mn-lt"/>
                          <a:cs typeface="Arial" panose="020B0604020202020204" pitchFamily="34" charset="0"/>
                        </a:rPr>
                        <a:t>8.4</a:t>
                      </a:r>
                      <a:endParaRPr kumimoji="0" lang="en-US" sz="1200" b="1" i="0" u="none" strike="noStrike" cap="none" normalizeH="0" baseline="0" dirty="0">
                        <a:ln>
                          <a:noFill/>
                        </a:ln>
                        <a:solidFill>
                          <a:schemeClr val="tx1"/>
                        </a:solidFill>
                        <a:effectLst/>
                        <a:latin typeface="+mn-lt"/>
                        <a:cs typeface="Arial" panose="020B0604020202020204" pitchFamily="34" charset="0"/>
                      </a:endParaRPr>
                    </a:p>
                  </a:txBody>
                  <a:tcPr marL="72000" marR="72000" marT="36049" marB="36049" horzOverflow="overflow"/>
                </a:tc>
                <a:tc>
                  <a:txBody>
                    <a:bodyPr/>
                    <a:lstStyle/>
                    <a:p>
                      <a:pPr marL="0" marR="0" lvl="0" indent="0" algn="ctr" defTabSz="914400" rtl="0" eaLnBrk="1" fontAlgn="base" latinLnBrk="0" hangingPunct="1">
                        <a:lnSpc>
                          <a:spcPct val="100000"/>
                        </a:lnSpc>
                        <a:spcBef>
                          <a:spcPct val="0"/>
                        </a:spcBef>
                        <a:spcAft>
                          <a:spcPct val="40000"/>
                        </a:spcAft>
                        <a:buClrTx/>
                        <a:buSzTx/>
                        <a:buFont typeface="Symbol" pitchFamily="18" charset="2"/>
                        <a:buNone/>
                        <a:tabLst/>
                      </a:pPr>
                      <a:endParaRPr kumimoji="0" lang="en-US" sz="1200" b="1" i="0" u="none" strike="noStrike" cap="none" normalizeH="0" baseline="0" dirty="0">
                        <a:ln>
                          <a:noFill/>
                        </a:ln>
                        <a:solidFill>
                          <a:schemeClr val="tx1"/>
                        </a:solidFill>
                        <a:effectLst/>
                        <a:latin typeface="+mn-lt"/>
                        <a:cs typeface="Arial" panose="020B0604020202020204" pitchFamily="34" charset="0"/>
                      </a:endParaRPr>
                    </a:p>
                  </a:txBody>
                  <a:tcPr marL="72000" marR="72000" marT="36049" marB="36049" horzOverflow="overflow"/>
                </a:tc>
                <a:tc>
                  <a:txBody>
                    <a:bodyPr/>
                    <a:lstStyle/>
                    <a:p>
                      <a:pPr marL="0" marR="0" lvl="0" indent="0" algn="ctr" defTabSz="914400" rtl="0" eaLnBrk="1" fontAlgn="base" latinLnBrk="0" hangingPunct="1">
                        <a:lnSpc>
                          <a:spcPct val="100000"/>
                        </a:lnSpc>
                        <a:spcBef>
                          <a:spcPct val="0"/>
                        </a:spcBef>
                        <a:spcAft>
                          <a:spcPct val="40000"/>
                        </a:spcAft>
                        <a:buClrTx/>
                        <a:buSzTx/>
                        <a:buFont typeface="Symbol" pitchFamily="18" charset="2"/>
                        <a:buNone/>
                        <a:tabLst/>
                      </a:pPr>
                      <a:r>
                        <a:rPr kumimoji="0" lang="en-US" sz="1200" b="1" u="none" strike="noStrike" cap="none" normalizeH="0" baseline="0" dirty="0">
                          <a:ln>
                            <a:noFill/>
                          </a:ln>
                          <a:solidFill>
                            <a:schemeClr val="tx1"/>
                          </a:solidFill>
                          <a:effectLst/>
                          <a:latin typeface="+mn-lt"/>
                          <a:cs typeface="Arial" panose="020B0604020202020204" pitchFamily="34" charset="0"/>
                        </a:rPr>
                        <a:t>8.5</a:t>
                      </a:r>
                      <a:endParaRPr kumimoji="0" lang="en-US" sz="1200" b="1" i="0" u="none" strike="noStrike" cap="none" normalizeH="0" baseline="0" dirty="0">
                        <a:ln>
                          <a:noFill/>
                        </a:ln>
                        <a:solidFill>
                          <a:schemeClr val="tx1"/>
                        </a:solidFill>
                        <a:effectLst/>
                        <a:latin typeface="+mn-lt"/>
                        <a:cs typeface="Arial" panose="020B0604020202020204" pitchFamily="34" charset="0"/>
                      </a:endParaRPr>
                    </a:p>
                  </a:txBody>
                  <a:tcPr marL="72000" marR="72000" marT="36049" marB="36049" horzOverflow="overflow"/>
                </a:tc>
                <a:tc>
                  <a:txBody>
                    <a:bodyPr/>
                    <a:lstStyle/>
                    <a:p>
                      <a:endParaRPr lang="en-US" sz="1200" baseline="0">
                        <a:solidFill>
                          <a:schemeClr val="tx1"/>
                        </a:solidFill>
                      </a:endParaRPr>
                    </a:p>
                  </a:txBody>
                  <a:tcPr marL="72000" marR="72000" marT="36049" marB="36049" horzOverflow="overflow"/>
                </a:tc>
                <a:tc>
                  <a:txBody>
                    <a:bodyPr/>
                    <a:lstStyle/>
                    <a:p>
                      <a:pPr marL="0" marR="0" lvl="0" indent="0" algn="ctr" defTabSz="914400" rtl="0" eaLnBrk="1" fontAlgn="base" latinLnBrk="0" hangingPunct="1">
                        <a:lnSpc>
                          <a:spcPct val="100000"/>
                        </a:lnSpc>
                        <a:spcBef>
                          <a:spcPct val="0"/>
                        </a:spcBef>
                        <a:spcAft>
                          <a:spcPct val="40000"/>
                        </a:spcAft>
                        <a:buClrTx/>
                        <a:buSzTx/>
                        <a:buFont typeface="Symbol" pitchFamily="18" charset="2"/>
                        <a:buNone/>
                        <a:tabLst/>
                      </a:pPr>
                      <a:r>
                        <a:rPr kumimoji="0" lang="en-US" sz="1200" b="1" u="none" strike="noStrike" cap="none" normalizeH="0" baseline="0" dirty="0">
                          <a:ln>
                            <a:noFill/>
                          </a:ln>
                          <a:solidFill>
                            <a:schemeClr val="tx1"/>
                          </a:solidFill>
                          <a:effectLst/>
                          <a:latin typeface="+mn-lt"/>
                          <a:cs typeface="Arial" panose="020B0604020202020204" pitchFamily="34" charset="0"/>
                        </a:rPr>
                        <a:t>8.2</a:t>
                      </a:r>
                      <a:endParaRPr kumimoji="0" lang="en-US" sz="1200" b="1" i="0" u="none" strike="noStrike" cap="none" normalizeH="0" baseline="0" dirty="0">
                        <a:ln>
                          <a:noFill/>
                        </a:ln>
                        <a:solidFill>
                          <a:schemeClr val="tx1"/>
                        </a:solidFill>
                        <a:effectLst/>
                        <a:latin typeface="+mn-lt"/>
                        <a:cs typeface="Arial" panose="020B0604020202020204" pitchFamily="34" charset="0"/>
                      </a:endParaRPr>
                    </a:p>
                  </a:txBody>
                  <a:tcPr marL="72000" marR="72000" marT="36049" marB="36049" horzOverflow="overflow"/>
                </a:tc>
                <a:extLst>
                  <a:ext uri="{0D108BD9-81ED-4DB2-BD59-A6C34878D82A}">
                    <a16:rowId xmlns:a16="http://schemas.microsoft.com/office/drawing/2014/main" val="10000"/>
                  </a:ext>
                </a:extLst>
              </a:tr>
              <a:tr h="236883">
                <a:tc>
                  <a:txBody>
                    <a:bodyPr/>
                    <a:lstStyle/>
                    <a:p>
                      <a:pPr marL="0" marR="0" lvl="0" indent="0" algn="ctr" defTabSz="914400" rtl="0" eaLnBrk="1" fontAlgn="base" latinLnBrk="0" hangingPunct="1">
                        <a:lnSpc>
                          <a:spcPct val="100000"/>
                        </a:lnSpc>
                        <a:spcBef>
                          <a:spcPct val="0"/>
                        </a:spcBef>
                        <a:spcAft>
                          <a:spcPct val="40000"/>
                        </a:spcAft>
                        <a:buClrTx/>
                        <a:buSzTx/>
                        <a:buFont typeface="Symbol" pitchFamily="18" charset="2"/>
                        <a:buNone/>
                        <a:tabLst/>
                      </a:pPr>
                      <a:r>
                        <a:rPr kumimoji="0" lang="en-US" sz="1200" b="1" u="none" strike="noStrike" cap="none" normalizeH="0" baseline="0" dirty="0">
                          <a:ln>
                            <a:noFill/>
                          </a:ln>
                          <a:solidFill>
                            <a:schemeClr val="tx1"/>
                          </a:solidFill>
                          <a:effectLst/>
                          <a:latin typeface="+mn-lt"/>
                          <a:cs typeface="Arial" panose="020B0604020202020204" pitchFamily="34" charset="0"/>
                        </a:rPr>
                        <a:t>n   </a:t>
                      </a:r>
                      <a:endParaRPr kumimoji="0" lang="en-US" sz="1200" b="1" i="0" u="none" strike="noStrike" cap="none" normalizeH="0" baseline="0" dirty="0">
                        <a:ln>
                          <a:noFill/>
                        </a:ln>
                        <a:solidFill>
                          <a:schemeClr val="tx1"/>
                        </a:solidFill>
                        <a:effectLst/>
                        <a:latin typeface="+mn-lt"/>
                        <a:cs typeface="Arial" panose="020B0604020202020204" pitchFamily="34" charset="0"/>
                      </a:endParaRPr>
                    </a:p>
                  </a:txBody>
                  <a:tcPr marL="72000" marR="72000" marT="36049" marB="36049" horzOverflow="overflow"/>
                </a:tc>
                <a:tc>
                  <a:txBody>
                    <a:bodyPr/>
                    <a:lstStyle/>
                    <a:p>
                      <a:pPr marL="0" marR="0" lvl="0" indent="0" algn="ctr" defTabSz="914400" rtl="0" eaLnBrk="1" fontAlgn="base" latinLnBrk="0" hangingPunct="1">
                        <a:lnSpc>
                          <a:spcPct val="100000"/>
                        </a:lnSpc>
                        <a:spcBef>
                          <a:spcPct val="0"/>
                        </a:spcBef>
                        <a:spcAft>
                          <a:spcPct val="40000"/>
                        </a:spcAft>
                        <a:buClrTx/>
                        <a:buSzTx/>
                        <a:buFont typeface="Symbol" pitchFamily="18" charset="2"/>
                        <a:buNone/>
                        <a:tabLst/>
                      </a:pPr>
                      <a:r>
                        <a:rPr kumimoji="0" lang="en-US" sz="1200" b="1" u="none" strike="noStrike" cap="none" normalizeH="0" baseline="0" dirty="0">
                          <a:ln>
                            <a:noFill/>
                          </a:ln>
                          <a:solidFill>
                            <a:schemeClr val="tx1"/>
                          </a:solidFill>
                          <a:effectLst/>
                          <a:latin typeface="+mn-lt"/>
                          <a:cs typeface="Arial" panose="020B0604020202020204" pitchFamily="34" charset="0"/>
                        </a:rPr>
                        <a:t>95</a:t>
                      </a:r>
                      <a:endParaRPr kumimoji="0" lang="en-US" sz="1200" b="1" i="0" u="none" strike="noStrike" cap="none" normalizeH="0" baseline="0" dirty="0">
                        <a:ln>
                          <a:noFill/>
                        </a:ln>
                        <a:solidFill>
                          <a:schemeClr val="tx1"/>
                        </a:solidFill>
                        <a:effectLst/>
                        <a:latin typeface="+mn-lt"/>
                        <a:cs typeface="Arial" panose="020B0604020202020204" pitchFamily="34" charset="0"/>
                      </a:endParaRPr>
                    </a:p>
                  </a:txBody>
                  <a:tcPr marL="72000" marR="72000" marT="36049" marB="36049" horzOverflow="overflow"/>
                </a:tc>
                <a:tc>
                  <a:txBody>
                    <a:bodyPr/>
                    <a:lstStyle/>
                    <a:p>
                      <a:endParaRPr lang="en-US" sz="1200" baseline="0" dirty="0">
                        <a:solidFill>
                          <a:schemeClr val="tx1"/>
                        </a:solidFill>
                      </a:endParaRPr>
                    </a:p>
                  </a:txBody>
                  <a:tcPr marL="72000" marR="72000" marT="36049" marB="36049" horzOverflow="overflow"/>
                </a:tc>
                <a:tc>
                  <a:txBody>
                    <a:bodyPr/>
                    <a:lstStyle/>
                    <a:p>
                      <a:pPr marL="0" marR="0" lvl="0" indent="0" algn="ctr" defTabSz="914400" rtl="0" eaLnBrk="1" fontAlgn="base" latinLnBrk="0" hangingPunct="1">
                        <a:lnSpc>
                          <a:spcPct val="100000"/>
                        </a:lnSpc>
                        <a:spcBef>
                          <a:spcPct val="0"/>
                        </a:spcBef>
                        <a:spcAft>
                          <a:spcPct val="40000"/>
                        </a:spcAft>
                        <a:buClrTx/>
                        <a:buSzTx/>
                        <a:buFont typeface="Symbol" pitchFamily="18" charset="2"/>
                        <a:buNone/>
                        <a:tabLst/>
                      </a:pPr>
                      <a:r>
                        <a:rPr kumimoji="0" lang="en-US" sz="1200" b="1" u="none" strike="noStrike" cap="none" normalizeH="0" baseline="0" dirty="0">
                          <a:ln>
                            <a:noFill/>
                          </a:ln>
                          <a:solidFill>
                            <a:schemeClr val="tx1"/>
                          </a:solidFill>
                          <a:effectLst/>
                          <a:latin typeface="+mn-lt"/>
                          <a:cs typeface="Arial" panose="020B0604020202020204" pitchFamily="34" charset="0"/>
                        </a:rPr>
                        <a:t>103</a:t>
                      </a:r>
                      <a:endParaRPr kumimoji="0" lang="en-US" sz="1200" b="1" i="0" u="none" strike="noStrike" cap="none" normalizeH="0" baseline="0" dirty="0">
                        <a:ln>
                          <a:noFill/>
                        </a:ln>
                        <a:solidFill>
                          <a:schemeClr val="tx1"/>
                        </a:solidFill>
                        <a:effectLst/>
                        <a:latin typeface="+mn-lt"/>
                        <a:cs typeface="Arial" panose="020B0604020202020204" pitchFamily="34" charset="0"/>
                      </a:endParaRPr>
                    </a:p>
                  </a:txBody>
                  <a:tcPr marL="72000" marR="72000" marT="36049" marB="36049" horzOverflow="overflow"/>
                </a:tc>
                <a:tc>
                  <a:txBody>
                    <a:bodyPr/>
                    <a:lstStyle/>
                    <a:p>
                      <a:pPr marL="0" marR="0" lvl="0" indent="0" algn="ctr" defTabSz="914400" rtl="0" eaLnBrk="1" fontAlgn="base" latinLnBrk="0" hangingPunct="1">
                        <a:lnSpc>
                          <a:spcPct val="100000"/>
                        </a:lnSpc>
                        <a:spcBef>
                          <a:spcPct val="0"/>
                        </a:spcBef>
                        <a:spcAft>
                          <a:spcPct val="40000"/>
                        </a:spcAft>
                        <a:buClrTx/>
                        <a:buSzTx/>
                        <a:buFont typeface="Symbol" pitchFamily="18" charset="2"/>
                        <a:buNone/>
                        <a:tabLst/>
                      </a:pPr>
                      <a:endParaRPr kumimoji="0" lang="en-US" sz="1200" b="1" i="0" u="none" strike="noStrike" cap="none" normalizeH="0" baseline="0" dirty="0">
                        <a:ln>
                          <a:noFill/>
                        </a:ln>
                        <a:solidFill>
                          <a:schemeClr val="tx1"/>
                        </a:solidFill>
                        <a:effectLst/>
                        <a:latin typeface="+mn-lt"/>
                        <a:cs typeface="Arial" panose="020B0604020202020204" pitchFamily="34" charset="0"/>
                      </a:endParaRPr>
                    </a:p>
                  </a:txBody>
                  <a:tcPr marL="72000" marR="72000" marT="36049" marB="36049" horzOverflow="overflow"/>
                </a:tc>
                <a:tc>
                  <a:txBody>
                    <a:bodyPr/>
                    <a:lstStyle/>
                    <a:p>
                      <a:pPr marL="0" marR="0" lvl="0" indent="0" algn="ctr" defTabSz="914400" rtl="0" eaLnBrk="1" fontAlgn="base" latinLnBrk="0" hangingPunct="1">
                        <a:lnSpc>
                          <a:spcPct val="100000"/>
                        </a:lnSpc>
                        <a:spcBef>
                          <a:spcPct val="0"/>
                        </a:spcBef>
                        <a:spcAft>
                          <a:spcPct val="40000"/>
                        </a:spcAft>
                        <a:buClrTx/>
                        <a:buSzTx/>
                        <a:buFont typeface="Symbol" pitchFamily="18" charset="2"/>
                        <a:buNone/>
                        <a:tabLst/>
                      </a:pPr>
                      <a:r>
                        <a:rPr kumimoji="0" lang="en-US" sz="1200" b="1" u="none" strike="noStrike" cap="none" normalizeH="0" baseline="0" dirty="0">
                          <a:ln>
                            <a:noFill/>
                          </a:ln>
                          <a:solidFill>
                            <a:schemeClr val="tx1"/>
                          </a:solidFill>
                          <a:effectLst/>
                          <a:latin typeface="+mn-lt"/>
                          <a:cs typeface="Arial" panose="020B0604020202020204" pitchFamily="34" charset="0"/>
                        </a:rPr>
                        <a:t>45</a:t>
                      </a:r>
                      <a:endParaRPr kumimoji="0" lang="en-US" sz="1200" b="1" i="0" u="none" strike="noStrike" cap="none" normalizeH="0" baseline="0" dirty="0">
                        <a:ln>
                          <a:noFill/>
                        </a:ln>
                        <a:solidFill>
                          <a:schemeClr val="tx1"/>
                        </a:solidFill>
                        <a:effectLst/>
                        <a:latin typeface="+mn-lt"/>
                        <a:cs typeface="Arial" panose="020B0604020202020204" pitchFamily="34" charset="0"/>
                      </a:endParaRPr>
                    </a:p>
                  </a:txBody>
                  <a:tcPr marL="72000" marR="72000" marT="36049" marB="36049" horzOverflow="overflow"/>
                </a:tc>
                <a:tc>
                  <a:txBody>
                    <a:bodyPr/>
                    <a:lstStyle/>
                    <a:p>
                      <a:endParaRPr lang="en-US" sz="1200" baseline="0" dirty="0">
                        <a:solidFill>
                          <a:schemeClr val="tx1"/>
                        </a:solidFill>
                      </a:endParaRPr>
                    </a:p>
                  </a:txBody>
                  <a:tcPr marL="72000" marR="72000" marT="36049" marB="36049" horzOverflow="overflow"/>
                </a:tc>
                <a:tc>
                  <a:txBody>
                    <a:bodyPr/>
                    <a:lstStyle/>
                    <a:p>
                      <a:pPr marL="0" marR="0" lvl="0" indent="0" algn="ctr" defTabSz="914400" rtl="0" eaLnBrk="1" fontAlgn="base" latinLnBrk="0" hangingPunct="1">
                        <a:lnSpc>
                          <a:spcPct val="100000"/>
                        </a:lnSpc>
                        <a:spcBef>
                          <a:spcPct val="0"/>
                        </a:spcBef>
                        <a:spcAft>
                          <a:spcPct val="40000"/>
                        </a:spcAft>
                        <a:buClrTx/>
                        <a:buSzTx/>
                        <a:buFont typeface="Symbol" pitchFamily="18" charset="2"/>
                        <a:buNone/>
                        <a:tabLst/>
                      </a:pPr>
                      <a:r>
                        <a:rPr kumimoji="0" lang="en-US" sz="1200" b="1" u="none" strike="noStrike" cap="none" normalizeH="0" baseline="0" dirty="0">
                          <a:ln>
                            <a:noFill/>
                          </a:ln>
                          <a:solidFill>
                            <a:schemeClr val="tx1"/>
                          </a:solidFill>
                          <a:effectLst/>
                          <a:latin typeface="+mn-lt"/>
                          <a:cs typeface="Arial" panose="020B0604020202020204" pitchFamily="34" charset="0"/>
                        </a:rPr>
                        <a:t>46</a:t>
                      </a:r>
                      <a:endParaRPr kumimoji="0" lang="en-US" sz="1200" b="1" i="0" u="none" strike="noStrike" cap="none" normalizeH="0" baseline="0" dirty="0">
                        <a:ln>
                          <a:noFill/>
                        </a:ln>
                        <a:solidFill>
                          <a:schemeClr val="tx1"/>
                        </a:solidFill>
                        <a:effectLst/>
                        <a:latin typeface="+mn-lt"/>
                        <a:cs typeface="Arial" panose="020B0604020202020204" pitchFamily="34" charset="0"/>
                      </a:endParaRPr>
                    </a:p>
                  </a:txBody>
                  <a:tcPr marL="72000" marR="72000" marT="36049" marB="36049" horzOverflow="overflow"/>
                </a:tc>
                <a:extLst>
                  <a:ext uri="{0D108BD9-81ED-4DB2-BD59-A6C34878D82A}">
                    <a16:rowId xmlns:a16="http://schemas.microsoft.com/office/drawing/2014/main" val="10001"/>
                  </a:ext>
                </a:extLst>
              </a:tr>
            </a:tbl>
          </a:graphicData>
        </a:graphic>
      </p:graphicFrame>
      <p:sp>
        <p:nvSpPr>
          <p:cNvPr id="47" name="Text Box 18"/>
          <p:cNvSpPr txBox="1">
            <a:spLocks noChangeArrowheads="1"/>
          </p:cNvSpPr>
          <p:nvPr/>
        </p:nvSpPr>
        <p:spPr bwMode="auto">
          <a:xfrm rot="16200000">
            <a:off x="1277364" y="4164993"/>
            <a:ext cx="28087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40000"/>
              </a:spcAft>
              <a:defRPr sz="2000">
                <a:solidFill>
                  <a:schemeClr val="tx1"/>
                </a:solidFill>
                <a:latin typeface="Arial" charset="0"/>
                <a:cs typeface="Arial" charset="0"/>
              </a:defRPr>
            </a:lvl6pPr>
            <a:lvl7pPr marL="2971800" indent="-228600" eaLnBrk="0" fontAlgn="base" hangingPunct="0">
              <a:spcBef>
                <a:spcPct val="0"/>
              </a:spcBef>
              <a:spcAft>
                <a:spcPct val="40000"/>
              </a:spcAft>
              <a:defRPr sz="2000">
                <a:solidFill>
                  <a:schemeClr val="tx1"/>
                </a:solidFill>
                <a:latin typeface="Arial" charset="0"/>
                <a:cs typeface="Arial" charset="0"/>
              </a:defRPr>
            </a:lvl7pPr>
            <a:lvl8pPr marL="3429000" indent="-228600" eaLnBrk="0" fontAlgn="base" hangingPunct="0">
              <a:spcBef>
                <a:spcPct val="0"/>
              </a:spcBef>
              <a:spcAft>
                <a:spcPct val="40000"/>
              </a:spcAft>
              <a:defRPr sz="2000">
                <a:solidFill>
                  <a:schemeClr val="tx1"/>
                </a:solidFill>
                <a:latin typeface="Arial" charset="0"/>
                <a:cs typeface="Arial" charset="0"/>
              </a:defRPr>
            </a:lvl8pPr>
            <a:lvl9pPr marL="3886200" indent="-228600" eaLnBrk="0" fontAlgn="base" hangingPunct="0">
              <a:spcBef>
                <a:spcPct val="0"/>
              </a:spcBef>
              <a:spcAft>
                <a:spcPct val="40000"/>
              </a:spcAft>
              <a:defRPr sz="2000">
                <a:solidFill>
                  <a:schemeClr val="tx1"/>
                </a:solidFill>
                <a:latin typeface="Arial" charset="0"/>
                <a:cs typeface="Arial" charset="0"/>
              </a:defRPr>
            </a:lvl9pPr>
          </a:lstStyle>
          <a:p>
            <a:pPr algn="ctr"/>
            <a:r>
              <a:rPr lang="en-US" altLang="en-US" sz="1200" b="1" dirty="0">
                <a:solidFill>
                  <a:prstClr val="white"/>
                </a:solidFill>
              </a:rPr>
              <a:t>Mean change in HbA1c (%)</a:t>
            </a:r>
          </a:p>
        </p:txBody>
      </p:sp>
      <p:grpSp>
        <p:nvGrpSpPr>
          <p:cNvPr id="8" name="Group 7"/>
          <p:cNvGrpSpPr/>
          <p:nvPr/>
        </p:nvGrpSpPr>
        <p:grpSpPr>
          <a:xfrm>
            <a:off x="2711624" y="2767420"/>
            <a:ext cx="6768752" cy="2999993"/>
            <a:chOff x="1187624" y="2556618"/>
            <a:chExt cx="6096000" cy="2999993"/>
          </a:xfrm>
        </p:grpSpPr>
        <p:graphicFrame>
          <p:nvGraphicFramePr>
            <p:cNvPr id="3" name="Chart 2"/>
            <p:cNvGraphicFramePr/>
            <p:nvPr/>
          </p:nvGraphicFramePr>
          <p:xfrm>
            <a:off x="1187624" y="2556618"/>
            <a:ext cx="6096000" cy="299999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661768" y="3155795"/>
              <a:ext cx="180020" cy="276999"/>
            </a:xfrm>
            <a:prstGeom prst="rect">
              <a:avLst/>
            </a:prstGeom>
            <a:noFill/>
          </p:spPr>
          <p:txBody>
            <a:bodyPr wrap="square" rtlCol="0">
              <a:spAutoFit/>
            </a:bodyPr>
            <a:lstStyle/>
            <a:p>
              <a:pPr algn="ctr"/>
              <a:r>
                <a:rPr lang="en-US" sz="1200" dirty="0">
                  <a:solidFill>
                    <a:prstClr val="white"/>
                  </a:solidFill>
                  <a:latin typeface="Arial" panose="020B0604020202020204" pitchFamily="34" charset="0"/>
                  <a:cs typeface="Arial" panose="020B0604020202020204" pitchFamily="34" charset="0"/>
                </a:rPr>
                <a:t>*</a:t>
              </a:r>
            </a:p>
          </p:txBody>
        </p:sp>
        <p:sp>
          <p:nvSpPr>
            <p:cNvPr id="17" name="TextBox 16"/>
            <p:cNvSpPr txBox="1"/>
            <p:nvPr/>
          </p:nvSpPr>
          <p:spPr>
            <a:xfrm>
              <a:off x="6272894" y="4738279"/>
              <a:ext cx="360040" cy="215444"/>
            </a:xfrm>
            <a:prstGeom prst="rect">
              <a:avLst/>
            </a:prstGeom>
            <a:noFill/>
          </p:spPr>
          <p:txBody>
            <a:bodyPr wrap="square" rtlCol="0" anchor="ctr" anchorCtr="0">
              <a:spAutoFit/>
            </a:bodyPr>
            <a:lstStyle/>
            <a:p>
              <a:pPr algn="ctr"/>
              <a:r>
                <a:rPr lang="en-US" sz="1200" baseline="30000" dirty="0">
                  <a:solidFill>
                    <a:prstClr val="white"/>
                  </a:solidFill>
                  <a:latin typeface="Arial" panose="020B0604020202020204" pitchFamily="34" charset="0"/>
                  <a:cs typeface="Arial" panose="020B0604020202020204" pitchFamily="34" charset="0"/>
                </a:rPr>
                <a:t>#</a:t>
              </a:r>
            </a:p>
          </p:txBody>
        </p:sp>
      </p:grpSp>
      <p:sp>
        <p:nvSpPr>
          <p:cNvPr id="23" name="AutoShape 19"/>
          <p:cNvSpPr>
            <a:spLocks noChangeArrowheads="1"/>
          </p:cNvSpPr>
          <p:nvPr/>
        </p:nvSpPr>
        <p:spPr bwMode="invGray">
          <a:xfrm>
            <a:off x="1992314" y="1631446"/>
            <a:ext cx="8207375" cy="342932"/>
          </a:xfrm>
          <a:prstGeom prst="roundRect">
            <a:avLst>
              <a:gd name="adj" fmla="val 16667"/>
            </a:avLst>
          </a:prstGeom>
          <a:noFill/>
          <a:ln w="12700">
            <a:noFill/>
            <a:round/>
            <a:headEnd/>
            <a:tailEnd/>
          </a:ln>
        </p:spPr>
        <p:txBody>
          <a:bodyPr wrap="square" lIns="90000" tIns="46800" rIns="90000" bIns="46800">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40000"/>
              </a:spcAft>
              <a:defRPr sz="2000">
                <a:solidFill>
                  <a:schemeClr val="tx1"/>
                </a:solidFill>
                <a:latin typeface="Arial" charset="0"/>
                <a:cs typeface="Arial" charset="0"/>
              </a:defRPr>
            </a:lvl6pPr>
            <a:lvl7pPr marL="2971800" indent="-228600" eaLnBrk="0" fontAlgn="base" hangingPunct="0">
              <a:spcBef>
                <a:spcPct val="0"/>
              </a:spcBef>
              <a:spcAft>
                <a:spcPct val="40000"/>
              </a:spcAft>
              <a:defRPr sz="2000">
                <a:solidFill>
                  <a:schemeClr val="tx1"/>
                </a:solidFill>
                <a:latin typeface="Arial" charset="0"/>
                <a:cs typeface="Arial" charset="0"/>
              </a:defRPr>
            </a:lvl7pPr>
            <a:lvl8pPr marL="3429000" indent="-228600" eaLnBrk="0" fontAlgn="base" hangingPunct="0">
              <a:spcBef>
                <a:spcPct val="0"/>
              </a:spcBef>
              <a:spcAft>
                <a:spcPct val="40000"/>
              </a:spcAft>
              <a:defRPr sz="2000">
                <a:solidFill>
                  <a:schemeClr val="tx1"/>
                </a:solidFill>
                <a:latin typeface="Arial" charset="0"/>
                <a:cs typeface="Arial" charset="0"/>
              </a:defRPr>
            </a:lvl8pPr>
            <a:lvl9pPr marL="3886200" indent="-228600" eaLnBrk="0" fontAlgn="base" hangingPunct="0">
              <a:spcBef>
                <a:spcPct val="0"/>
              </a:spcBef>
              <a:spcAft>
                <a:spcPct val="40000"/>
              </a:spcAft>
              <a:defRPr sz="2000">
                <a:solidFill>
                  <a:schemeClr val="tx1"/>
                </a:solidFill>
                <a:latin typeface="Arial" charset="0"/>
                <a:cs typeface="Arial" charset="0"/>
              </a:defRPr>
            </a:lvl9pPr>
          </a:lstStyle>
          <a:p>
            <a:pPr algn="ctr" eaLnBrk="0" hangingPunct="0">
              <a:spcAft>
                <a:spcPct val="40000"/>
              </a:spcAft>
            </a:pPr>
            <a:r>
              <a:rPr lang="en-US" sz="1400" b="1" dirty="0">
                <a:solidFill>
                  <a:prstClr val="white"/>
                </a:solidFill>
                <a:latin typeface="Arial"/>
                <a:cs typeface="Arial" panose="020B0604020202020204" pitchFamily="34" charset="0"/>
              </a:rPr>
              <a:t>Adjusted mean </a:t>
            </a:r>
            <a:r>
              <a:rPr lang="en-US" sz="1400" b="1" dirty="0">
                <a:solidFill>
                  <a:prstClr val="white"/>
                </a:solidFill>
                <a:cs typeface="Arial" panose="020B0604020202020204" pitchFamily="34" charset="0"/>
              </a:rPr>
              <a:t>(±SE) </a:t>
            </a:r>
            <a:r>
              <a:rPr lang="en-US" sz="1400" b="1" dirty="0">
                <a:solidFill>
                  <a:prstClr val="white"/>
                </a:solidFill>
                <a:latin typeface="Arial"/>
                <a:cs typeface="Arial" panose="020B0604020202020204" pitchFamily="34" charset="0"/>
              </a:rPr>
              <a:t>change in HbA1c from baseline to week 24 in age subgroups</a:t>
            </a:r>
          </a:p>
        </p:txBody>
      </p:sp>
      <p:grpSp>
        <p:nvGrpSpPr>
          <p:cNvPr id="24" name="Group 23"/>
          <p:cNvGrpSpPr/>
          <p:nvPr/>
        </p:nvGrpSpPr>
        <p:grpSpPr>
          <a:xfrm>
            <a:off x="3935760" y="5661714"/>
            <a:ext cx="4161318" cy="156250"/>
            <a:chOff x="2906856" y="5704040"/>
            <a:chExt cx="4161318" cy="156250"/>
          </a:xfrm>
        </p:grpSpPr>
        <p:sp>
          <p:nvSpPr>
            <p:cNvPr id="25" name="Rectangle 41"/>
            <p:cNvSpPr>
              <a:spLocks noChangeArrowheads="1"/>
            </p:cNvSpPr>
            <p:nvPr/>
          </p:nvSpPr>
          <p:spPr bwMode="auto">
            <a:xfrm>
              <a:off x="3031252" y="5704281"/>
              <a:ext cx="132087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eaLnBrk="1" hangingPunct="1">
                <a:spcBef>
                  <a:spcPct val="0"/>
                </a:spcBef>
                <a:spcAft>
                  <a:spcPct val="0"/>
                </a:spcAft>
              </a:pPr>
              <a:r>
                <a:rPr lang="en-US" altLang="en-US" sz="1000" dirty="0">
                  <a:solidFill>
                    <a:srgbClr val="FFFFFF"/>
                  </a:solidFill>
                  <a:latin typeface="Arial"/>
                </a:rPr>
                <a:t>Vildagliptin 50 mg bid</a:t>
              </a:r>
              <a:endParaRPr lang="en-US" altLang="en-US" sz="1000" dirty="0">
                <a:solidFill>
                  <a:prstClr val="black"/>
                </a:solidFill>
                <a:latin typeface="Arial"/>
              </a:endParaRPr>
            </a:p>
          </p:txBody>
        </p:sp>
        <p:sp>
          <p:nvSpPr>
            <p:cNvPr id="26" name="Rectangle 42"/>
            <p:cNvSpPr>
              <a:spLocks noChangeArrowheads="1"/>
            </p:cNvSpPr>
            <p:nvPr/>
          </p:nvSpPr>
          <p:spPr bwMode="auto">
            <a:xfrm>
              <a:off x="4426134" y="5738212"/>
              <a:ext cx="85809" cy="859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eaLnBrk="1" hangingPunct="1">
                <a:spcBef>
                  <a:spcPct val="0"/>
                </a:spcBef>
                <a:spcAft>
                  <a:spcPct val="0"/>
                </a:spcAft>
              </a:pPr>
              <a:endParaRPr lang="en-US" altLang="en-US" sz="1000" b="0">
                <a:solidFill>
                  <a:prstClr val="black"/>
                </a:solidFill>
                <a:latin typeface="Arial"/>
              </a:endParaRPr>
            </a:p>
          </p:txBody>
        </p:sp>
        <p:sp>
          <p:nvSpPr>
            <p:cNvPr id="27" name="Rectangle 44"/>
            <p:cNvSpPr>
              <a:spLocks noChangeArrowheads="1"/>
            </p:cNvSpPr>
            <p:nvPr/>
          </p:nvSpPr>
          <p:spPr bwMode="auto">
            <a:xfrm>
              <a:off x="4564413" y="5704040"/>
              <a:ext cx="4889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eaLnBrk="1" hangingPunct="1">
                <a:spcBef>
                  <a:spcPct val="0"/>
                </a:spcBef>
                <a:spcAft>
                  <a:spcPct val="0"/>
                </a:spcAft>
              </a:pPr>
              <a:r>
                <a:rPr lang="en-US" altLang="en-US" sz="1000" dirty="0">
                  <a:solidFill>
                    <a:srgbClr val="FFFFFF"/>
                  </a:solidFill>
                  <a:latin typeface="Arial"/>
                </a:rPr>
                <a:t>Placebo</a:t>
              </a:r>
              <a:endParaRPr lang="en-US" altLang="en-US" sz="1000" dirty="0">
                <a:solidFill>
                  <a:prstClr val="black"/>
                </a:solidFill>
                <a:latin typeface="Arial"/>
              </a:endParaRPr>
            </a:p>
          </p:txBody>
        </p:sp>
        <p:sp>
          <p:nvSpPr>
            <p:cNvPr id="28" name="Rectangle 42"/>
            <p:cNvSpPr>
              <a:spLocks noChangeArrowheads="1"/>
            </p:cNvSpPr>
            <p:nvPr/>
          </p:nvSpPr>
          <p:spPr bwMode="auto">
            <a:xfrm>
              <a:off x="2906856" y="5745981"/>
              <a:ext cx="85809" cy="85922"/>
            </a:xfrm>
            <a:prstGeom prst="rect">
              <a:avLst/>
            </a:prstGeom>
            <a:solidFill>
              <a:srgbClr val="D62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eaLnBrk="1" hangingPunct="1">
                <a:spcBef>
                  <a:spcPct val="0"/>
                </a:spcBef>
                <a:spcAft>
                  <a:spcPct val="0"/>
                </a:spcAft>
              </a:pPr>
              <a:endParaRPr lang="en-US" altLang="en-US" sz="1000" b="0">
                <a:solidFill>
                  <a:prstClr val="black"/>
                </a:solidFill>
                <a:latin typeface="Arial"/>
              </a:endParaRPr>
            </a:p>
          </p:txBody>
        </p:sp>
        <p:sp>
          <p:nvSpPr>
            <p:cNvPr id="29" name="Rectangle 42"/>
            <p:cNvSpPr>
              <a:spLocks noChangeArrowheads="1"/>
            </p:cNvSpPr>
            <p:nvPr/>
          </p:nvSpPr>
          <p:spPr bwMode="auto">
            <a:xfrm>
              <a:off x="5130827" y="5738212"/>
              <a:ext cx="85809" cy="85922"/>
            </a:xfrm>
            <a:prstGeom prst="rect">
              <a:avLst/>
            </a:prstGeom>
            <a:pattFill prst="dkUpDiag">
              <a:fgClr>
                <a:srgbClr val="D62A93"/>
              </a:fgClr>
              <a:bgClr>
                <a:schemeClr val="bg1"/>
              </a:bgClr>
            </a:pattFill>
            <a:ln>
              <a:noFill/>
            </a:ln>
          </p:spPr>
          <p:txBody>
            <a:bodyP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eaLnBrk="1" hangingPunct="1">
                <a:spcBef>
                  <a:spcPct val="0"/>
                </a:spcBef>
                <a:spcAft>
                  <a:spcPct val="0"/>
                </a:spcAft>
              </a:pPr>
              <a:endParaRPr lang="en-US" altLang="en-US" sz="1000" b="0">
                <a:solidFill>
                  <a:prstClr val="black"/>
                </a:solidFill>
                <a:latin typeface="Arial"/>
              </a:endParaRPr>
            </a:p>
          </p:txBody>
        </p:sp>
        <p:sp>
          <p:nvSpPr>
            <p:cNvPr id="30" name="Rectangle 44"/>
            <p:cNvSpPr>
              <a:spLocks noChangeArrowheads="1"/>
            </p:cNvSpPr>
            <p:nvPr/>
          </p:nvSpPr>
          <p:spPr bwMode="auto">
            <a:xfrm>
              <a:off x="5269605" y="5706402"/>
              <a:ext cx="17985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40000"/>
                </a:spcBef>
                <a:spcAft>
                  <a:spcPct val="40000"/>
                </a:spcAft>
                <a:buFont typeface="Symbol" pitchFamily="18" charset="2"/>
                <a:defRPr sz="2000" b="1">
                  <a:solidFill>
                    <a:schemeClr val="tx1"/>
                  </a:solidFill>
                  <a:latin typeface="News Gothic MT" pitchFamily="34" charset="0"/>
                  <a:cs typeface="Arial" pitchFamily="34" charset="0"/>
                </a:defRPr>
              </a:lvl1pPr>
              <a:lvl2pPr marL="742950" indent="-28575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2pPr>
              <a:lvl3pPr marL="1143000" indent="-228600" eaLnBrk="0" hangingPunct="0">
                <a:spcBef>
                  <a:spcPct val="40000"/>
                </a:spcBef>
                <a:spcAft>
                  <a:spcPct val="40000"/>
                </a:spcAft>
                <a:buFont typeface="Symbol" pitchFamily="18" charset="2"/>
                <a:buChar char="-"/>
                <a:defRPr b="1">
                  <a:solidFill>
                    <a:schemeClr val="tx1"/>
                  </a:solidFill>
                  <a:latin typeface="News Gothic MT" pitchFamily="34" charset="0"/>
                  <a:cs typeface="Arial" pitchFamily="34" charset="0"/>
                </a:defRPr>
              </a:lvl3pPr>
              <a:lvl4pPr marL="1600200" indent="-228600" eaLnBrk="0" hangingPunct="0">
                <a:spcBef>
                  <a:spcPct val="40000"/>
                </a:spcBef>
                <a:spcAft>
                  <a:spcPct val="40000"/>
                </a:spcAft>
                <a:buChar char="•"/>
                <a:defRPr sz="1600" b="1">
                  <a:solidFill>
                    <a:schemeClr val="tx1"/>
                  </a:solidFill>
                  <a:latin typeface="News Gothic MT" pitchFamily="34" charset="0"/>
                  <a:cs typeface="Arial" pitchFamily="34" charset="0"/>
                </a:defRPr>
              </a:lvl4pPr>
              <a:lvl5pPr marL="2057400" indent="-228600" eaLnBrk="0"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5pPr>
              <a:lvl6pPr marL="25146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6pPr>
              <a:lvl7pPr marL="29718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7pPr>
              <a:lvl8pPr marL="34290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8pPr>
              <a:lvl9pPr marL="3886200" indent="-228600" eaLnBrk="0" fontAlgn="base" hangingPunct="0">
                <a:spcBef>
                  <a:spcPct val="40000"/>
                </a:spcBef>
                <a:spcAft>
                  <a:spcPct val="50000"/>
                </a:spcAft>
                <a:buFont typeface="Symbol" pitchFamily="18" charset="2"/>
                <a:buChar char="·"/>
                <a:defRPr sz="2200" b="1">
                  <a:solidFill>
                    <a:schemeClr val="tx1"/>
                  </a:solidFill>
                  <a:latin typeface="News Gothic MT" pitchFamily="34" charset="0"/>
                  <a:cs typeface="Arial" pitchFamily="34" charset="0"/>
                </a:defRPr>
              </a:lvl9pPr>
            </a:lstStyle>
            <a:p>
              <a:pPr algn="ctr" eaLnBrk="1" hangingPunct="1">
                <a:spcBef>
                  <a:spcPct val="0"/>
                </a:spcBef>
                <a:spcAft>
                  <a:spcPct val="0"/>
                </a:spcAft>
              </a:pPr>
              <a:r>
                <a:rPr lang="en-US" altLang="en-US" sz="1000" dirty="0">
                  <a:solidFill>
                    <a:srgbClr val="FFFFFF"/>
                  </a:solidFill>
                  <a:latin typeface="Arial"/>
                </a:rPr>
                <a:t>Between-treatment difference</a:t>
              </a:r>
              <a:endParaRPr lang="en-US" altLang="en-US" sz="1000" dirty="0">
                <a:solidFill>
                  <a:prstClr val="black"/>
                </a:solidFill>
                <a:latin typeface="Arial"/>
              </a:endParaRPr>
            </a:p>
          </p:txBody>
        </p:sp>
      </p:grpSp>
      <p:grpSp>
        <p:nvGrpSpPr>
          <p:cNvPr id="32" name="Group 31"/>
          <p:cNvGrpSpPr/>
          <p:nvPr/>
        </p:nvGrpSpPr>
        <p:grpSpPr>
          <a:xfrm>
            <a:off x="3196730" y="1972516"/>
            <a:ext cx="5707583" cy="308880"/>
            <a:chOff x="1672729" y="1972516"/>
            <a:chExt cx="5707583" cy="308880"/>
          </a:xfrm>
        </p:grpSpPr>
        <p:sp>
          <p:nvSpPr>
            <p:cNvPr id="34" name="AutoShape 26"/>
            <p:cNvSpPr>
              <a:spLocks noChangeArrowheads="1"/>
            </p:cNvSpPr>
            <p:nvPr/>
          </p:nvSpPr>
          <p:spPr bwMode="invGray">
            <a:xfrm>
              <a:off x="1672729" y="1972516"/>
              <a:ext cx="2611934" cy="308880"/>
            </a:xfrm>
            <a:prstGeom prst="roundRect">
              <a:avLst>
                <a:gd name="adj" fmla="val 16667"/>
              </a:avLst>
            </a:prstGeom>
            <a:noFill/>
            <a:ln w="12700">
              <a:noFill/>
              <a:round/>
              <a:headEnd/>
              <a:tailEnd/>
            </a:ln>
          </p:spPr>
          <p:txBody>
            <a:bodyPr wrap="square" lIns="90000" tIns="46800" rIns="90000" bIns="46800" anchor="ctr" anchorCtr="0">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40000"/>
                </a:spcAft>
                <a:defRPr sz="2000">
                  <a:solidFill>
                    <a:schemeClr val="tx1"/>
                  </a:solidFill>
                  <a:latin typeface="Arial" charset="0"/>
                  <a:cs typeface="Arial" charset="0"/>
                </a:defRPr>
              </a:lvl6pPr>
              <a:lvl7pPr marL="2971800" indent="-228600" eaLnBrk="0" fontAlgn="base" hangingPunct="0">
                <a:spcBef>
                  <a:spcPct val="0"/>
                </a:spcBef>
                <a:spcAft>
                  <a:spcPct val="40000"/>
                </a:spcAft>
                <a:defRPr sz="2000">
                  <a:solidFill>
                    <a:schemeClr val="tx1"/>
                  </a:solidFill>
                  <a:latin typeface="Arial" charset="0"/>
                  <a:cs typeface="Arial" charset="0"/>
                </a:defRPr>
              </a:lvl7pPr>
              <a:lvl8pPr marL="3429000" indent="-228600" eaLnBrk="0" fontAlgn="base" hangingPunct="0">
                <a:spcBef>
                  <a:spcPct val="0"/>
                </a:spcBef>
                <a:spcAft>
                  <a:spcPct val="40000"/>
                </a:spcAft>
                <a:defRPr sz="2000">
                  <a:solidFill>
                    <a:schemeClr val="tx1"/>
                  </a:solidFill>
                  <a:latin typeface="Arial" charset="0"/>
                  <a:cs typeface="Arial" charset="0"/>
                </a:defRPr>
              </a:lvl8pPr>
              <a:lvl9pPr marL="3886200" indent="-228600" eaLnBrk="0" fontAlgn="base" hangingPunct="0">
                <a:spcBef>
                  <a:spcPct val="0"/>
                </a:spcBef>
                <a:spcAft>
                  <a:spcPct val="40000"/>
                </a:spcAft>
                <a:defRPr sz="2000">
                  <a:solidFill>
                    <a:schemeClr val="tx1"/>
                  </a:solidFill>
                  <a:latin typeface="Arial" charset="0"/>
                  <a:cs typeface="Arial" charset="0"/>
                </a:defRPr>
              </a:lvl9pPr>
            </a:lstStyle>
            <a:p>
              <a:pPr algn="ctr"/>
              <a:r>
                <a:rPr lang="en-US" altLang="en-US" sz="1200" b="1" dirty="0">
                  <a:solidFill>
                    <a:prstClr val="white"/>
                  </a:solidFill>
                  <a:latin typeface="Arial"/>
                </a:rPr>
                <a:t>Age &lt;65 years </a:t>
              </a:r>
            </a:p>
          </p:txBody>
        </p:sp>
        <p:sp>
          <p:nvSpPr>
            <p:cNvPr id="35" name="AutoShape 29"/>
            <p:cNvSpPr>
              <a:spLocks noChangeArrowheads="1"/>
            </p:cNvSpPr>
            <p:nvPr/>
          </p:nvSpPr>
          <p:spPr bwMode="invGray">
            <a:xfrm>
              <a:off x="5148064" y="1972516"/>
              <a:ext cx="2232248" cy="308880"/>
            </a:xfrm>
            <a:prstGeom prst="roundRect">
              <a:avLst>
                <a:gd name="adj" fmla="val 16667"/>
              </a:avLst>
            </a:prstGeom>
            <a:noFill/>
            <a:ln w="12700">
              <a:noFill/>
              <a:round/>
              <a:headEnd/>
              <a:tailEnd/>
            </a:ln>
          </p:spPr>
          <p:txBody>
            <a:bodyPr wrap="square" lIns="90000" tIns="46800" rIns="90000" bIns="46800" anchor="ctr" anchorCtr="0">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40000"/>
                </a:spcAft>
                <a:defRPr sz="2000">
                  <a:solidFill>
                    <a:schemeClr val="tx1"/>
                  </a:solidFill>
                  <a:latin typeface="Arial" charset="0"/>
                  <a:cs typeface="Arial" charset="0"/>
                </a:defRPr>
              </a:lvl6pPr>
              <a:lvl7pPr marL="2971800" indent="-228600" eaLnBrk="0" fontAlgn="base" hangingPunct="0">
                <a:spcBef>
                  <a:spcPct val="0"/>
                </a:spcBef>
                <a:spcAft>
                  <a:spcPct val="40000"/>
                </a:spcAft>
                <a:defRPr sz="2000">
                  <a:solidFill>
                    <a:schemeClr val="tx1"/>
                  </a:solidFill>
                  <a:latin typeface="Arial" charset="0"/>
                  <a:cs typeface="Arial" charset="0"/>
                </a:defRPr>
              </a:lvl7pPr>
              <a:lvl8pPr marL="3429000" indent="-228600" eaLnBrk="0" fontAlgn="base" hangingPunct="0">
                <a:spcBef>
                  <a:spcPct val="0"/>
                </a:spcBef>
                <a:spcAft>
                  <a:spcPct val="40000"/>
                </a:spcAft>
                <a:defRPr sz="2000">
                  <a:solidFill>
                    <a:schemeClr val="tx1"/>
                  </a:solidFill>
                  <a:latin typeface="Arial" charset="0"/>
                  <a:cs typeface="Arial" charset="0"/>
                </a:defRPr>
              </a:lvl8pPr>
              <a:lvl9pPr marL="3886200" indent="-228600" eaLnBrk="0" fontAlgn="base" hangingPunct="0">
                <a:spcBef>
                  <a:spcPct val="0"/>
                </a:spcBef>
                <a:spcAft>
                  <a:spcPct val="40000"/>
                </a:spcAft>
                <a:defRPr sz="2000">
                  <a:solidFill>
                    <a:schemeClr val="tx1"/>
                  </a:solidFill>
                  <a:latin typeface="Arial" charset="0"/>
                  <a:cs typeface="Arial" charset="0"/>
                </a:defRPr>
              </a:lvl9pPr>
            </a:lstStyle>
            <a:p>
              <a:pPr algn="ctr"/>
              <a:r>
                <a:rPr lang="en-US" altLang="en-US" sz="1200" b="1" dirty="0">
                  <a:solidFill>
                    <a:prstClr val="white"/>
                  </a:solidFill>
                  <a:latin typeface="Arial"/>
                </a:rPr>
                <a:t>Age ≥65 years</a:t>
              </a:r>
            </a:p>
          </p:txBody>
        </p:sp>
      </p:grpSp>
      <p:sp>
        <p:nvSpPr>
          <p:cNvPr id="37" name="TextBox 36"/>
          <p:cNvSpPr txBox="1"/>
          <p:nvPr/>
        </p:nvSpPr>
        <p:spPr>
          <a:xfrm>
            <a:off x="1993674" y="5870001"/>
            <a:ext cx="8195356" cy="507831"/>
          </a:xfrm>
          <a:prstGeom prst="rect">
            <a:avLst/>
          </a:prstGeom>
          <a:noFill/>
        </p:spPr>
        <p:txBody>
          <a:bodyPr wrap="square" lIns="0" tIns="0" rIns="0" bIns="0" rtlCol="0" anchor="b" anchorCtr="0">
            <a:spAutoFit/>
          </a:bodyPr>
          <a:lstStyle/>
          <a:p>
            <a:r>
              <a:rPr lang="en-US" altLang="en-US" sz="800" dirty="0">
                <a:solidFill>
                  <a:prstClr val="white"/>
                </a:solidFill>
                <a:latin typeface="Arial"/>
              </a:rPr>
              <a:t>*95% CI: −0.4 to –0.1, p=0.361; #95% CI: −1.0 to −0.3, p=0.001</a:t>
            </a:r>
          </a:p>
          <a:p>
            <a:r>
              <a:rPr lang="en-US" altLang="en-US" sz="800" dirty="0">
                <a:solidFill>
                  <a:prstClr val="white"/>
                </a:solidFill>
                <a:latin typeface="Arial"/>
              </a:rPr>
              <a:t>bid, twice daily; BL, baseline; SE, standard error</a:t>
            </a:r>
          </a:p>
          <a:p>
            <a:endParaRPr lang="en-GB" altLang="en-US" sz="800" dirty="0">
              <a:solidFill>
                <a:prstClr val="white"/>
              </a:solidFill>
              <a:latin typeface="Arial"/>
            </a:endParaRPr>
          </a:p>
          <a:p>
            <a:r>
              <a:rPr lang="en-GB" sz="900" dirty="0">
                <a:solidFill>
                  <a:prstClr val="white"/>
                </a:solidFill>
                <a:latin typeface="Arial"/>
              </a:rPr>
              <a:t>Adapted from: </a:t>
            </a:r>
            <a:r>
              <a:rPr lang="en-US" altLang="en-US" sz="900" dirty="0">
                <a:solidFill>
                  <a:prstClr val="white"/>
                </a:solidFill>
                <a:latin typeface="Arial"/>
              </a:rPr>
              <a:t>Fonseca V et al. </a:t>
            </a:r>
            <a:r>
              <a:rPr lang="en-US" altLang="en-US" sz="900" i="1" dirty="0" err="1">
                <a:solidFill>
                  <a:prstClr val="white"/>
                </a:solidFill>
                <a:latin typeface="Arial"/>
              </a:rPr>
              <a:t>Diabetologia</a:t>
            </a:r>
            <a:r>
              <a:rPr lang="en-US" altLang="en-US" sz="900" i="1" dirty="0">
                <a:solidFill>
                  <a:prstClr val="white"/>
                </a:solidFill>
                <a:latin typeface="Arial"/>
              </a:rPr>
              <a:t>.</a:t>
            </a:r>
            <a:r>
              <a:rPr lang="en-US" altLang="en-US" sz="900" dirty="0">
                <a:solidFill>
                  <a:prstClr val="white"/>
                </a:solidFill>
                <a:latin typeface="Arial"/>
              </a:rPr>
              <a:t> 2007;50:1148–55.</a:t>
            </a:r>
          </a:p>
        </p:txBody>
      </p:sp>
      <p:sp>
        <p:nvSpPr>
          <p:cNvPr id="33" name="Footer Placeholder 4"/>
          <p:cNvSpPr>
            <a:spLocks noGrp="1"/>
          </p:cNvSpPr>
          <p:nvPr>
            <p:ph type="ftr" sz="quarter" idx="4294967295"/>
          </p:nvPr>
        </p:nvSpPr>
        <p:spPr>
          <a:xfrm>
            <a:off x="2207568" y="6378123"/>
            <a:ext cx="612068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r>
              <a:rPr lang="en-US" altLang="en-US" sz="800" dirty="0">
                <a:solidFill>
                  <a:prstClr val="black">
                    <a:tint val="75000"/>
                  </a:prstClr>
                </a:solidFill>
                <a:latin typeface="Calibri"/>
              </a:rPr>
              <a:t>Novartis – This presentation is intended for non-promotional scientific purposes only and is accurate at the time of presentation </a:t>
            </a:r>
          </a:p>
        </p:txBody>
      </p:sp>
      <p:pic>
        <p:nvPicPr>
          <p:cNvPr id="36" name="Picture 17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714" y="6486526"/>
            <a:ext cx="2427287"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4738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ADBAF0-D68D-4A64-A3D6-94624857C727}"/>
              </a:ext>
            </a:extLst>
          </p:cNvPr>
          <p:cNvPicPr>
            <a:picLocks noGrp="1" noChangeAspect="1"/>
          </p:cNvPicPr>
          <p:nvPr>
            <p:ph idx="1"/>
          </p:nvPr>
        </p:nvPicPr>
        <p:blipFill>
          <a:blip r:embed="rId2"/>
          <a:stretch>
            <a:fillRect/>
          </a:stretch>
        </p:blipFill>
        <p:spPr>
          <a:xfrm>
            <a:off x="1524000" y="0"/>
            <a:ext cx="9144000" cy="6858000"/>
          </a:xfrm>
        </p:spPr>
      </p:pic>
    </p:spTree>
    <p:extLst>
      <p:ext uri="{BB962C8B-B14F-4D97-AF65-F5344CB8AC3E}">
        <p14:creationId xmlns:p14="http://schemas.microsoft.com/office/powerpoint/2010/main" val="37244353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DividerColorBox"/>
          <p:cNvSpPr>
            <a:spLocks noChangeArrowheads="1"/>
          </p:cNvSpPr>
          <p:nvPr/>
        </p:nvSpPr>
        <p:spPr bwMode="auto">
          <a:xfrm>
            <a:off x="1524001" y="1128716"/>
            <a:ext cx="1497013" cy="2286000"/>
          </a:xfrm>
          <a:prstGeom prst="rect">
            <a:avLst/>
          </a:prstGeom>
          <a:solidFill>
            <a:srgbClr val="FCAF17"/>
          </a:solidFill>
          <a:ln w="12700" algn="ctr">
            <a:noFill/>
            <a:miter lim="800000"/>
            <a:headEnd/>
            <a:tailEnd/>
          </a:ln>
        </p:spPr>
        <p:txBody>
          <a:bodyPr wrap="none" lIns="90544" tIns="45258" rIns="90544" bIns="45258" anchor="ctr"/>
          <a:lstStyle/>
          <a:p>
            <a:pPr fontAlgn="base">
              <a:spcBef>
                <a:spcPct val="0"/>
              </a:spcBef>
              <a:spcAft>
                <a:spcPct val="0"/>
              </a:spcAft>
            </a:pPr>
            <a:endParaRPr lang="en-US" sz="2400" dirty="0">
              <a:solidFill>
                <a:prstClr val="white"/>
              </a:solidFill>
              <a:latin typeface="Arial" charset="0"/>
            </a:endParaRPr>
          </a:p>
        </p:txBody>
      </p:sp>
      <p:sp>
        <p:nvSpPr>
          <p:cNvPr id="3076" name="Rectangle 34"/>
          <p:cNvSpPr>
            <a:spLocks noGrp="1" noChangeArrowheads="1"/>
          </p:cNvSpPr>
          <p:nvPr>
            <p:ph type="subTitle" idx="1"/>
          </p:nvPr>
        </p:nvSpPr>
        <p:spPr>
          <a:xfrm>
            <a:off x="1512888" y="-16198"/>
            <a:ext cx="9144000" cy="6858000"/>
          </a:xfrm>
          <a:blipFill>
            <a:blip r:embed="rId4"/>
            <a:tile tx="0" ty="0" sx="100000" sy="100000" flip="none" algn="tl"/>
          </a:blipFill>
        </p:spPr>
        <p:txBody>
          <a:bodyPr/>
          <a:lstStyle/>
          <a:p>
            <a:endParaRPr lang="en-ZA" dirty="0"/>
          </a:p>
          <a:p>
            <a:endParaRPr lang="en-ZA" dirty="0"/>
          </a:p>
          <a:p>
            <a:endParaRPr lang="en-ZA" dirty="0"/>
          </a:p>
          <a:p>
            <a:endParaRPr lang="en-ZA" dirty="0"/>
          </a:p>
          <a:p>
            <a:endParaRPr lang="en-ZA" dirty="0"/>
          </a:p>
          <a:p>
            <a:endParaRPr lang="en-ZA">
              <a:latin typeface="David" panose="020E0502060401010101" pitchFamily="34" charset="-79"/>
              <a:cs typeface="David" panose="020E0502060401010101" pitchFamily="34" charset="-79"/>
            </a:endParaRPr>
          </a:p>
          <a:p>
            <a:r>
              <a:rPr lang="en-ZA">
                <a:latin typeface="David" panose="020E0502060401010101" pitchFamily="34" charset="-79"/>
                <a:cs typeface="David" panose="020E0502060401010101" pitchFamily="34" charset="-79"/>
              </a:rPr>
              <a:t>Glycaemic </a:t>
            </a:r>
            <a:r>
              <a:rPr lang="en-ZA" dirty="0">
                <a:latin typeface="David" panose="020E0502060401010101" pitchFamily="34" charset="-79"/>
                <a:cs typeface="David" panose="020E0502060401010101" pitchFamily="34" charset="-79"/>
              </a:rPr>
              <a:t>control in </a:t>
            </a:r>
            <a:r>
              <a:rPr lang="en-ZA" dirty="0" err="1">
                <a:latin typeface="David" panose="020E0502060401010101" pitchFamily="34" charset="-79"/>
                <a:cs typeface="David" panose="020E0502060401010101" pitchFamily="34" charset="-79"/>
              </a:rPr>
              <a:t>Renally</a:t>
            </a:r>
            <a:r>
              <a:rPr lang="en-ZA" dirty="0">
                <a:latin typeface="David" panose="020E0502060401010101" pitchFamily="34" charset="-79"/>
                <a:cs typeface="David" panose="020E0502060401010101" pitchFamily="34" charset="-79"/>
              </a:rPr>
              <a:t> impaired patients with T2DM</a:t>
            </a:r>
            <a:endParaRPr lang="en-US" dirty="0"/>
          </a:p>
          <a:p>
            <a:endParaRPr lang="en-US" dirty="0"/>
          </a:p>
        </p:txBody>
      </p:sp>
      <p:pic>
        <p:nvPicPr>
          <p:cNvPr id="3077" name="DividerPicture" descr="NVS_P_00048_PPT"/>
          <p:cNvPicPr>
            <a:picLocks noChangeAspect="1" noChangeArrowheads="1"/>
          </p:cNvPicPr>
          <p:nvPr/>
        </p:nvPicPr>
        <p:blipFill>
          <a:blip r:embed="rId5"/>
          <a:srcRect/>
          <a:stretch>
            <a:fillRect/>
          </a:stretch>
        </p:blipFill>
        <p:spPr bwMode="auto">
          <a:xfrm>
            <a:off x="2466355" y="435464"/>
            <a:ext cx="7623175" cy="2286000"/>
          </a:xfrm>
          <a:prstGeom prst="rect">
            <a:avLst/>
          </a:prstGeom>
          <a:noFill/>
          <a:ln w="12700">
            <a:noFill/>
            <a:miter lim="800000"/>
            <a:headEnd/>
            <a:tailEnd/>
          </a:ln>
        </p:spPr>
      </p:pic>
      <p:pic>
        <p:nvPicPr>
          <p:cNvPr id="9" name="Picture 8"/>
          <p:cNvPicPr>
            <a:picLocks/>
          </p:cNvPicPr>
          <p:nvPr/>
        </p:nvPicPr>
        <p:blipFill>
          <a:blip r:embed="rId6">
            <a:extLst>
              <a:ext uri="{28A0092B-C50C-407E-A947-70E740481C1C}">
                <a14:useLocalDpi xmlns:a14="http://schemas.microsoft.com/office/drawing/2010/main" val="0"/>
              </a:ext>
            </a:extLst>
          </a:blip>
          <a:stretch>
            <a:fillRect/>
          </a:stretch>
        </p:blipFill>
        <p:spPr>
          <a:xfrm>
            <a:off x="2388219" y="403067"/>
            <a:ext cx="7623175" cy="2286000"/>
          </a:xfrm>
          <a:prstGeom prst="rect">
            <a:avLst/>
          </a:prstGeom>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420320" y="437268"/>
            <a:ext cx="7623175" cy="2286000"/>
          </a:xfrm>
          <a:prstGeom prst="rect">
            <a:avLst/>
          </a:prstGeom>
        </p:spPr>
      </p:pic>
      <p:pic>
        <p:nvPicPr>
          <p:cNvPr id="4" name="Picture 3"/>
          <p:cNvPicPr>
            <a:picLocks/>
          </p:cNvPicPr>
          <p:nvPr/>
        </p:nvPicPr>
        <p:blipFill>
          <a:blip r:embed="rId8">
            <a:extLst>
              <a:ext uri="{28A0092B-C50C-407E-A947-70E740481C1C}">
                <a14:useLocalDpi xmlns:a14="http://schemas.microsoft.com/office/drawing/2010/main" val="0"/>
              </a:ext>
            </a:extLst>
          </a:blip>
          <a:stretch>
            <a:fillRect/>
          </a:stretch>
        </p:blipFill>
        <p:spPr>
          <a:xfrm>
            <a:off x="2449515" y="403969"/>
            <a:ext cx="7623175" cy="2286000"/>
          </a:xfrm>
          <a:prstGeom prst="rect">
            <a:avLst/>
          </a:prstGeom>
        </p:spPr>
      </p:pic>
      <p:pic>
        <p:nvPicPr>
          <p:cNvPr id="5" name="Picture 4"/>
          <p:cNvPicPr>
            <a:picLocks/>
          </p:cNvPicPr>
          <p:nvPr/>
        </p:nvPicPr>
        <p:blipFill>
          <a:blip r:embed="rId8">
            <a:extLst>
              <a:ext uri="{28A0092B-C50C-407E-A947-70E740481C1C}">
                <a14:useLocalDpi xmlns:a14="http://schemas.microsoft.com/office/drawing/2010/main" val="0"/>
              </a:ext>
            </a:extLst>
          </a:blip>
          <a:stretch>
            <a:fillRect/>
          </a:stretch>
        </p:blipFill>
        <p:spPr>
          <a:xfrm>
            <a:off x="2396506" y="438170"/>
            <a:ext cx="7623175" cy="2286000"/>
          </a:xfrm>
          <a:prstGeom prst="rect">
            <a:avLst/>
          </a:prstGeom>
        </p:spPr>
      </p:pic>
      <p:pic>
        <p:nvPicPr>
          <p:cNvPr id="6" name="Picture 5"/>
          <p:cNvPicPr>
            <a:picLocks/>
          </p:cNvPicPr>
          <p:nvPr/>
        </p:nvPicPr>
        <p:blipFill>
          <a:blip r:embed="rId8">
            <a:extLst>
              <a:ext uri="{28A0092B-C50C-407E-A947-70E740481C1C}">
                <a14:useLocalDpi xmlns:a14="http://schemas.microsoft.com/office/drawing/2010/main" val="0"/>
              </a:ext>
            </a:extLst>
          </a:blip>
          <a:stretch>
            <a:fillRect/>
          </a:stretch>
        </p:blipFill>
        <p:spPr>
          <a:xfrm>
            <a:off x="2405059" y="404871"/>
            <a:ext cx="7623175" cy="2286000"/>
          </a:xfrm>
          <a:prstGeom prst="rect">
            <a:avLst/>
          </a:prstGeom>
        </p:spPr>
      </p:pic>
      <p:pic>
        <p:nvPicPr>
          <p:cNvPr id="7" name="Picture 6"/>
          <p:cNvPicPr>
            <a:picLocks/>
          </p:cNvPicPr>
          <p:nvPr/>
        </p:nvPicPr>
        <p:blipFill>
          <a:blip r:embed="rId9">
            <a:extLst>
              <a:ext uri="{28A0092B-C50C-407E-A947-70E740481C1C}">
                <a14:useLocalDpi xmlns:a14="http://schemas.microsoft.com/office/drawing/2010/main" val="0"/>
              </a:ext>
            </a:extLst>
          </a:blip>
          <a:stretch>
            <a:fillRect/>
          </a:stretch>
        </p:blipFill>
        <p:spPr>
          <a:xfrm>
            <a:off x="2416173" y="412970"/>
            <a:ext cx="7623175" cy="2286000"/>
          </a:xfrm>
          <a:prstGeom prst="rect">
            <a:avLst/>
          </a:prstGeom>
        </p:spPr>
      </p:pic>
      <p:pic>
        <p:nvPicPr>
          <p:cNvPr id="8" name="Picture 7"/>
          <p:cNvPicPr>
            <a:picLocks/>
          </p:cNvPicPr>
          <p:nvPr/>
        </p:nvPicPr>
        <p:blipFill>
          <a:blip r:embed="rId10">
            <a:extLst>
              <a:ext uri="{28A0092B-C50C-407E-A947-70E740481C1C}">
                <a14:useLocalDpi xmlns:a14="http://schemas.microsoft.com/office/drawing/2010/main" val="0"/>
              </a:ext>
            </a:extLst>
          </a:blip>
          <a:stretch>
            <a:fillRect/>
          </a:stretch>
        </p:blipFill>
        <p:spPr>
          <a:xfrm>
            <a:off x="2427287" y="404871"/>
            <a:ext cx="7623175" cy="2286000"/>
          </a:xfrm>
          <a:prstGeom prst="rect">
            <a:avLst/>
          </a:prstGeom>
        </p:spPr>
      </p:pic>
      <p:pic>
        <p:nvPicPr>
          <p:cNvPr id="10" name="Picture 9"/>
          <p:cNvPicPr>
            <a:picLocks/>
          </p:cNvPicPr>
          <p:nvPr/>
        </p:nvPicPr>
        <p:blipFill>
          <a:blip r:embed="rId11">
            <a:extLst>
              <a:ext uri="{28A0092B-C50C-407E-A947-70E740481C1C}">
                <a14:useLocalDpi xmlns:a14="http://schemas.microsoft.com/office/drawing/2010/main" val="0"/>
              </a:ext>
            </a:extLst>
          </a:blip>
          <a:stretch>
            <a:fillRect/>
          </a:stretch>
        </p:blipFill>
        <p:spPr>
          <a:xfrm>
            <a:off x="2427287" y="379671"/>
            <a:ext cx="7623175" cy="2286000"/>
          </a:xfrm>
          <a:prstGeom prst="rect">
            <a:avLst/>
          </a:prstGeom>
        </p:spPr>
      </p:pic>
      <p:pic>
        <p:nvPicPr>
          <p:cNvPr id="11" name="Picture 10"/>
          <p:cNvPicPr>
            <a:picLocks/>
          </p:cNvPicPr>
          <p:nvPr/>
        </p:nvPicPr>
        <p:blipFill>
          <a:blip r:embed="rId12">
            <a:extLst>
              <a:ext uri="{28A0092B-C50C-407E-A947-70E740481C1C}">
                <a14:useLocalDpi xmlns:a14="http://schemas.microsoft.com/office/drawing/2010/main" val="0"/>
              </a:ext>
            </a:extLst>
          </a:blip>
          <a:stretch>
            <a:fillRect/>
          </a:stretch>
        </p:blipFill>
        <p:spPr>
          <a:xfrm>
            <a:off x="2438401" y="379671"/>
            <a:ext cx="7623175" cy="2286000"/>
          </a:xfrm>
          <a:prstGeom prst="rect">
            <a:avLst/>
          </a:prstGeom>
        </p:spPr>
      </p:pic>
      <p:pic>
        <p:nvPicPr>
          <p:cNvPr id="30722" name="Picture 2" descr="C:\Users\OSHINKA1\Pictures\Captur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12886" y="389704"/>
            <a:ext cx="9144002" cy="23074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93E68AA-E945-8BAB-6757-BB192D74291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687517" y="6082300"/>
            <a:ext cx="1395149" cy="673273"/>
          </a:xfrm>
          <a:prstGeom prst="rect">
            <a:avLst/>
          </a:prstGeom>
        </p:spPr>
      </p:pic>
    </p:spTree>
    <p:custDataLst>
      <p:tags r:id="rId1"/>
    </p:custDataLst>
    <p:extLst>
      <p:ext uri="{BB962C8B-B14F-4D97-AF65-F5344CB8AC3E}">
        <p14:creationId xmlns:p14="http://schemas.microsoft.com/office/powerpoint/2010/main" val="24072689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089" y="1557339"/>
            <a:ext cx="2160587" cy="212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Down Arrow 11"/>
          <p:cNvSpPr>
            <a:spLocks noChangeArrowheads="1"/>
          </p:cNvSpPr>
          <p:nvPr/>
        </p:nvSpPr>
        <p:spPr bwMode="auto">
          <a:xfrm>
            <a:off x="6515101" y="3787775"/>
            <a:ext cx="257175" cy="241300"/>
          </a:xfrm>
          <a:prstGeom prst="downArrow">
            <a:avLst>
              <a:gd name="adj1" fmla="val 50000"/>
              <a:gd name="adj2" fmla="val 50000"/>
            </a:avLst>
          </a:prstGeom>
          <a:solidFill>
            <a:srgbClr val="FF6600"/>
          </a:solidFill>
          <a:ln>
            <a:noFill/>
          </a:ln>
          <a:extLst>
            <a:ext uri="{91240B29-F687-4F45-9708-019B960494DF}">
              <a14:hiddenLine xmlns:a14="http://schemas.microsoft.com/office/drawing/2010/main" w="0" algn="ctr">
                <a:solidFill>
                  <a:srgbClr val="000000"/>
                </a:solidFill>
                <a:round/>
                <a:headEnd/>
                <a:tailEnd/>
              </a14:hiddenLine>
            </a:ext>
          </a:extLst>
        </p:spPr>
        <p:txBody>
          <a:bodyPr wrap="none" lIns="89850" tIns="46720" rIns="89850" bIns="46720" anchor="ctr"/>
          <a:lstStyle>
            <a:lvl1pPr>
              <a:defRPr sz="1000">
                <a:solidFill>
                  <a:schemeClr val="tx1"/>
                </a:solidFill>
                <a:latin typeface="Arial" charset="0"/>
                <a:cs typeface="Arial" charset="0"/>
              </a:defRPr>
            </a:lvl1pPr>
            <a:lvl2pPr marL="742950" indent="-285750">
              <a:defRPr sz="1000">
                <a:solidFill>
                  <a:schemeClr val="tx1"/>
                </a:solidFill>
                <a:latin typeface="Arial" charset="0"/>
                <a:cs typeface="Arial" charset="0"/>
              </a:defRPr>
            </a:lvl2pPr>
            <a:lvl3pPr marL="1143000" indent="-228600">
              <a:defRPr sz="1000">
                <a:solidFill>
                  <a:schemeClr val="tx1"/>
                </a:solidFill>
                <a:latin typeface="Arial" charset="0"/>
                <a:cs typeface="Arial" charset="0"/>
              </a:defRPr>
            </a:lvl3pPr>
            <a:lvl4pPr marL="1600200" indent="-228600">
              <a:defRPr sz="1000">
                <a:solidFill>
                  <a:schemeClr val="tx1"/>
                </a:solidFill>
                <a:latin typeface="Arial" charset="0"/>
                <a:cs typeface="Arial" charset="0"/>
              </a:defRPr>
            </a:lvl4pPr>
            <a:lvl5pPr marL="2057400" indent="-22860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0" fontAlgn="base" hangingPunct="0">
              <a:lnSpc>
                <a:spcPct val="150000"/>
              </a:lnSpc>
              <a:spcBef>
                <a:spcPct val="0"/>
              </a:spcBef>
              <a:spcAft>
                <a:spcPct val="0"/>
              </a:spcAft>
            </a:pPr>
            <a:endParaRPr lang="en-US" altLang="en-US" sz="3200" b="1">
              <a:solidFill>
                <a:srgbClr val="000000"/>
              </a:solidFill>
            </a:endParaRPr>
          </a:p>
        </p:txBody>
      </p:sp>
      <p:sp>
        <p:nvSpPr>
          <p:cNvPr id="58372" name="Title 1"/>
          <p:cNvSpPr>
            <a:spLocks noGrp="1"/>
          </p:cNvSpPr>
          <p:nvPr>
            <p:ph type="title"/>
          </p:nvPr>
        </p:nvSpPr>
        <p:spPr>
          <a:xfrm>
            <a:off x="1743075" y="66675"/>
            <a:ext cx="8764588" cy="1011238"/>
          </a:xfrm>
        </p:spPr>
        <p:txBody>
          <a:bodyPr/>
          <a:lstStyle/>
          <a:p>
            <a:r>
              <a:rPr lang="en-US" altLang="en-US" sz="2400"/>
              <a:t>Basis for vildagliptin in T2DM patients with renal impairment </a:t>
            </a:r>
            <a:endParaRPr lang="en-GB" altLang="en-US" sz="2400"/>
          </a:p>
        </p:txBody>
      </p:sp>
      <p:sp>
        <p:nvSpPr>
          <p:cNvPr id="4" name="Content Placeholder 6"/>
          <p:cNvSpPr txBox="1">
            <a:spLocks/>
          </p:cNvSpPr>
          <p:nvPr/>
        </p:nvSpPr>
        <p:spPr bwMode="auto">
          <a:xfrm>
            <a:off x="1625601" y="1417639"/>
            <a:ext cx="8386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0"/>
              </a:spcBef>
              <a:spcAft>
                <a:spcPct val="40000"/>
              </a:spcAft>
              <a:buFont typeface="Symbol" panose="05050102010706020507" pitchFamily="18" charset="2"/>
              <a:defRPr sz="2000" b="1">
                <a:solidFill>
                  <a:schemeClr val="tx1"/>
                </a:solidFill>
                <a:latin typeface="Arial" panose="020B0604020202020204" pitchFamily="34" charset="0"/>
                <a:ea typeface="+mn-ea"/>
                <a:cs typeface="Arial" panose="020B0604020202020204" pitchFamily="34" charset="0"/>
              </a:defRPr>
            </a:lvl1pPr>
            <a:lvl2pPr marL="287338" indent="-285750" algn="l" rtl="0" eaLnBrk="0" fontAlgn="base" hangingPunct="0">
              <a:spcBef>
                <a:spcPct val="0"/>
              </a:spcBef>
              <a:spcAft>
                <a:spcPct val="40000"/>
              </a:spcAft>
              <a:buFont typeface="Symbol" panose="05050102010706020507" pitchFamily="18" charset="2"/>
              <a:buChar char="·"/>
              <a:defRPr b="1">
                <a:solidFill>
                  <a:schemeClr val="tx1"/>
                </a:solidFill>
                <a:latin typeface="Arial" panose="020B0604020202020204" pitchFamily="34" charset="0"/>
                <a:cs typeface="Arial" panose="020B0604020202020204" pitchFamily="34" charset="0"/>
              </a:defRPr>
            </a:lvl2pPr>
            <a:lvl3pPr marL="566738" indent="-277813" algn="l" rtl="0" eaLnBrk="0" fontAlgn="base" hangingPunct="0">
              <a:spcBef>
                <a:spcPct val="0"/>
              </a:spcBef>
              <a:spcAft>
                <a:spcPct val="40000"/>
              </a:spcAft>
              <a:buFont typeface="Symbol" panose="05050102010706020507" pitchFamily="18" charset="2"/>
              <a:buChar char="-"/>
              <a:defRPr b="1">
                <a:solidFill>
                  <a:schemeClr val="tx1"/>
                </a:solidFill>
                <a:latin typeface="Arial" panose="020B0604020202020204" pitchFamily="34" charset="0"/>
                <a:cs typeface="Arial" panose="020B0604020202020204" pitchFamily="34" charset="0"/>
              </a:defRPr>
            </a:lvl3pPr>
            <a:lvl4pPr marL="854075" indent="-285750" algn="l" rtl="0" eaLnBrk="0" fontAlgn="base" hangingPunct="0">
              <a:spcBef>
                <a:spcPct val="0"/>
              </a:spcBef>
              <a:spcAft>
                <a:spcPct val="40000"/>
              </a:spcAft>
              <a:buChar char="•"/>
              <a:defRPr sz="1600" b="1">
                <a:solidFill>
                  <a:schemeClr val="tx1"/>
                </a:solidFill>
                <a:latin typeface="Arial" panose="020B0604020202020204" pitchFamily="34" charset="0"/>
                <a:cs typeface="Arial" panose="020B0604020202020204" pitchFamily="34" charset="0"/>
              </a:defRPr>
            </a:lvl4pPr>
            <a:lvl5pPr marL="2455863" indent="-284163" algn="l" rtl="0" eaLnBrk="0" fontAlgn="base" hangingPunct="0">
              <a:spcBef>
                <a:spcPct val="0"/>
              </a:spcBef>
              <a:spcAft>
                <a:spcPct val="50000"/>
              </a:spcAft>
              <a:buFont typeface="Symbol" panose="05050102010706020507" pitchFamily="18" charset="2"/>
              <a:buChar char="·"/>
              <a:defRPr sz="2200" b="1">
                <a:solidFill>
                  <a:schemeClr val="tx1"/>
                </a:solidFill>
                <a:latin typeface="+mn-lt"/>
                <a:cs typeface="+mn-cs"/>
              </a:defRPr>
            </a:lvl5pPr>
            <a:lvl6pPr marL="2913063" indent="-284163" algn="l" rtl="0" fontAlgn="base">
              <a:spcBef>
                <a:spcPct val="0"/>
              </a:spcBef>
              <a:spcAft>
                <a:spcPct val="50000"/>
              </a:spcAft>
              <a:buFont typeface="Symbol" pitchFamily="18" charset="2"/>
              <a:buChar char="·"/>
              <a:defRPr sz="2200" b="1">
                <a:solidFill>
                  <a:schemeClr val="tx1"/>
                </a:solidFill>
                <a:latin typeface="+mn-lt"/>
                <a:cs typeface="+mn-cs"/>
              </a:defRPr>
            </a:lvl6pPr>
            <a:lvl7pPr marL="3370263" indent="-284163" algn="l" rtl="0" fontAlgn="base">
              <a:spcBef>
                <a:spcPct val="0"/>
              </a:spcBef>
              <a:spcAft>
                <a:spcPct val="50000"/>
              </a:spcAft>
              <a:buFont typeface="Symbol" pitchFamily="18" charset="2"/>
              <a:buChar char="·"/>
              <a:defRPr sz="2200" b="1">
                <a:solidFill>
                  <a:schemeClr val="tx1"/>
                </a:solidFill>
                <a:latin typeface="+mn-lt"/>
                <a:cs typeface="+mn-cs"/>
              </a:defRPr>
            </a:lvl7pPr>
            <a:lvl8pPr marL="3827463" indent="-284163" algn="l" rtl="0" fontAlgn="base">
              <a:spcBef>
                <a:spcPct val="0"/>
              </a:spcBef>
              <a:spcAft>
                <a:spcPct val="50000"/>
              </a:spcAft>
              <a:buFont typeface="Symbol" pitchFamily="18" charset="2"/>
              <a:buChar char="·"/>
              <a:defRPr sz="2200" b="1">
                <a:solidFill>
                  <a:schemeClr val="tx1"/>
                </a:solidFill>
                <a:latin typeface="+mn-lt"/>
                <a:cs typeface="+mn-cs"/>
              </a:defRPr>
            </a:lvl8pPr>
            <a:lvl9pPr marL="4284663" indent="-284163" algn="l" rtl="0" fontAlgn="base">
              <a:spcBef>
                <a:spcPct val="0"/>
              </a:spcBef>
              <a:spcAft>
                <a:spcPct val="50000"/>
              </a:spcAft>
              <a:buFont typeface="Symbol" pitchFamily="18" charset="2"/>
              <a:buChar char="·"/>
              <a:defRPr sz="2200" b="1">
                <a:solidFill>
                  <a:schemeClr val="tx1"/>
                </a:solidFill>
                <a:latin typeface="+mn-lt"/>
                <a:cs typeface="+mn-cs"/>
              </a:defRPr>
            </a:lvl9pPr>
          </a:lstStyle>
          <a:p>
            <a:pPr marL="180975" indent="85725">
              <a:spcAft>
                <a:spcPts val="0"/>
              </a:spcAft>
              <a:defRPr/>
            </a:pPr>
            <a:r>
              <a:rPr lang="en-US" altLang="en-US" sz="1600" kern="0" dirty="0">
                <a:solidFill>
                  <a:srgbClr val="FFFFFF"/>
                </a:solidFill>
              </a:rPr>
              <a:t>Only ~25% of vildagliptin is excreted unchanged by kidney                                           </a:t>
            </a:r>
          </a:p>
          <a:p>
            <a:pPr marL="180975" indent="85725">
              <a:spcAft>
                <a:spcPts val="0"/>
              </a:spcAft>
              <a:defRPr/>
            </a:pPr>
            <a:r>
              <a:rPr lang="en-US" altLang="en-US" sz="1200" i="1" kern="0" dirty="0">
                <a:solidFill>
                  <a:srgbClr val="FFFFFF"/>
                </a:solidFill>
              </a:rPr>
              <a:t>(main excretion mode is hydrolysis to inactive metabolite)</a:t>
            </a:r>
          </a:p>
        </p:txBody>
      </p:sp>
      <p:graphicFrame>
        <p:nvGraphicFramePr>
          <p:cNvPr id="5" name="Table 4"/>
          <p:cNvGraphicFramePr>
            <a:graphicFrameLocks noGrp="1"/>
          </p:cNvGraphicFramePr>
          <p:nvPr/>
        </p:nvGraphicFramePr>
        <p:xfrm>
          <a:off x="1938338" y="1941513"/>
          <a:ext cx="6129336" cy="1310060"/>
        </p:xfrm>
        <a:graphic>
          <a:graphicData uri="http://schemas.openxmlformats.org/drawingml/2006/table">
            <a:tbl>
              <a:tblPr firstRow="1" bandRow="1">
                <a:tableStyleId>{073A0DAA-6AF3-43AB-8588-CEC1D06C72B9}</a:tableStyleId>
              </a:tblPr>
              <a:tblGrid>
                <a:gridCol w="1550133">
                  <a:extLst>
                    <a:ext uri="{9D8B030D-6E8A-4147-A177-3AD203B41FA5}">
                      <a16:colId xmlns:a16="http://schemas.microsoft.com/office/drawing/2014/main" val="20000"/>
                    </a:ext>
                  </a:extLst>
                </a:gridCol>
                <a:gridCol w="1514535">
                  <a:extLst>
                    <a:ext uri="{9D8B030D-6E8A-4147-A177-3AD203B41FA5}">
                      <a16:colId xmlns:a16="http://schemas.microsoft.com/office/drawing/2014/main" val="20001"/>
                    </a:ext>
                  </a:extLst>
                </a:gridCol>
                <a:gridCol w="1471346">
                  <a:extLst>
                    <a:ext uri="{9D8B030D-6E8A-4147-A177-3AD203B41FA5}">
                      <a16:colId xmlns:a16="http://schemas.microsoft.com/office/drawing/2014/main" val="20002"/>
                    </a:ext>
                  </a:extLst>
                </a:gridCol>
                <a:gridCol w="1593322">
                  <a:extLst>
                    <a:ext uri="{9D8B030D-6E8A-4147-A177-3AD203B41FA5}">
                      <a16:colId xmlns:a16="http://schemas.microsoft.com/office/drawing/2014/main" val="20003"/>
                    </a:ext>
                  </a:extLst>
                </a:gridCol>
              </a:tblGrid>
              <a:tr h="274124">
                <a:tc gridSpan="4">
                  <a:txBody>
                    <a:bodyPr/>
                    <a:lstStyle/>
                    <a:p>
                      <a:pPr algn="ctr"/>
                      <a:r>
                        <a:rPr lang="en-GB" sz="1200" b="1" dirty="0">
                          <a:solidFill>
                            <a:srgbClr val="FFFF00"/>
                          </a:solidFill>
                        </a:rPr>
                        <a:t>                                 </a:t>
                      </a:r>
                      <a:r>
                        <a:rPr lang="en-GB" sz="1200" b="1" dirty="0">
                          <a:solidFill>
                            <a:schemeClr val="tx1"/>
                          </a:solidFill>
                        </a:rPr>
                        <a:t>Geometric mean ratios (90% CI)</a:t>
                      </a:r>
                    </a:p>
                  </a:txBody>
                  <a:tcPr marL="91432" marR="91432" marT="45662" marB="45662">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10000"/>
                  </a:ext>
                </a:extLst>
              </a:tr>
              <a:tr h="258891">
                <a:tc>
                  <a:txBody>
                    <a:bodyPr/>
                    <a:lstStyle/>
                    <a:p>
                      <a:pPr algn="l"/>
                      <a:r>
                        <a:rPr lang="en-GB" sz="1100" b="1" dirty="0">
                          <a:solidFill>
                            <a:schemeClr val="tx1"/>
                          </a:solidFill>
                        </a:rPr>
                        <a:t>Parameter</a:t>
                      </a:r>
                    </a:p>
                  </a:txBody>
                  <a:tcPr marL="91432" marR="91432" marT="45662" marB="4566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rgbClr val="FFFF00"/>
                          </a:solidFill>
                        </a:rPr>
                        <a:t>Mild RI</a:t>
                      </a:r>
                    </a:p>
                  </a:txBody>
                  <a:tcPr marL="91432" marR="91432" marT="45662" marB="4566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chemeClr val="accent2"/>
                          </a:solidFill>
                        </a:rPr>
                        <a:t>Moderate RI</a:t>
                      </a:r>
                    </a:p>
                  </a:txBody>
                  <a:tcPr marL="91432" marR="91432" marT="45662" marB="4566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chemeClr val="accent2"/>
                          </a:solidFill>
                        </a:rPr>
                        <a:t>Severe RI</a:t>
                      </a:r>
                    </a:p>
                  </a:txBody>
                  <a:tcPr marL="91432" marR="91432" marT="45662" marB="4566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8891">
                <a:tc gridSpan="4">
                  <a:txBody>
                    <a:bodyPr/>
                    <a:lstStyle/>
                    <a:p>
                      <a:pPr algn="l"/>
                      <a:r>
                        <a:rPr lang="en-GB" sz="1100" b="1" dirty="0">
                          <a:solidFill>
                            <a:schemeClr val="tx1"/>
                          </a:solidFill>
                        </a:rPr>
                        <a:t>Vildagliptin</a:t>
                      </a:r>
                      <a:r>
                        <a:rPr lang="en-GB" sz="1000" b="1" dirty="0">
                          <a:solidFill>
                            <a:schemeClr val="tx1"/>
                          </a:solidFill>
                        </a:rPr>
                        <a:t> </a:t>
                      </a:r>
                    </a:p>
                  </a:txBody>
                  <a:tcPr marL="91432" marR="91432" marT="45662" marB="45662">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a:endParaRPr lang="en-GB" sz="1200" dirty="0"/>
                    </a:p>
                  </a:txBody>
                  <a:tcPr marL="91465" marR="91465"/>
                </a:tc>
                <a:tc hMerge="1">
                  <a:txBody>
                    <a:bodyPr/>
                    <a:lstStyle/>
                    <a:p>
                      <a:endParaRPr lang="en-GB"/>
                    </a:p>
                  </a:txBody>
                  <a:tcPr/>
                </a:tc>
                <a:extLst>
                  <a:ext uri="{0D108BD9-81ED-4DB2-BD59-A6C34878D82A}">
                    <a16:rowId xmlns:a16="http://schemas.microsoft.com/office/drawing/2014/main" val="10002"/>
                  </a:ext>
                </a:extLst>
              </a:tr>
              <a:tr h="258891">
                <a:tc>
                  <a:txBody>
                    <a:bodyPr/>
                    <a:lstStyle/>
                    <a:p>
                      <a:pPr algn="l"/>
                      <a:r>
                        <a:rPr lang="en-GB" sz="1100" b="1" dirty="0">
                          <a:solidFill>
                            <a:schemeClr val="tx1"/>
                          </a:solidFill>
                        </a:rPr>
                        <a:t>C</a:t>
                      </a:r>
                      <a:r>
                        <a:rPr lang="en-GB" sz="1100" b="1" baseline="-25000" dirty="0">
                          <a:solidFill>
                            <a:schemeClr val="tx1"/>
                          </a:solidFill>
                        </a:rPr>
                        <a:t>max</a:t>
                      </a:r>
                      <a:r>
                        <a:rPr lang="en-GB" sz="1100" b="1" dirty="0">
                          <a:solidFill>
                            <a:schemeClr val="tx1"/>
                          </a:solidFill>
                        </a:rPr>
                        <a:t>, ng/mL</a:t>
                      </a:r>
                    </a:p>
                  </a:txBody>
                  <a:tcPr marL="91432" marR="91432" marT="45662" marB="4566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chemeClr val="tx1"/>
                          </a:solidFill>
                        </a:rPr>
                        <a:t>1.37 </a:t>
                      </a:r>
                      <a:r>
                        <a:rPr lang="en-GB" sz="1000" b="1" dirty="0">
                          <a:solidFill>
                            <a:schemeClr val="tx1"/>
                          </a:solidFill>
                        </a:rPr>
                        <a:t> (1.17,</a:t>
                      </a:r>
                      <a:r>
                        <a:rPr lang="en-GB" sz="1000" b="1" baseline="0" dirty="0">
                          <a:solidFill>
                            <a:schemeClr val="tx1"/>
                          </a:solidFill>
                        </a:rPr>
                        <a:t> 1.60)</a:t>
                      </a:r>
                      <a:endParaRPr lang="en-GB" sz="1000" b="1" dirty="0">
                        <a:solidFill>
                          <a:schemeClr val="tx1"/>
                        </a:solidFill>
                      </a:endParaRPr>
                    </a:p>
                  </a:txBody>
                  <a:tcPr marL="91432" marR="91432" marT="45662" marB="4566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chemeClr val="tx1"/>
                          </a:solidFill>
                        </a:rPr>
                        <a:t>1.32</a:t>
                      </a:r>
                      <a:r>
                        <a:rPr lang="en-GB" sz="1000" b="1" dirty="0">
                          <a:solidFill>
                            <a:schemeClr val="tx1"/>
                          </a:solidFill>
                        </a:rPr>
                        <a:t>  (1.12, 1.55)</a:t>
                      </a:r>
                    </a:p>
                  </a:txBody>
                  <a:tcPr marL="91432" marR="91432" marT="45662" marB="4566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chemeClr val="tx1"/>
                          </a:solidFill>
                        </a:rPr>
                        <a:t>1.36</a:t>
                      </a:r>
                      <a:r>
                        <a:rPr lang="en-GB" sz="1000" b="1" dirty="0">
                          <a:solidFill>
                            <a:schemeClr val="tx1"/>
                          </a:solidFill>
                        </a:rPr>
                        <a:t>  (1.15, 1.61)</a:t>
                      </a:r>
                    </a:p>
                  </a:txBody>
                  <a:tcPr marL="91432" marR="91432" marT="45662" marB="4566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8891">
                <a:tc>
                  <a:txBody>
                    <a:bodyPr/>
                    <a:lstStyle/>
                    <a:p>
                      <a:pPr algn="l"/>
                      <a:r>
                        <a:rPr lang="en-GB" sz="1100" b="1" dirty="0">
                          <a:solidFill>
                            <a:schemeClr val="tx1"/>
                          </a:solidFill>
                        </a:rPr>
                        <a:t>AUC</a:t>
                      </a:r>
                      <a:r>
                        <a:rPr lang="en-GB" sz="1100" b="1" baseline="-25000" dirty="0">
                          <a:solidFill>
                            <a:schemeClr val="tx1"/>
                          </a:solidFill>
                        </a:rPr>
                        <a:t>t</a:t>
                      </a:r>
                      <a:r>
                        <a:rPr lang="en-GB" sz="1100" b="1" dirty="0">
                          <a:solidFill>
                            <a:schemeClr val="tx1"/>
                          </a:solidFill>
                        </a:rPr>
                        <a:t>, ng x h/mL</a:t>
                      </a:r>
                    </a:p>
                  </a:txBody>
                  <a:tcPr marL="91432" marR="91432" marT="45662" marB="4566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chemeClr val="tx1"/>
                          </a:solidFill>
                        </a:rPr>
                        <a:t>1.40</a:t>
                      </a:r>
                      <a:r>
                        <a:rPr lang="en-GB" sz="1000" b="1" dirty="0">
                          <a:solidFill>
                            <a:schemeClr val="tx1"/>
                          </a:solidFill>
                        </a:rPr>
                        <a:t>  (1.24, 1.57)</a:t>
                      </a:r>
                    </a:p>
                  </a:txBody>
                  <a:tcPr marL="91432" marR="91432" marT="45662" marB="4566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chemeClr val="tx1"/>
                          </a:solidFill>
                        </a:rPr>
                        <a:t>1.71</a:t>
                      </a:r>
                      <a:r>
                        <a:rPr lang="en-GB" sz="1000" b="1" dirty="0">
                          <a:solidFill>
                            <a:schemeClr val="tx1"/>
                          </a:solidFill>
                        </a:rPr>
                        <a:t>  (1.52, 1.93)</a:t>
                      </a:r>
                    </a:p>
                  </a:txBody>
                  <a:tcPr marL="91432" marR="91432" marT="45662" marB="4566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chemeClr val="tx1"/>
                          </a:solidFill>
                        </a:rPr>
                        <a:t>2.00 </a:t>
                      </a:r>
                      <a:r>
                        <a:rPr lang="en-GB" sz="1000" b="1" dirty="0">
                          <a:solidFill>
                            <a:schemeClr val="tx1"/>
                          </a:solidFill>
                        </a:rPr>
                        <a:t> (1.77, 2.26)</a:t>
                      </a:r>
                    </a:p>
                  </a:txBody>
                  <a:tcPr marL="91432" marR="91432" marT="45662" marB="4566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6" name="Rounded Rectangle 5"/>
          <p:cNvSpPr/>
          <p:nvPr/>
        </p:nvSpPr>
        <p:spPr bwMode="auto">
          <a:xfrm>
            <a:off x="3394076" y="3335338"/>
            <a:ext cx="1679575" cy="4683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sz="1100" b="1" dirty="0">
                <a:solidFill>
                  <a:srgbClr val="000000"/>
                </a:solidFill>
                <a:latin typeface="Calibri"/>
              </a:rPr>
              <a:t>Minimal increase in vildagliptin exposure</a:t>
            </a:r>
          </a:p>
        </p:txBody>
      </p:sp>
      <p:grpSp>
        <p:nvGrpSpPr>
          <p:cNvPr id="7" name="Group 13"/>
          <p:cNvGrpSpPr>
            <a:grpSpLocks/>
          </p:cNvGrpSpPr>
          <p:nvPr/>
        </p:nvGrpSpPr>
        <p:grpSpPr bwMode="auto">
          <a:xfrm>
            <a:off x="5114925" y="3306763"/>
            <a:ext cx="3155950" cy="584200"/>
            <a:chOff x="4399745" y="3670227"/>
            <a:chExt cx="3820330" cy="867414"/>
          </a:xfrm>
        </p:grpSpPr>
        <p:sp>
          <p:nvSpPr>
            <p:cNvPr id="8" name="Rounded Rectangle 7"/>
            <p:cNvSpPr/>
            <p:nvPr/>
          </p:nvSpPr>
          <p:spPr>
            <a:xfrm>
              <a:off x="4455475" y="3715011"/>
              <a:ext cx="3764600" cy="6953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400" dirty="0">
                <a:solidFill>
                  <a:srgbClr val="FFFFFF"/>
                </a:solidFill>
                <a:latin typeface="Calibri"/>
              </a:endParaRPr>
            </a:p>
          </p:txBody>
        </p:sp>
        <p:sp>
          <p:nvSpPr>
            <p:cNvPr id="9" name="TextBox 16"/>
            <p:cNvSpPr txBox="1">
              <a:spLocks noChangeArrowheads="1"/>
            </p:cNvSpPr>
            <p:nvPr/>
          </p:nvSpPr>
          <p:spPr bwMode="auto">
            <a:xfrm>
              <a:off x="4399745" y="3670227"/>
              <a:ext cx="3818409" cy="86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spcAft>
                  <a:spcPct val="40000"/>
                </a:spcAft>
                <a:buFont typeface="Symbol" panose="05050102010706020507" pitchFamily="18" charset="2"/>
                <a:defRPr sz="2000" b="1">
                  <a:solidFill>
                    <a:schemeClr val="bg2"/>
                  </a:solidFill>
                  <a:latin typeface="News Gothic MT" pitchFamily="34" charset="0"/>
                  <a:cs typeface="Arial" panose="020B0604020202020204" pitchFamily="34" charset="0"/>
                </a:defRPr>
              </a:lvl1pPr>
              <a:lvl2pPr marL="742950" indent="-285750" eaLnBrk="0" hangingPunct="0">
                <a:spcBef>
                  <a:spcPct val="40000"/>
                </a:spcBef>
                <a:spcAft>
                  <a:spcPct val="40000"/>
                </a:spcAft>
                <a:buFont typeface="Symbol" panose="05050102010706020507" pitchFamily="18" charset="2"/>
                <a:buChar char="·"/>
                <a:defRPr b="1">
                  <a:solidFill>
                    <a:schemeClr val="bg2"/>
                  </a:solidFill>
                  <a:latin typeface="News Gothic MT" pitchFamily="34" charset="0"/>
                  <a:cs typeface="Arial" panose="020B0604020202020204" pitchFamily="34" charset="0"/>
                </a:defRPr>
              </a:lvl2pPr>
              <a:lvl3pPr marL="1143000" indent="-228600" eaLnBrk="0" hangingPunct="0">
                <a:spcBef>
                  <a:spcPct val="40000"/>
                </a:spcBef>
                <a:spcAft>
                  <a:spcPct val="40000"/>
                </a:spcAft>
                <a:buFont typeface="Symbol" panose="05050102010706020507" pitchFamily="18" charset="2"/>
                <a:buChar char="-"/>
                <a:defRPr b="1">
                  <a:solidFill>
                    <a:schemeClr val="bg2"/>
                  </a:solidFill>
                  <a:latin typeface="News Gothic MT" pitchFamily="34" charset="0"/>
                  <a:cs typeface="Arial" panose="020B0604020202020204" pitchFamily="34" charset="0"/>
                </a:defRPr>
              </a:lvl3pPr>
              <a:lvl4pPr marL="1600200" indent="-228600" eaLnBrk="0" hangingPunct="0">
                <a:spcBef>
                  <a:spcPct val="40000"/>
                </a:spcBef>
                <a:spcAft>
                  <a:spcPct val="40000"/>
                </a:spcAft>
                <a:buChar char="•"/>
                <a:defRPr sz="1600" b="1">
                  <a:solidFill>
                    <a:schemeClr val="bg2"/>
                  </a:solidFill>
                  <a:latin typeface="News Gothic MT" pitchFamily="34" charset="0"/>
                  <a:cs typeface="Arial" panose="020B0604020202020204" pitchFamily="34" charset="0"/>
                </a:defRPr>
              </a:lvl4pPr>
              <a:lvl5pPr marL="2057400" indent="-228600" eaLnBrk="0" hangingPunct="0">
                <a:spcBef>
                  <a:spcPct val="40000"/>
                </a:spcBef>
                <a:spcAft>
                  <a:spcPct val="50000"/>
                </a:spcAft>
                <a:buFont typeface="Symbol" panose="05050102010706020507" pitchFamily="18" charset="2"/>
                <a:buChar char="·"/>
                <a:defRPr sz="2200" b="1">
                  <a:solidFill>
                    <a:schemeClr val="bg2"/>
                  </a:solidFill>
                  <a:latin typeface="News Gothic MT" pitchFamily="34" charset="0"/>
                  <a:cs typeface="Arial" panose="020B0604020202020204" pitchFamily="34" charset="0"/>
                </a:defRPr>
              </a:lvl5pPr>
              <a:lvl6pPr marL="2514600" indent="-228600" eaLnBrk="0" fontAlgn="base" hangingPunct="0">
                <a:spcBef>
                  <a:spcPct val="40000"/>
                </a:spcBef>
                <a:spcAft>
                  <a:spcPct val="50000"/>
                </a:spcAft>
                <a:buFont typeface="Symbol" panose="05050102010706020507" pitchFamily="18" charset="2"/>
                <a:buChar char="·"/>
                <a:defRPr sz="2200" b="1">
                  <a:solidFill>
                    <a:schemeClr val="bg2"/>
                  </a:solidFill>
                  <a:latin typeface="News Gothic MT" pitchFamily="34" charset="0"/>
                  <a:cs typeface="Arial" panose="020B0604020202020204" pitchFamily="34" charset="0"/>
                </a:defRPr>
              </a:lvl6pPr>
              <a:lvl7pPr marL="2971800" indent="-228600" eaLnBrk="0" fontAlgn="base" hangingPunct="0">
                <a:spcBef>
                  <a:spcPct val="40000"/>
                </a:spcBef>
                <a:spcAft>
                  <a:spcPct val="50000"/>
                </a:spcAft>
                <a:buFont typeface="Symbol" panose="05050102010706020507" pitchFamily="18" charset="2"/>
                <a:buChar char="·"/>
                <a:defRPr sz="2200" b="1">
                  <a:solidFill>
                    <a:schemeClr val="bg2"/>
                  </a:solidFill>
                  <a:latin typeface="News Gothic MT" pitchFamily="34" charset="0"/>
                  <a:cs typeface="Arial" panose="020B0604020202020204" pitchFamily="34" charset="0"/>
                </a:defRPr>
              </a:lvl7pPr>
              <a:lvl8pPr marL="3429000" indent="-228600" eaLnBrk="0" fontAlgn="base" hangingPunct="0">
                <a:spcBef>
                  <a:spcPct val="40000"/>
                </a:spcBef>
                <a:spcAft>
                  <a:spcPct val="50000"/>
                </a:spcAft>
                <a:buFont typeface="Symbol" panose="05050102010706020507" pitchFamily="18" charset="2"/>
                <a:buChar char="·"/>
                <a:defRPr sz="2200" b="1">
                  <a:solidFill>
                    <a:schemeClr val="bg2"/>
                  </a:solidFill>
                  <a:latin typeface="News Gothic MT" pitchFamily="34" charset="0"/>
                  <a:cs typeface="Arial" panose="020B0604020202020204" pitchFamily="34" charset="0"/>
                </a:defRPr>
              </a:lvl8pPr>
              <a:lvl9pPr marL="3886200" indent="-228600" eaLnBrk="0" fontAlgn="base" hangingPunct="0">
                <a:spcBef>
                  <a:spcPct val="40000"/>
                </a:spcBef>
                <a:spcAft>
                  <a:spcPct val="50000"/>
                </a:spcAft>
                <a:buFont typeface="Symbol" panose="05050102010706020507" pitchFamily="18" charset="2"/>
                <a:buChar char="·"/>
                <a:defRPr sz="2200" b="1">
                  <a:solidFill>
                    <a:schemeClr val="bg2"/>
                  </a:solidFill>
                  <a:latin typeface="News Gothic MT" pitchFamily="34" charset="0"/>
                  <a:cs typeface="Arial" panose="020B0604020202020204" pitchFamily="34" charset="0"/>
                </a:defRPr>
              </a:lvl9pPr>
            </a:lstStyle>
            <a:p>
              <a:pPr algn="ctr" eaLnBrk="1" hangingPunct="1">
                <a:spcBef>
                  <a:spcPct val="0"/>
                </a:spcBef>
                <a:spcAft>
                  <a:spcPct val="0"/>
                </a:spcAft>
                <a:defRPr/>
              </a:pPr>
              <a:r>
                <a:rPr lang="en-US" altLang="en-US" sz="1200" kern="0" dirty="0">
                  <a:solidFill>
                    <a:srgbClr val="000000"/>
                  </a:solidFill>
                </a:rPr>
                <a:t>No increase in </a:t>
              </a:r>
              <a:r>
                <a:rPr lang="en-US" altLang="en-US" sz="1200" i="1" kern="0" dirty="0">
                  <a:solidFill>
                    <a:srgbClr val="000000"/>
                  </a:solidFill>
                </a:rPr>
                <a:t>C</a:t>
              </a:r>
              <a:r>
                <a:rPr lang="en-US" altLang="en-US" sz="1200" kern="0" baseline="-25000" dirty="0">
                  <a:solidFill>
                    <a:srgbClr val="000000"/>
                  </a:solidFill>
                </a:rPr>
                <a:t>max,</a:t>
              </a:r>
              <a:r>
                <a:rPr lang="en-US" altLang="en-US" sz="1200" kern="0" dirty="0">
                  <a:solidFill>
                    <a:srgbClr val="000000"/>
                  </a:solidFill>
                </a:rPr>
                <a:t> up to 2 fold increase in exposure (AUC) in </a:t>
              </a:r>
              <a:r>
                <a:rPr lang="en-US" altLang="en-US" sz="1200" kern="0" baseline="-25000" dirty="0">
                  <a:solidFill>
                    <a:srgbClr val="000000"/>
                  </a:solidFill>
                </a:rPr>
                <a:t> </a:t>
              </a:r>
              <a:r>
                <a:rPr lang="en-US" altLang="en-US" sz="1200" kern="0" dirty="0">
                  <a:solidFill>
                    <a:srgbClr val="000000"/>
                  </a:solidFill>
                </a:rPr>
                <a:t>severe RI</a:t>
              </a:r>
              <a:endParaRPr lang="en-US" altLang="en-US" sz="1050" i="1" kern="0" dirty="0">
                <a:solidFill>
                  <a:srgbClr val="000000"/>
                </a:solidFill>
              </a:endParaRPr>
            </a:p>
            <a:p>
              <a:pPr algn="ctr" eaLnBrk="1" hangingPunct="1">
                <a:spcBef>
                  <a:spcPct val="0"/>
                </a:spcBef>
                <a:spcAft>
                  <a:spcPct val="0"/>
                </a:spcAft>
                <a:defRPr/>
              </a:pPr>
              <a:endParaRPr lang="en-GB" altLang="en-US" sz="1200" baseline="-25000" dirty="0">
                <a:solidFill>
                  <a:srgbClr val="000000"/>
                </a:solidFill>
                <a:latin typeface="Arial"/>
              </a:endParaRPr>
            </a:p>
          </p:txBody>
        </p:sp>
      </p:grpSp>
      <p:sp>
        <p:nvSpPr>
          <p:cNvPr id="10" name="Down Arrow 11"/>
          <p:cNvSpPr>
            <a:spLocks noChangeArrowheads="1"/>
          </p:cNvSpPr>
          <p:nvPr/>
        </p:nvSpPr>
        <p:spPr bwMode="auto">
          <a:xfrm>
            <a:off x="6521451" y="4391025"/>
            <a:ext cx="257175" cy="241300"/>
          </a:xfrm>
          <a:prstGeom prst="downArrow">
            <a:avLst>
              <a:gd name="adj1" fmla="val 50000"/>
              <a:gd name="adj2" fmla="val 50000"/>
            </a:avLst>
          </a:prstGeom>
          <a:solidFill>
            <a:srgbClr val="FF6600"/>
          </a:solidFill>
          <a:ln>
            <a:noFill/>
          </a:ln>
          <a:extLst>
            <a:ext uri="{91240B29-F687-4F45-9708-019B960494DF}">
              <a14:hiddenLine xmlns:a14="http://schemas.microsoft.com/office/drawing/2010/main" w="0" algn="ctr">
                <a:solidFill>
                  <a:srgbClr val="000000"/>
                </a:solidFill>
                <a:round/>
                <a:headEnd/>
                <a:tailEnd/>
              </a14:hiddenLine>
            </a:ext>
          </a:extLst>
        </p:spPr>
        <p:txBody>
          <a:bodyPr wrap="none" lIns="89850" tIns="46720" rIns="89850" bIns="46720" anchor="ctr"/>
          <a:lstStyle>
            <a:lvl1pPr>
              <a:defRPr sz="1000">
                <a:solidFill>
                  <a:schemeClr val="tx1"/>
                </a:solidFill>
                <a:latin typeface="Arial" charset="0"/>
                <a:cs typeface="Arial" charset="0"/>
              </a:defRPr>
            </a:lvl1pPr>
            <a:lvl2pPr marL="742950" indent="-285750">
              <a:defRPr sz="1000">
                <a:solidFill>
                  <a:schemeClr val="tx1"/>
                </a:solidFill>
                <a:latin typeface="Arial" charset="0"/>
                <a:cs typeface="Arial" charset="0"/>
              </a:defRPr>
            </a:lvl2pPr>
            <a:lvl3pPr marL="1143000" indent="-228600">
              <a:defRPr sz="1000">
                <a:solidFill>
                  <a:schemeClr val="tx1"/>
                </a:solidFill>
                <a:latin typeface="Arial" charset="0"/>
                <a:cs typeface="Arial" charset="0"/>
              </a:defRPr>
            </a:lvl3pPr>
            <a:lvl4pPr marL="1600200" indent="-228600">
              <a:defRPr sz="1000">
                <a:solidFill>
                  <a:schemeClr val="tx1"/>
                </a:solidFill>
                <a:latin typeface="Arial" charset="0"/>
                <a:cs typeface="Arial" charset="0"/>
              </a:defRPr>
            </a:lvl4pPr>
            <a:lvl5pPr marL="2057400" indent="-22860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0" fontAlgn="base" hangingPunct="0">
              <a:lnSpc>
                <a:spcPct val="150000"/>
              </a:lnSpc>
              <a:spcBef>
                <a:spcPct val="0"/>
              </a:spcBef>
              <a:spcAft>
                <a:spcPct val="0"/>
              </a:spcAft>
            </a:pPr>
            <a:endParaRPr lang="en-US" altLang="en-US" sz="3200" b="1">
              <a:solidFill>
                <a:srgbClr val="FFFFFF"/>
              </a:solidFill>
            </a:endParaRPr>
          </a:p>
        </p:txBody>
      </p:sp>
      <p:sp>
        <p:nvSpPr>
          <p:cNvPr id="15" name="TextBox 14"/>
          <p:cNvSpPr txBox="1"/>
          <p:nvPr/>
        </p:nvSpPr>
        <p:spPr>
          <a:xfrm>
            <a:off x="1776414" y="6243639"/>
            <a:ext cx="8512175" cy="460375"/>
          </a:xfrm>
          <a:prstGeom prst="rect">
            <a:avLst/>
          </a:prstGeom>
          <a:noFill/>
        </p:spPr>
        <p:txBody>
          <a:bodyPr lIns="0" tIns="0" rIns="0" bIns="0">
            <a:spAutoFit/>
          </a:bodyPr>
          <a:lstStyle/>
          <a:p>
            <a:pPr eaLnBrk="0" hangingPunct="0">
              <a:defRPr/>
            </a:pPr>
            <a:r>
              <a:rPr lang="en-GB" altLang="en-US" sz="1000" kern="0" dirty="0">
                <a:solidFill>
                  <a:srgbClr val="FFFFFF"/>
                </a:solidFill>
                <a:latin typeface="Arial"/>
              </a:rPr>
              <a:t>*He et al. Int J Clin Pharmacol Ther. 2013;51:693-703; </a:t>
            </a:r>
            <a:r>
              <a:rPr lang="en-US" altLang="en-US" sz="1000" kern="0" dirty="0">
                <a:solidFill>
                  <a:srgbClr val="FFFFFF"/>
                </a:solidFill>
                <a:latin typeface="Arial"/>
              </a:rPr>
              <a:t>Lukashevich et al. </a:t>
            </a:r>
            <a:r>
              <a:rPr lang="pt-BR" altLang="en-US" sz="1000" kern="0" dirty="0">
                <a:solidFill>
                  <a:srgbClr val="FFFFFF"/>
                </a:solidFill>
                <a:latin typeface="Arial"/>
              </a:rPr>
              <a:t>Diabetes Obes Metab 2011;13:947–54; S</a:t>
            </a:r>
            <a:r>
              <a:rPr lang="en-US" altLang="en-US" sz="1000" kern="0" dirty="0">
                <a:solidFill>
                  <a:srgbClr val="FFFFFF"/>
                </a:solidFill>
                <a:latin typeface="Arial"/>
              </a:rPr>
              <a:t>chweizer A &amp; Dejager S. Diabetes Ther 2013;4:257–67; Kothny et al, Diabetes Obesity Metab 2012;14:1032–9.       </a:t>
            </a:r>
          </a:p>
          <a:p>
            <a:pPr eaLnBrk="0" hangingPunct="0">
              <a:defRPr/>
            </a:pPr>
            <a:r>
              <a:rPr lang="en-GB" sz="1000" dirty="0">
                <a:solidFill>
                  <a:srgbClr val="FFFFFF"/>
                </a:solidFill>
                <a:latin typeface="Arial"/>
              </a:rPr>
              <a:t>AUC=area under the curve; C</a:t>
            </a:r>
            <a:r>
              <a:rPr lang="en-GB" sz="1000" baseline="-25000" dirty="0">
                <a:solidFill>
                  <a:srgbClr val="FFFFFF"/>
                </a:solidFill>
                <a:latin typeface="Arial"/>
              </a:rPr>
              <a:t>max</a:t>
            </a:r>
            <a:r>
              <a:rPr lang="en-GB" sz="1000" dirty="0">
                <a:solidFill>
                  <a:srgbClr val="FFFFFF"/>
                </a:solidFill>
                <a:latin typeface="Arial"/>
              </a:rPr>
              <a:t>=maximum concentration; CI=confidence interval </a:t>
            </a:r>
          </a:p>
        </p:txBody>
      </p:sp>
      <p:grpSp>
        <p:nvGrpSpPr>
          <p:cNvPr id="16" name="Group 9"/>
          <p:cNvGrpSpPr>
            <a:grpSpLocks/>
          </p:cNvGrpSpPr>
          <p:nvPr/>
        </p:nvGrpSpPr>
        <p:grpSpPr bwMode="auto">
          <a:xfrm>
            <a:off x="3632201" y="4065589"/>
            <a:ext cx="1071563" cy="369887"/>
            <a:chOff x="3022894" y="4987397"/>
            <a:chExt cx="1285247" cy="368896"/>
          </a:xfrm>
        </p:grpSpPr>
        <p:sp>
          <p:nvSpPr>
            <p:cNvPr id="17" name="Rounded Rectangle 16"/>
            <p:cNvSpPr/>
            <p:nvPr/>
          </p:nvSpPr>
          <p:spPr>
            <a:xfrm>
              <a:off x="3060975" y="4987397"/>
              <a:ext cx="1209084" cy="36889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800" dirty="0">
                <a:solidFill>
                  <a:srgbClr val="FFFFFF"/>
                </a:solidFill>
                <a:latin typeface="Calibri"/>
              </a:endParaRPr>
            </a:p>
          </p:txBody>
        </p:sp>
        <p:sp>
          <p:nvSpPr>
            <p:cNvPr id="58409" name="TextBox 3"/>
            <p:cNvSpPr txBox="1">
              <a:spLocks noChangeArrowheads="1"/>
            </p:cNvSpPr>
            <p:nvPr/>
          </p:nvSpPr>
          <p:spPr bwMode="auto">
            <a:xfrm>
              <a:off x="3022894" y="5058246"/>
              <a:ext cx="1285247" cy="260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40000"/>
                </a:spcAft>
                <a:buFont typeface="Symbol" pitchFamily="18" charset="2"/>
                <a:defRPr sz="2000" b="1">
                  <a:solidFill>
                    <a:schemeClr val="tx1"/>
                  </a:solidFill>
                  <a:latin typeface="News Gothic MT" pitchFamily="34" charset="0"/>
                  <a:cs typeface="Arial" charset="0"/>
                </a:defRPr>
              </a:lvl1pPr>
              <a:lvl2pPr marL="742950" indent="-285750">
                <a:spcAft>
                  <a:spcPct val="40000"/>
                </a:spcAft>
                <a:buFont typeface="Symbol" pitchFamily="18" charset="2"/>
                <a:buChar char="·"/>
                <a:defRPr b="1">
                  <a:solidFill>
                    <a:schemeClr val="tx1"/>
                  </a:solidFill>
                  <a:latin typeface="News Gothic MT" pitchFamily="34" charset="0"/>
                  <a:cs typeface="Arial" charset="0"/>
                </a:defRPr>
              </a:lvl2pPr>
              <a:lvl3pPr marL="1143000" indent="-228600">
                <a:spcAft>
                  <a:spcPct val="40000"/>
                </a:spcAft>
                <a:buFont typeface="Symbol" pitchFamily="18" charset="2"/>
                <a:buChar char="-"/>
                <a:defRPr b="1">
                  <a:solidFill>
                    <a:schemeClr val="tx1"/>
                  </a:solidFill>
                  <a:latin typeface="News Gothic MT" pitchFamily="34" charset="0"/>
                  <a:cs typeface="Arial" charset="0"/>
                </a:defRPr>
              </a:lvl3pPr>
              <a:lvl4pPr marL="1600200" indent="-228600">
                <a:spcAft>
                  <a:spcPct val="40000"/>
                </a:spcAft>
                <a:buChar char="•"/>
                <a:defRPr sz="1600" b="1">
                  <a:solidFill>
                    <a:schemeClr val="tx1"/>
                  </a:solidFill>
                  <a:latin typeface="News Gothic MT" pitchFamily="34" charset="0"/>
                  <a:cs typeface="Arial" charset="0"/>
                </a:defRPr>
              </a:lvl4pPr>
              <a:lvl5pPr marL="2057400" indent="-22860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fontAlgn="base">
                <a:spcBef>
                  <a:spcPct val="0"/>
                </a:spcBef>
                <a:spcAft>
                  <a:spcPct val="0"/>
                </a:spcAft>
              </a:pPr>
              <a:r>
                <a:rPr lang="en-GB" altLang="en-US" sz="1100">
                  <a:solidFill>
                    <a:srgbClr val="000000"/>
                  </a:solidFill>
                </a:rPr>
                <a:t>50 mg b.i.d.</a:t>
              </a:r>
            </a:p>
          </p:txBody>
        </p:sp>
      </p:grpSp>
      <p:grpSp>
        <p:nvGrpSpPr>
          <p:cNvPr id="19" name="Group 10"/>
          <p:cNvGrpSpPr>
            <a:grpSpLocks/>
          </p:cNvGrpSpPr>
          <p:nvPr/>
        </p:nvGrpSpPr>
        <p:grpSpPr bwMode="auto">
          <a:xfrm>
            <a:off x="5607051" y="4632325"/>
            <a:ext cx="2111375" cy="369888"/>
            <a:chOff x="6069813" y="4584153"/>
            <a:chExt cx="2112061" cy="368896"/>
          </a:xfrm>
        </p:grpSpPr>
        <p:sp>
          <p:nvSpPr>
            <p:cNvPr id="20" name="Rounded Rectangle 19"/>
            <p:cNvSpPr/>
            <p:nvPr/>
          </p:nvSpPr>
          <p:spPr>
            <a:xfrm>
              <a:off x="6074578" y="4584153"/>
              <a:ext cx="2107296" cy="3688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800" dirty="0">
                <a:solidFill>
                  <a:srgbClr val="FFFFFF"/>
                </a:solidFill>
                <a:latin typeface="Calibri"/>
              </a:endParaRPr>
            </a:p>
          </p:txBody>
        </p:sp>
        <p:sp>
          <p:nvSpPr>
            <p:cNvPr id="58407" name="TextBox 17"/>
            <p:cNvSpPr txBox="1">
              <a:spLocks noChangeArrowheads="1"/>
            </p:cNvSpPr>
            <p:nvPr/>
          </p:nvSpPr>
          <p:spPr bwMode="auto">
            <a:xfrm>
              <a:off x="6069813" y="4627857"/>
              <a:ext cx="2111114" cy="27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40000"/>
                </a:spcAft>
                <a:buFont typeface="Symbol" pitchFamily="18" charset="2"/>
                <a:defRPr sz="2000" b="1">
                  <a:solidFill>
                    <a:schemeClr val="tx1"/>
                  </a:solidFill>
                  <a:latin typeface="News Gothic MT" pitchFamily="34" charset="0"/>
                  <a:cs typeface="Arial" charset="0"/>
                </a:defRPr>
              </a:lvl1pPr>
              <a:lvl2pPr marL="742950" indent="-285750">
                <a:spcAft>
                  <a:spcPct val="40000"/>
                </a:spcAft>
                <a:buFont typeface="Symbol" pitchFamily="18" charset="2"/>
                <a:buChar char="·"/>
                <a:defRPr b="1">
                  <a:solidFill>
                    <a:schemeClr val="tx1"/>
                  </a:solidFill>
                  <a:latin typeface="News Gothic MT" pitchFamily="34" charset="0"/>
                  <a:cs typeface="Arial" charset="0"/>
                </a:defRPr>
              </a:lvl2pPr>
              <a:lvl3pPr marL="1143000" indent="-228600">
                <a:spcAft>
                  <a:spcPct val="40000"/>
                </a:spcAft>
                <a:buFont typeface="Symbol" pitchFamily="18" charset="2"/>
                <a:buChar char="-"/>
                <a:defRPr b="1">
                  <a:solidFill>
                    <a:schemeClr val="tx1"/>
                  </a:solidFill>
                  <a:latin typeface="News Gothic MT" pitchFamily="34" charset="0"/>
                  <a:cs typeface="Arial" charset="0"/>
                </a:defRPr>
              </a:lvl3pPr>
              <a:lvl4pPr marL="1600200" indent="-228600">
                <a:spcAft>
                  <a:spcPct val="40000"/>
                </a:spcAft>
                <a:buChar char="•"/>
                <a:defRPr sz="1600" b="1">
                  <a:solidFill>
                    <a:schemeClr val="tx1"/>
                  </a:solidFill>
                  <a:latin typeface="News Gothic MT" pitchFamily="34" charset="0"/>
                  <a:cs typeface="Arial" charset="0"/>
                </a:defRPr>
              </a:lvl4pPr>
              <a:lvl5pPr marL="2057400" indent="-22860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fontAlgn="base">
                <a:spcBef>
                  <a:spcPct val="0"/>
                </a:spcBef>
                <a:spcAft>
                  <a:spcPct val="0"/>
                </a:spcAft>
              </a:pPr>
              <a:r>
                <a:rPr lang="en-GB" altLang="en-US" sz="1200">
                  <a:solidFill>
                    <a:srgbClr val="000000"/>
                  </a:solidFill>
                </a:rPr>
                <a:t>50 mg o.d.</a:t>
              </a:r>
            </a:p>
          </p:txBody>
        </p:sp>
      </p:grpSp>
      <p:sp>
        <p:nvSpPr>
          <p:cNvPr id="22" name="Down Arrow 11"/>
          <p:cNvSpPr>
            <a:spLocks noChangeArrowheads="1"/>
          </p:cNvSpPr>
          <p:nvPr/>
        </p:nvSpPr>
        <p:spPr bwMode="auto">
          <a:xfrm>
            <a:off x="4038601" y="3797300"/>
            <a:ext cx="257175" cy="241300"/>
          </a:xfrm>
          <a:prstGeom prst="downArrow">
            <a:avLst>
              <a:gd name="adj1" fmla="val 50000"/>
              <a:gd name="adj2" fmla="val 50000"/>
            </a:avLst>
          </a:prstGeom>
          <a:solidFill>
            <a:srgbClr val="FFC000"/>
          </a:solidFill>
          <a:ln>
            <a:noFill/>
          </a:ln>
          <a:extLst>
            <a:ext uri="{91240B29-F687-4F45-9708-019B960494DF}">
              <a14:hiddenLine xmlns:a14="http://schemas.microsoft.com/office/drawing/2010/main" w="0" algn="ctr">
                <a:solidFill>
                  <a:srgbClr val="000000"/>
                </a:solidFill>
                <a:round/>
                <a:headEnd/>
                <a:tailEnd/>
              </a14:hiddenLine>
            </a:ext>
          </a:extLst>
        </p:spPr>
        <p:txBody>
          <a:bodyPr wrap="none" lIns="89850" tIns="46720" rIns="89850" bIns="46720" anchor="ctr"/>
          <a:lstStyle>
            <a:lvl1pPr>
              <a:defRPr sz="1000">
                <a:solidFill>
                  <a:schemeClr val="tx1"/>
                </a:solidFill>
                <a:latin typeface="Arial" charset="0"/>
                <a:cs typeface="Arial" charset="0"/>
              </a:defRPr>
            </a:lvl1pPr>
            <a:lvl2pPr marL="742950" indent="-285750">
              <a:defRPr sz="1000">
                <a:solidFill>
                  <a:schemeClr val="tx1"/>
                </a:solidFill>
                <a:latin typeface="Arial" charset="0"/>
                <a:cs typeface="Arial" charset="0"/>
              </a:defRPr>
            </a:lvl2pPr>
            <a:lvl3pPr marL="1143000" indent="-228600">
              <a:defRPr sz="1000">
                <a:solidFill>
                  <a:schemeClr val="tx1"/>
                </a:solidFill>
                <a:latin typeface="Arial" charset="0"/>
                <a:cs typeface="Arial" charset="0"/>
              </a:defRPr>
            </a:lvl3pPr>
            <a:lvl4pPr marL="1600200" indent="-228600">
              <a:defRPr sz="1000">
                <a:solidFill>
                  <a:schemeClr val="tx1"/>
                </a:solidFill>
                <a:latin typeface="Arial" charset="0"/>
                <a:cs typeface="Arial" charset="0"/>
              </a:defRPr>
            </a:lvl4pPr>
            <a:lvl5pPr marL="2057400" indent="-22860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0" fontAlgn="base" hangingPunct="0">
              <a:lnSpc>
                <a:spcPct val="150000"/>
              </a:lnSpc>
              <a:spcBef>
                <a:spcPct val="0"/>
              </a:spcBef>
              <a:spcAft>
                <a:spcPct val="0"/>
              </a:spcAft>
            </a:pPr>
            <a:endParaRPr lang="en-US" altLang="en-US" sz="3200" b="1">
              <a:solidFill>
                <a:srgbClr val="000000"/>
              </a:solidFill>
            </a:endParaRPr>
          </a:p>
        </p:txBody>
      </p:sp>
      <p:grpSp>
        <p:nvGrpSpPr>
          <p:cNvPr id="24" name="Group 10"/>
          <p:cNvGrpSpPr>
            <a:grpSpLocks/>
          </p:cNvGrpSpPr>
          <p:nvPr/>
        </p:nvGrpSpPr>
        <p:grpSpPr bwMode="auto">
          <a:xfrm>
            <a:off x="5160963" y="4038600"/>
            <a:ext cx="3109912" cy="369888"/>
            <a:chOff x="6069812" y="4584153"/>
            <a:chExt cx="2112062" cy="368896"/>
          </a:xfrm>
        </p:grpSpPr>
        <p:sp>
          <p:nvSpPr>
            <p:cNvPr id="25" name="Rounded Rectangle 24"/>
            <p:cNvSpPr/>
            <p:nvPr/>
          </p:nvSpPr>
          <p:spPr>
            <a:xfrm>
              <a:off x="6075202" y="4584153"/>
              <a:ext cx="2106672" cy="3688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800" dirty="0">
                <a:solidFill>
                  <a:srgbClr val="000000"/>
                </a:solidFill>
                <a:latin typeface="Calibri"/>
              </a:endParaRPr>
            </a:p>
          </p:txBody>
        </p:sp>
        <p:sp>
          <p:nvSpPr>
            <p:cNvPr id="58405" name="TextBox 17"/>
            <p:cNvSpPr txBox="1">
              <a:spLocks noChangeArrowheads="1"/>
            </p:cNvSpPr>
            <p:nvPr/>
          </p:nvSpPr>
          <p:spPr bwMode="auto">
            <a:xfrm>
              <a:off x="6069812" y="4627860"/>
              <a:ext cx="2111114" cy="27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40000"/>
                </a:spcAft>
                <a:buFont typeface="Symbol" pitchFamily="18" charset="2"/>
                <a:defRPr sz="2000" b="1">
                  <a:solidFill>
                    <a:schemeClr val="tx1"/>
                  </a:solidFill>
                  <a:latin typeface="News Gothic MT" pitchFamily="34" charset="0"/>
                  <a:cs typeface="Arial" charset="0"/>
                </a:defRPr>
              </a:lvl1pPr>
              <a:lvl2pPr marL="742950" indent="-285750">
                <a:spcAft>
                  <a:spcPct val="40000"/>
                </a:spcAft>
                <a:buFont typeface="Symbol" pitchFamily="18" charset="2"/>
                <a:buChar char="·"/>
                <a:defRPr b="1">
                  <a:solidFill>
                    <a:schemeClr val="tx1"/>
                  </a:solidFill>
                  <a:latin typeface="News Gothic MT" pitchFamily="34" charset="0"/>
                  <a:cs typeface="Arial" charset="0"/>
                </a:defRPr>
              </a:lvl2pPr>
              <a:lvl3pPr marL="1143000" indent="-228600">
                <a:spcAft>
                  <a:spcPct val="40000"/>
                </a:spcAft>
                <a:buFont typeface="Symbol" pitchFamily="18" charset="2"/>
                <a:buChar char="-"/>
                <a:defRPr b="1">
                  <a:solidFill>
                    <a:schemeClr val="tx1"/>
                  </a:solidFill>
                  <a:latin typeface="News Gothic MT" pitchFamily="34" charset="0"/>
                  <a:cs typeface="Arial" charset="0"/>
                </a:defRPr>
              </a:lvl3pPr>
              <a:lvl4pPr marL="1600200" indent="-228600">
                <a:spcAft>
                  <a:spcPct val="40000"/>
                </a:spcAft>
                <a:buChar char="•"/>
                <a:defRPr sz="1600" b="1">
                  <a:solidFill>
                    <a:schemeClr val="tx1"/>
                  </a:solidFill>
                  <a:latin typeface="News Gothic MT" pitchFamily="34" charset="0"/>
                  <a:cs typeface="Arial" charset="0"/>
                </a:defRPr>
              </a:lvl4pPr>
              <a:lvl5pPr marL="2057400" indent="-228600">
                <a:spcAft>
                  <a:spcPct val="50000"/>
                </a:spcAft>
                <a:buFont typeface="Symbol" pitchFamily="18" charset="2"/>
                <a:buChar char="·"/>
                <a:defRPr sz="2200" b="1">
                  <a:solidFill>
                    <a:schemeClr val="tx1"/>
                  </a:solidFill>
                  <a:latin typeface="News Gothic MT" pitchFamily="34" charset="0"/>
                  <a:cs typeface="Arial"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News Gothic MT" pitchFamily="34" charset="0"/>
                  <a:cs typeface="Arial" charset="0"/>
                </a:defRPr>
              </a:lvl9pPr>
            </a:lstStyle>
            <a:p>
              <a:pPr algn="ctr" fontAlgn="base">
                <a:spcBef>
                  <a:spcPct val="0"/>
                </a:spcBef>
                <a:spcAft>
                  <a:spcPct val="0"/>
                </a:spcAft>
              </a:pPr>
              <a:r>
                <a:rPr lang="en-US" altLang="en-US" sz="1200">
                  <a:solidFill>
                    <a:srgbClr val="000000"/>
                  </a:solidFill>
                  <a:latin typeface="Arial" charset="0"/>
                </a:rPr>
                <a:t>Effective increase in vildagliptin half life   </a:t>
              </a:r>
            </a:p>
          </p:txBody>
        </p:sp>
      </p:grpSp>
      <p:sp>
        <p:nvSpPr>
          <p:cNvPr id="58402" name="TextBox 2"/>
          <p:cNvSpPr txBox="1">
            <a:spLocks noChangeArrowheads="1"/>
          </p:cNvSpPr>
          <p:nvPr/>
        </p:nvSpPr>
        <p:spPr bwMode="auto">
          <a:xfrm>
            <a:off x="8942389" y="2713038"/>
            <a:ext cx="23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cs typeface="Arial" charset="0"/>
              </a:defRPr>
            </a:lvl1pPr>
            <a:lvl2pPr marL="742950" indent="-285750">
              <a:defRPr sz="1000">
                <a:solidFill>
                  <a:schemeClr val="tx1"/>
                </a:solidFill>
                <a:latin typeface="Arial" charset="0"/>
                <a:cs typeface="Arial" charset="0"/>
              </a:defRPr>
            </a:lvl2pPr>
            <a:lvl3pPr marL="1143000" indent="-228600">
              <a:defRPr sz="1000">
                <a:solidFill>
                  <a:schemeClr val="tx1"/>
                </a:solidFill>
                <a:latin typeface="Arial" charset="0"/>
                <a:cs typeface="Arial" charset="0"/>
              </a:defRPr>
            </a:lvl3pPr>
            <a:lvl4pPr marL="1600200" indent="-228600">
              <a:defRPr sz="1000">
                <a:solidFill>
                  <a:schemeClr val="tx1"/>
                </a:solidFill>
                <a:latin typeface="Arial" charset="0"/>
                <a:cs typeface="Arial" charset="0"/>
              </a:defRPr>
            </a:lvl4pPr>
            <a:lvl5pPr marL="2057400" indent="-22860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0" fontAlgn="base" hangingPunct="0">
              <a:spcBef>
                <a:spcPct val="0"/>
              </a:spcBef>
              <a:spcAft>
                <a:spcPct val="0"/>
              </a:spcAft>
            </a:pPr>
            <a:r>
              <a:rPr lang="en-GB" altLang="en-US" sz="1800">
                <a:solidFill>
                  <a:srgbClr val="FFFFFF"/>
                </a:solidFill>
              </a:rPr>
              <a:t>*</a:t>
            </a:r>
          </a:p>
        </p:txBody>
      </p:sp>
      <p:sp>
        <p:nvSpPr>
          <p:cNvPr id="11" name="AutoShape 3"/>
          <p:cNvSpPr>
            <a:spLocks noChangeArrowheads="1"/>
          </p:cNvSpPr>
          <p:nvPr/>
        </p:nvSpPr>
        <p:spPr bwMode="invGray">
          <a:xfrm>
            <a:off x="1743076" y="5045075"/>
            <a:ext cx="8855075" cy="1114893"/>
          </a:xfrm>
          <a:prstGeom prst="roundRect">
            <a:avLst>
              <a:gd name="adj" fmla="val 16667"/>
            </a:avLst>
          </a:prstGeom>
          <a:solidFill>
            <a:schemeClr val="accent1">
              <a:lumMod val="20000"/>
              <a:lumOff val="80000"/>
            </a:schemeClr>
          </a:solidFill>
          <a:ln w="12700" algn="ctr">
            <a:solidFill>
              <a:schemeClr val="tx1"/>
            </a:solidFill>
            <a:round/>
            <a:headEnd/>
            <a:tailEnd/>
          </a:ln>
        </p:spPr>
        <p:txBody>
          <a:bodyPr lIns="90000" tIns="46800" rIns="90000" bIns="46800" anchor="ctr"/>
          <a:lstStyle>
            <a:lvl1pPr marL="180975" indent="-180975" eaLnBrk="0" hangingPunct="0">
              <a:spcBef>
                <a:spcPct val="40000"/>
              </a:spcBef>
              <a:spcAft>
                <a:spcPct val="40000"/>
              </a:spcAft>
              <a:buFont typeface="Symbol" panose="05050102010706020507" pitchFamily="18" charset="2"/>
              <a:defRPr sz="2000" b="1">
                <a:solidFill>
                  <a:schemeClr val="bg2"/>
                </a:solidFill>
                <a:latin typeface="News Gothic MT" pitchFamily="34" charset="0"/>
                <a:cs typeface="Arial" panose="020B0604020202020204" pitchFamily="34" charset="0"/>
              </a:defRPr>
            </a:lvl1pPr>
            <a:lvl2pPr marL="742950" indent="-285750" eaLnBrk="0" hangingPunct="0">
              <a:spcBef>
                <a:spcPct val="40000"/>
              </a:spcBef>
              <a:spcAft>
                <a:spcPct val="40000"/>
              </a:spcAft>
              <a:buFont typeface="Symbol" panose="05050102010706020507" pitchFamily="18" charset="2"/>
              <a:buChar char="·"/>
              <a:defRPr b="1">
                <a:solidFill>
                  <a:schemeClr val="bg2"/>
                </a:solidFill>
                <a:latin typeface="News Gothic MT" pitchFamily="34" charset="0"/>
                <a:cs typeface="Arial" panose="020B0604020202020204" pitchFamily="34" charset="0"/>
              </a:defRPr>
            </a:lvl2pPr>
            <a:lvl3pPr marL="1143000" indent="-228600" eaLnBrk="0" hangingPunct="0">
              <a:spcBef>
                <a:spcPct val="40000"/>
              </a:spcBef>
              <a:spcAft>
                <a:spcPct val="40000"/>
              </a:spcAft>
              <a:buFont typeface="Symbol" panose="05050102010706020507" pitchFamily="18" charset="2"/>
              <a:buChar char="-"/>
              <a:defRPr b="1">
                <a:solidFill>
                  <a:schemeClr val="bg2"/>
                </a:solidFill>
                <a:latin typeface="News Gothic MT" pitchFamily="34" charset="0"/>
                <a:cs typeface="Arial" panose="020B0604020202020204" pitchFamily="34" charset="0"/>
              </a:defRPr>
            </a:lvl3pPr>
            <a:lvl4pPr marL="1600200" indent="-228600" eaLnBrk="0" hangingPunct="0">
              <a:spcBef>
                <a:spcPct val="40000"/>
              </a:spcBef>
              <a:spcAft>
                <a:spcPct val="40000"/>
              </a:spcAft>
              <a:buChar char="•"/>
              <a:defRPr sz="1600" b="1">
                <a:solidFill>
                  <a:schemeClr val="bg2"/>
                </a:solidFill>
                <a:latin typeface="News Gothic MT" pitchFamily="34" charset="0"/>
                <a:cs typeface="Arial" panose="020B0604020202020204" pitchFamily="34" charset="0"/>
              </a:defRPr>
            </a:lvl4pPr>
            <a:lvl5pPr marL="2057400" indent="-228600" eaLnBrk="0" hangingPunct="0">
              <a:spcBef>
                <a:spcPct val="40000"/>
              </a:spcBef>
              <a:spcAft>
                <a:spcPct val="50000"/>
              </a:spcAft>
              <a:buFont typeface="Symbol" panose="05050102010706020507" pitchFamily="18" charset="2"/>
              <a:buChar char="·"/>
              <a:defRPr sz="2200" b="1">
                <a:solidFill>
                  <a:schemeClr val="bg2"/>
                </a:solidFill>
                <a:latin typeface="News Gothic MT" pitchFamily="34" charset="0"/>
                <a:cs typeface="Arial" panose="020B0604020202020204" pitchFamily="34" charset="0"/>
              </a:defRPr>
            </a:lvl5pPr>
            <a:lvl6pPr marL="2514600" indent="-228600" eaLnBrk="0" fontAlgn="base" hangingPunct="0">
              <a:spcBef>
                <a:spcPct val="40000"/>
              </a:spcBef>
              <a:spcAft>
                <a:spcPct val="50000"/>
              </a:spcAft>
              <a:buFont typeface="Symbol" panose="05050102010706020507" pitchFamily="18" charset="2"/>
              <a:buChar char="·"/>
              <a:defRPr sz="2200" b="1">
                <a:solidFill>
                  <a:schemeClr val="bg2"/>
                </a:solidFill>
                <a:latin typeface="News Gothic MT" pitchFamily="34" charset="0"/>
                <a:cs typeface="Arial" panose="020B0604020202020204" pitchFamily="34" charset="0"/>
              </a:defRPr>
            </a:lvl6pPr>
            <a:lvl7pPr marL="2971800" indent="-228600" eaLnBrk="0" fontAlgn="base" hangingPunct="0">
              <a:spcBef>
                <a:spcPct val="40000"/>
              </a:spcBef>
              <a:spcAft>
                <a:spcPct val="50000"/>
              </a:spcAft>
              <a:buFont typeface="Symbol" panose="05050102010706020507" pitchFamily="18" charset="2"/>
              <a:buChar char="·"/>
              <a:defRPr sz="2200" b="1">
                <a:solidFill>
                  <a:schemeClr val="bg2"/>
                </a:solidFill>
                <a:latin typeface="News Gothic MT" pitchFamily="34" charset="0"/>
                <a:cs typeface="Arial" panose="020B0604020202020204" pitchFamily="34" charset="0"/>
              </a:defRPr>
            </a:lvl7pPr>
            <a:lvl8pPr marL="3429000" indent="-228600" eaLnBrk="0" fontAlgn="base" hangingPunct="0">
              <a:spcBef>
                <a:spcPct val="40000"/>
              </a:spcBef>
              <a:spcAft>
                <a:spcPct val="50000"/>
              </a:spcAft>
              <a:buFont typeface="Symbol" panose="05050102010706020507" pitchFamily="18" charset="2"/>
              <a:buChar char="·"/>
              <a:defRPr sz="2200" b="1">
                <a:solidFill>
                  <a:schemeClr val="bg2"/>
                </a:solidFill>
                <a:latin typeface="News Gothic MT" pitchFamily="34" charset="0"/>
                <a:cs typeface="Arial" panose="020B0604020202020204" pitchFamily="34" charset="0"/>
              </a:defRPr>
            </a:lvl8pPr>
            <a:lvl9pPr marL="3886200" indent="-228600" eaLnBrk="0" fontAlgn="base" hangingPunct="0">
              <a:spcBef>
                <a:spcPct val="40000"/>
              </a:spcBef>
              <a:spcAft>
                <a:spcPct val="50000"/>
              </a:spcAft>
              <a:buFont typeface="Symbol" panose="05050102010706020507" pitchFamily="18" charset="2"/>
              <a:buChar char="·"/>
              <a:defRPr sz="2200" b="1">
                <a:solidFill>
                  <a:schemeClr val="bg2"/>
                </a:solidFill>
                <a:latin typeface="News Gothic MT" pitchFamily="34" charset="0"/>
                <a:cs typeface="Arial" panose="020B0604020202020204" pitchFamily="34" charset="0"/>
              </a:defRPr>
            </a:lvl9pPr>
          </a:lstStyle>
          <a:p>
            <a:pPr marL="0" indent="0" eaLnBrk="1" hangingPunct="1">
              <a:spcBef>
                <a:spcPct val="0"/>
              </a:spcBef>
              <a:spcAft>
                <a:spcPts val="600"/>
              </a:spcAft>
              <a:defRPr/>
            </a:pPr>
            <a:r>
              <a:rPr lang="en-GB" altLang="en-US" sz="1200" dirty="0">
                <a:solidFill>
                  <a:srgbClr val="0000B0">
                    <a:lumMod val="50000"/>
                  </a:srgbClr>
                </a:solidFill>
                <a:latin typeface="Arial"/>
              </a:rPr>
              <a:t>In patients with moderate-severe RI with vildagliptin: </a:t>
            </a:r>
            <a:endParaRPr lang="en-US" altLang="en-US" sz="1200" dirty="0">
              <a:solidFill>
                <a:srgbClr val="0000B0">
                  <a:lumMod val="50000"/>
                </a:srgbClr>
              </a:solidFill>
              <a:latin typeface="Arial"/>
            </a:endParaRPr>
          </a:p>
          <a:p>
            <a:pPr eaLnBrk="1" hangingPunct="1">
              <a:spcBef>
                <a:spcPct val="0"/>
              </a:spcBef>
              <a:spcAft>
                <a:spcPts val="600"/>
              </a:spcAft>
              <a:buFont typeface="Arial" panose="020B0604020202020204" pitchFamily="34" charset="0"/>
              <a:buChar char="•"/>
              <a:defRPr/>
            </a:pPr>
            <a:r>
              <a:rPr lang="en-US" altLang="en-US" sz="1050" b="0" dirty="0">
                <a:solidFill>
                  <a:srgbClr val="0000B0">
                    <a:lumMod val="50000"/>
                  </a:srgbClr>
                </a:solidFill>
                <a:latin typeface="Arial"/>
              </a:rPr>
              <a:t>Vildagliptin 50 mg o.d. expected to maintain 24-hour DPP-4 enzyme blockade</a:t>
            </a:r>
          </a:p>
          <a:p>
            <a:pPr eaLnBrk="1" hangingPunct="1">
              <a:spcBef>
                <a:spcPct val="0"/>
              </a:spcBef>
              <a:spcAft>
                <a:spcPts val="600"/>
              </a:spcAft>
              <a:buFont typeface="Arial" panose="020B0604020202020204" pitchFamily="34" charset="0"/>
              <a:buChar char="•"/>
              <a:defRPr/>
            </a:pPr>
            <a:r>
              <a:rPr lang="en-US" altLang="en-US" sz="1050" b="0" dirty="0">
                <a:solidFill>
                  <a:srgbClr val="0000B0">
                    <a:lumMod val="50000"/>
                  </a:srgbClr>
                </a:solidFill>
                <a:latin typeface="Arial"/>
              </a:rPr>
              <a:t>HbA1c reductions with 50 mg o.d. similar to reduction with 50 mg b.i.d. with preserved renal function &amp; similar baseline A1c</a:t>
            </a:r>
          </a:p>
          <a:p>
            <a:pPr eaLnBrk="1" hangingPunct="1">
              <a:spcBef>
                <a:spcPct val="0"/>
              </a:spcBef>
              <a:spcAft>
                <a:spcPts val="600"/>
              </a:spcAft>
              <a:buFont typeface="Arial" panose="020B0604020202020204" pitchFamily="34" charset="0"/>
              <a:buChar char="•"/>
              <a:defRPr/>
            </a:pPr>
            <a:r>
              <a:rPr lang="en-US" altLang="en-US" sz="1050" b="0" dirty="0">
                <a:solidFill>
                  <a:srgbClr val="0000B0">
                    <a:lumMod val="50000"/>
                  </a:srgbClr>
                </a:solidFill>
                <a:latin typeface="Arial"/>
              </a:rPr>
              <a:t>Safety profile of vildagliptin 50 mg o.d. similar to that of placebo</a:t>
            </a:r>
          </a:p>
          <a:p>
            <a:pPr eaLnBrk="1" hangingPunct="1">
              <a:spcBef>
                <a:spcPct val="0"/>
              </a:spcBef>
              <a:spcAft>
                <a:spcPts val="600"/>
              </a:spcAft>
              <a:buFont typeface="Arial" panose="020B0604020202020204" pitchFamily="34" charset="0"/>
              <a:buChar char="•"/>
              <a:defRPr/>
            </a:pPr>
            <a:r>
              <a:rPr lang="en-US" altLang="en-US" sz="1050" b="0" dirty="0">
                <a:solidFill>
                  <a:srgbClr val="0000B0">
                    <a:lumMod val="50000"/>
                  </a:srgbClr>
                </a:solidFill>
                <a:latin typeface="Arial"/>
              </a:rPr>
              <a:t>Halving of dose frequency translates into cost benefits</a:t>
            </a:r>
            <a:endParaRPr lang="en-US" altLang="en-US" sz="1050" b="0" baseline="-25000" dirty="0">
              <a:solidFill>
                <a:srgbClr val="0000B0">
                  <a:lumMod val="50000"/>
                </a:srgbClr>
              </a:solidFill>
              <a:latin typeface="Arial"/>
            </a:endParaRPr>
          </a:p>
        </p:txBody>
      </p:sp>
      <p:pic>
        <p:nvPicPr>
          <p:cNvPr id="2" name="Picture 1">
            <a:extLst>
              <a:ext uri="{FF2B5EF4-FFF2-40B4-BE49-F238E27FC236}">
                <a16:creationId xmlns:a16="http://schemas.microsoft.com/office/drawing/2014/main" id="{F80D8329-FCFA-EA74-55C7-F2F1FC9AC7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7517" y="6082300"/>
            <a:ext cx="1395149" cy="673273"/>
          </a:xfrm>
          <a:prstGeom prst="rect">
            <a:avLst/>
          </a:prstGeom>
        </p:spPr>
      </p:pic>
    </p:spTree>
    <p:extLst>
      <p:ext uri="{BB962C8B-B14F-4D97-AF65-F5344CB8AC3E}">
        <p14:creationId xmlns:p14="http://schemas.microsoft.com/office/powerpoint/2010/main" val="21270199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xit" presetSubtype="0" fill="hold" grpId="1"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6" grpId="1" animBg="1"/>
      <p:bldP spid="10" grpId="0" animBg="1"/>
      <p:bldP spid="22"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689100" y="34925"/>
            <a:ext cx="8547100" cy="1011238"/>
          </a:xfrm>
        </p:spPr>
        <p:txBody>
          <a:bodyPr/>
          <a:lstStyle/>
          <a:p>
            <a:r>
              <a:rPr lang="en-US" altLang="en-US" sz="2800"/>
              <a:t>Vildagliptin Monotherapy: Overall AE Profile Comparable with Placebo (AEs </a:t>
            </a:r>
            <a:r>
              <a:rPr lang="en-US" altLang="en-US" sz="2800" u="sng"/>
              <a:t>&gt;</a:t>
            </a:r>
            <a:r>
              <a:rPr lang="en-US" altLang="en-US" sz="2800"/>
              <a:t>5%)</a:t>
            </a:r>
          </a:p>
        </p:txBody>
      </p:sp>
      <p:graphicFrame>
        <p:nvGraphicFramePr>
          <p:cNvPr id="4666518" name="Group 150"/>
          <p:cNvGraphicFramePr>
            <a:graphicFrameLocks noGrp="1"/>
          </p:cNvGraphicFramePr>
          <p:nvPr/>
        </p:nvGraphicFramePr>
        <p:xfrm>
          <a:off x="1981200" y="1335088"/>
          <a:ext cx="8269288" cy="4706938"/>
        </p:xfrm>
        <a:graphic>
          <a:graphicData uri="http://schemas.openxmlformats.org/drawingml/2006/table">
            <a:tbl>
              <a:tblPr/>
              <a:tblGrid>
                <a:gridCol w="1628775">
                  <a:extLst>
                    <a:ext uri="{9D8B030D-6E8A-4147-A177-3AD203B41FA5}">
                      <a16:colId xmlns:a16="http://schemas.microsoft.com/office/drawing/2014/main" val="20000"/>
                    </a:ext>
                  </a:extLst>
                </a:gridCol>
                <a:gridCol w="954088">
                  <a:extLst>
                    <a:ext uri="{9D8B030D-6E8A-4147-A177-3AD203B41FA5}">
                      <a16:colId xmlns:a16="http://schemas.microsoft.com/office/drawing/2014/main" val="20001"/>
                    </a:ext>
                  </a:extLst>
                </a:gridCol>
                <a:gridCol w="1138237">
                  <a:extLst>
                    <a:ext uri="{9D8B030D-6E8A-4147-A177-3AD203B41FA5}">
                      <a16:colId xmlns:a16="http://schemas.microsoft.com/office/drawing/2014/main" val="20002"/>
                    </a:ext>
                  </a:extLst>
                </a:gridCol>
                <a:gridCol w="1136650">
                  <a:extLst>
                    <a:ext uri="{9D8B030D-6E8A-4147-A177-3AD203B41FA5}">
                      <a16:colId xmlns:a16="http://schemas.microsoft.com/office/drawing/2014/main" val="20003"/>
                    </a:ext>
                  </a:extLst>
                </a:gridCol>
                <a:gridCol w="1136650">
                  <a:extLst>
                    <a:ext uri="{9D8B030D-6E8A-4147-A177-3AD203B41FA5}">
                      <a16:colId xmlns:a16="http://schemas.microsoft.com/office/drawing/2014/main" val="20004"/>
                    </a:ext>
                  </a:extLst>
                </a:gridCol>
                <a:gridCol w="1138238">
                  <a:extLst>
                    <a:ext uri="{9D8B030D-6E8A-4147-A177-3AD203B41FA5}">
                      <a16:colId xmlns:a16="http://schemas.microsoft.com/office/drawing/2014/main" val="20005"/>
                    </a:ext>
                  </a:extLst>
                </a:gridCol>
                <a:gridCol w="1136650">
                  <a:extLst>
                    <a:ext uri="{9D8B030D-6E8A-4147-A177-3AD203B41FA5}">
                      <a16:colId xmlns:a16="http://schemas.microsoft.com/office/drawing/2014/main" val="20006"/>
                    </a:ext>
                  </a:extLst>
                </a:gridCol>
              </a:tblGrid>
              <a:tr h="1379342">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accent1"/>
                          </a:solidFill>
                          <a:effectLst/>
                          <a:latin typeface="Arial" charset="0"/>
                        </a:rPr>
                        <a:t>Preferred term</a:t>
                      </a:r>
                    </a:p>
                  </a:txBody>
                  <a:tcPr marL="0" marR="0" marT="0" marB="0" anchor="ctr" anchorCtr="1"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accent1"/>
                          </a:solidFill>
                          <a:effectLst/>
                          <a:latin typeface="Arial" charset="0"/>
                        </a:rPr>
                        <a:t>Vilda </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50 mg</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once daily</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N=655 </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n (%)</a:t>
                      </a:r>
                    </a:p>
                  </a:txBody>
                  <a:tcPr marL="0" marR="0" marT="0" marB="0" anchor="ctr" anchorCtr="1"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accent1"/>
                          </a:solidFill>
                          <a:effectLst/>
                          <a:latin typeface="Arial" charset="0"/>
                        </a:rPr>
                        <a:t>Vilda </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50 mg</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twice daily</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N=2251 </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n (%)</a:t>
                      </a:r>
                    </a:p>
                  </a:txBody>
                  <a:tcPr marL="0" marR="0" marT="0" marB="0" anchor="ctr" anchorCtr="1"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accent1"/>
                          </a:solidFill>
                          <a:effectLst/>
                          <a:latin typeface="Arial" charset="0"/>
                        </a:rPr>
                        <a:t>Met</a:t>
                      </a:r>
                      <a:br>
                        <a:rPr kumimoji="0" lang="en-US" sz="1400" b="1" i="0" u="none" strike="noStrike" cap="none" normalizeH="0" baseline="0" dirty="0">
                          <a:ln>
                            <a:noFill/>
                          </a:ln>
                          <a:solidFill>
                            <a:schemeClr val="accent1"/>
                          </a:solidFill>
                          <a:effectLst/>
                          <a:latin typeface="Arial" charset="0"/>
                        </a:rPr>
                      </a:br>
                      <a:r>
                        <a:rPr kumimoji="0" lang="en-US" sz="1400" b="1" i="0" u="sng" strike="noStrike" cap="none" normalizeH="0" baseline="0" dirty="0">
                          <a:ln>
                            <a:noFill/>
                          </a:ln>
                          <a:solidFill>
                            <a:schemeClr val="accent1"/>
                          </a:solidFill>
                          <a:effectLst/>
                          <a:latin typeface="Arial" charset="0"/>
                        </a:rPr>
                        <a:t>&gt;</a:t>
                      </a:r>
                      <a:r>
                        <a:rPr kumimoji="0" lang="en-US" sz="1400" b="1" i="0" u="none" strike="noStrike" cap="none" normalizeH="0" baseline="0" dirty="0">
                          <a:ln>
                            <a:noFill/>
                          </a:ln>
                          <a:solidFill>
                            <a:schemeClr val="accent1"/>
                          </a:solidFill>
                          <a:effectLst/>
                          <a:latin typeface="Arial" charset="0"/>
                        </a:rPr>
                        <a:t>1000 mg</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twice daily N=252</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n (%)</a:t>
                      </a:r>
                    </a:p>
                  </a:txBody>
                  <a:tcPr marL="0" marR="0" marT="0" marB="0" anchor="ctr" anchorCtr="1"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accent1"/>
                          </a:solidFill>
                          <a:effectLst/>
                          <a:latin typeface="Arial" charset="0"/>
                        </a:rPr>
                        <a:t>Rosi</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8 mg</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once daily</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N=267</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n (%)</a:t>
                      </a:r>
                    </a:p>
                  </a:txBody>
                  <a:tcPr marL="0" marR="0" marT="0" marB="0" anchor="ctr" anchorCtr="1"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accent1"/>
                          </a:solidFill>
                          <a:effectLst/>
                          <a:latin typeface="Arial" charset="0"/>
                        </a:rPr>
                        <a:t>Acar</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 </a:t>
                      </a:r>
                      <a:r>
                        <a:rPr kumimoji="0" lang="en-US" sz="1400" b="1" i="0" u="sng" strike="noStrike" cap="none" normalizeH="0" baseline="0" dirty="0">
                          <a:ln>
                            <a:noFill/>
                          </a:ln>
                          <a:solidFill>
                            <a:schemeClr val="accent1"/>
                          </a:solidFill>
                          <a:effectLst/>
                          <a:latin typeface="Arial" charset="0"/>
                        </a:rPr>
                        <a:t>&lt;</a:t>
                      </a:r>
                      <a:r>
                        <a:rPr kumimoji="0" lang="en-US" sz="1400" b="1" i="0" u="none" strike="noStrike" cap="none" normalizeH="0" baseline="0" dirty="0">
                          <a:ln>
                            <a:noFill/>
                          </a:ln>
                          <a:solidFill>
                            <a:schemeClr val="accent1"/>
                          </a:solidFill>
                          <a:effectLst/>
                          <a:latin typeface="Arial" charset="0"/>
                        </a:rPr>
                        <a:t>100 mg</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thrice daily</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N=220</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n (%)</a:t>
                      </a:r>
                    </a:p>
                  </a:txBody>
                  <a:tcPr marL="0" marR="0" marT="0" marB="0" anchor="b" anchorCtr="1"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accent1"/>
                          </a:solidFill>
                          <a:effectLst/>
                          <a:latin typeface="Arial" charset="0"/>
                        </a:rPr>
                        <a:t>Placebo</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N=586 </a:t>
                      </a:r>
                      <a:br>
                        <a:rPr kumimoji="0" lang="en-US" sz="1400" b="1" i="0" u="none" strike="noStrike" cap="none" normalizeH="0" baseline="0" dirty="0">
                          <a:ln>
                            <a:noFill/>
                          </a:ln>
                          <a:solidFill>
                            <a:schemeClr val="accent1"/>
                          </a:solidFill>
                          <a:effectLst/>
                          <a:latin typeface="Arial" charset="0"/>
                        </a:rPr>
                      </a:br>
                      <a:r>
                        <a:rPr kumimoji="0" lang="en-US" sz="1400" b="1" i="0" u="none" strike="noStrike" cap="none" normalizeH="0" baseline="0" dirty="0">
                          <a:ln>
                            <a:noFill/>
                          </a:ln>
                          <a:solidFill>
                            <a:schemeClr val="accent1"/>
                          </a:solidFill>
                          <a:effectLst/>
                          <a:latin typeface="Arial" charset="0"/>
                        </a:rPr>
                        <a:t>n (%)</a:t>
                      </a:r>
                    </a:p>
                  </a:txBody>
                  <a:tcPr marL="0" marR="0" marT="0" marB="0" anchor="b"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15863">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  Nasopharyngitis</a:t>
                      </a:r>
                    </a:p>
                  </a:txBody>
                  <a:tcPr marL="0" marR="0" marT="0" marB="0" anchor="ctr" horzOverflow="overflow">
                    <a:lnL cap="flat">
                      <a:noFill/>
                    </a:lnL>
                    <a:lnR>
                      <a:noFill/>
                    </a:lnR>
                    <a:lnT>
                      <a:noFill/>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37 (5.6)</a:t>
                      </a:r>
                    </a:p>
                  </a:txBody>
                  <a:tcPr marL="0" marR="0" marT="0" marB="0" anchor="ctr" anchorCtr="1" horzOverflow="overflow">
                    <a:lnL>
                      <a:noFill/>
                    </a:lnL>
                    <a:lnR>
                      <a:noFill/>
                    </a:lnR>
                    <a:lnT>
                      <a:noFill/>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128 (5.7)</a:t>
                      </a:r>
                    </a:p>
                  </a:txBody>
                  <a:tcPr marL="0" marR="0" marT="0" marB="0" anchor="ctr" anchorCtr="1" horzOverflow="overflow">
                    <a:lnL>
                      <a:noFill/>
                    </a:lnL>
                    <a:lnR>
                      <a:noFill/>
                    </a:lnR>
                    <a:lnT>
                      <a:noFill/>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13 (5.2)</a:t>
                      </a:r>
                    </a:p>
                  </a:txBody>
                  <a:tcPr marL="0" marR="0" marT="0" marB="0" anchor="ctr" anchorCtr="1" horzOverflow="overflow">
                    <a:lnL>
                      <a:noFill/>
                    </a:lnL>
                    <a:lnR>
                      <a:noFill/>
                    </a:lnR>
                    <a:lnT>
                      <a:noFill/>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20 (7.5)</a:t>
                      </a:r>
                    </a:p>
                  </a:txBody>
                  <a:tcPr marL="0" marR="0" marT="0" marB="0" anchor="ctr" anchorCtr="1" horzOverflow="overflow">
                    <a:lnL>
                      <a:noFill/>
                    </a:lnL>
                    <a:lnR>
                      <a:noFill/>
                    </a:lnR>
                    <a:lnT>
                      <a:noFill/>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14 (6.4)</a:t>
                      </a:r>
                    </a:p>
                  </a:txBody>
                  <a:tcPr marL="0" marR="0" marT="0" marB="0" anchor="ctr" horzOverflow="overflow">
                    <a:lnL>
                      <a:noFill/>
                    </a:lnL>
                    <a:lnR>
                      <a:noFill/>
                    </a:lnR>
                    <a:lnT>
                      <a:noFill/>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36 (6.1)</a:t>
                      </a:r>
                    </a:p>
                  </a:txBody>
                  <a:tcPr marL="0" marR="0" marT="0" marB="0" anchor="ctr" horzOverflow="overflow">
                    <a:lnL>
                      <a:noFill/>
                    </a:lnL>
                    <a:lnR cap="flat">
                      <a:noFill/>
                    </a:lnR>
                    <a:lnT>
                      <a:noFill/>
                    </a:lnT>
                    <a:lnB w="12700" cap="flat" cmpd="sng" algn="ctr">
                      <a:solidFill>
                        <a:srgbClr val="33C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881">
                <a:tc>
                  <a:txBody>
                    <a:bodyPr/>
                    <a:lstStyle/>
                    <a:p>
                      <a:pPr marL="93663" marR="0" lvl="0" indent="-93663" algn="l"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  Headache</a:t>
                      </a:r>
                    </a:p>
                  </a:txBody>
                  <a:tcPr marL="0" marR="0" marT="0" marB="0" anchor="ctr" horzOverflow="overflow">
                    <a:lnL cap="flat">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35 (5.3)</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112 (5.0)</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13 (5.2)</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14 (5.2)</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1 (0.5)</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23 (3.9)</a:t>
                      </a:r>
                    </a:p>
                  </a:txBody>
                  <a:tcPr marL="0" marR="0" marT="0" marB="0" anchor="ctr" anchorCtr="1" horzOverflow="overflow">
                    <a:lnL>
                      <a:noFill/>
                    </a:lnL>
                    <a:lnR cap="flat">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5072">
                <a:tc>
                  <a:txBody>
                    <a:bodyPr/>
                    <a:lstStyle/>
                    <a:p>
                      <a:pPr marL="46038" marR="0" lvl="0" indent="-46038" algn="l"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  Dizziness</a:t>
                      </a:r>
                    </a:p>
                  </a:txBody>
                  <a:tcPr marL="0" marR="0" marT="0" marB="0" anchor="ctr" horzOverflow="overflow">
                    <a:lnL cap="flat">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29 (4.4)</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105 (4.7)</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10 (4.0)</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11 (4.1)</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9 (4.1)</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20 (3.4)</a:t>
                      </a:r>
                    </a:p>
                  </a:txBody>
                  <a:tcPr marL="0" marR="0" marT="0" marB="0" anchor="ctr" anchorCtr="1" horzOverflow="overflow">
                    <a:lnL>
                      <a:noFill/>
                    </a:lnL>
                    <a:lnR cap="flat">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9198">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  Upper respiratory</a:t>
                      </a:r>
                      <a:br>
                        <a:rPr kumimoji="0" lang="en-US" sz="1400" b="1" i="0" u="none" strike="noStrike" cap="none" normalizeH="0" baseline="0" dirty="0">
                          <a:ln>
                            <a:noFill/>
                          </a:ln>
                          <a:solidFill>
                            <a:schemeClr val="tx1"/>
                          </a:solidFill>
                          <a:effectLst/>
                          <a:latin typeface="Arial" charset="0"/>
                        </a:rPr>
                      </a:br>
                      <a:r>
                        <a:rPr kumimoji="0" lang="en-US" sz="1400" b="1" i="0" u="none" strike="noStrike" cap="none" normalizeH="0" baseline="0" dirty="0">
                          <a:ln>
                            <a:noFill/>
                          </a:ln>
                          <a:solidFill>
                            <a:schemeClr val="tx1"/>
                          </a:solidFill>
                          <a:effectLst/>
                          <a:latin typeface="Arial" charset="0"/>
                        </a:rPr>
                        <a:t>  tract infection</a:t>
                      </a:r>
                    </a:p>
                  </a:txBody>
                  <a:tcPr marL="0" marR="0" marT="0" marB="0" anchor="ctr" horzOverflow="overflow">
                    <a:lnL cap="flat">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11 (1.7)</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75 (3.3)</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5 (2.0)</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8 (3.0)</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11 (5.0)</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20 (3.4)</a:t>
                      </a:r>
                    </a:p>
                  </a:txBody>
                  <a:tcPr marL="0" marR="0" marT="0" marB="0" anchor="ctr" anchorCtr="1" horzOverflow="overflow">
                    <a:lnL>
                      <a:noFill/>
                    </a:lnL>
                    <a:lnR cap="flat">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9992">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  Diarrhea</a:t>
                      </a:r>
                    </a:p>
                  </a:txBody>
                  <a:tcPr marL="0" marR="0" marT="0" marB="0" anchor="ctr" horzOverflow="overflow">
                    <a:lnL cap="flat">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10 (1.5)</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64 (2.8)</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57 (22.6)</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7 (2.6)</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6 (2.7)</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12 (2.0)</a:t>
                      </a:r>
                    </a:p>
                  </a:txBody>
                  <a:tcPr marL="0" marR="0" marT="0" marB="0" anchor="ctr" anchorCtr="1" horzOverflow="overflow">
                    <a:lnL>
                      <a:noFill/>
                    </a:lnL>
                    <a:lnR cap="flat">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5230">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  Nausea</a:t>
                      </a:r>
                    </a:p>
                  </a:txBody>
                  <a:tcPr marL="0" marR="0" marT="0" marB="0" anchor="ctr" horzOverflow="overflow">
                    <a:lnL cap="flat">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10 (1.5)</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53 (2.4)</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23 (9.1)</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2 (0.7)</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0</a:t>
                      </a: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r>
                        <a:rPr kumimoji="0" lang="en-US" sz="1400" b="1" i="0" u="none" strike="noStrike" cap="none" normalizeH="0" baseline="0" dirty="0">
                          <a:ln>
                            <a:noFill/>
                          </a:ln>
                          <a:solidFill>
                            <a:schemeClr val="tx1"/>
                          </a:solidFill>
                          <a:effectLst/>
                          <a:latin typeface="Arial" charset="0"/>
                        </a:rPr>
                        <a:t>13 (2.2)</a:t>
                      </a:r>
                    </a:p>
                  </a:txBody>
                  <a:tcPr marL="0" marR="0" marT="0" marB="0" anchor="ctr" anchorCtr="1" horzOverflow="overflow">
                    <a:lnL>
                      <a:noFill/>
                    </a:lnL>
                    <a:lnR cap="flat">
                      <a:noFill/>
                    </a:lnR>
                    <a:lnT w="12700" cap="flat" cmpd="sng" algn="ctr">
                      <a:solidFill>
                        <a:srgbClr val="33CCFF"/>
                      </a:solidFill>
                      <a:prstDash val="solid"/>
                      <a:round/>
                      <a:headEnd type="none" w="med" len="med"/>
                      <a:tailEnd type="none" w="med" len="med"/>
                    </a:lnT>
                    <a:lnB w="12700" cap="flat" cmpd="sng" algn="ctr">
                      <a:solidFill>
                        <a:srgbClr val="33C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3360">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None/>
                        <a:tabLst/>
                      </a:pPr>
                      <a:endParaRPr kumimoji="0" lang="en-GB" sz="1400" b="1" i="0" u="none" strike="noStrike" cap="none" normalizeH="0" baseline="0" dirty="0">
                        <a:ln>
                          <a:noFill/>
                        </a:ln>
                        <a:solidFill>
                          <a:schemeClr val="tx1"/>
                        </a:solidFill>
                        <a:effectLst/>
                        <a:latin typeface="Arial" charset="0"/>
                      </a:endParaRPr>
                    </a:p>
                  </a:txBody>
                  <a:tcPr marL="0" marR="0" marT="0" marB="0" anchor="ctr" horzOverflow="overflow">
                    <a:lnL cap="flat">
                      <a:noFill/>
                    </a:lnL>
                    <a:lnR>
                      <a:noFill/>
                    </a:lnR>
                    <a:lnT w="12700" cap="flat" cmpd="sng" algn="ctr">
                      <a:solidFill>
                        <a:srgbClr val="33CCFF"/>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endParaRPr kumimoji="0" lang="en-GB" sz="1400" b="1" i="0" u="none" strike="noStrike" cap="none" normalizeH="0" baseline="0" dirty="0">
                        <a:ln>
                          <a:noFill/>
                        </a:ln>
                        <a:solidFill>
                          <a:schemeClr val="tx1"/>
                        </a:solidFill>
                        <a:effectLst/>
                        <a:latin typeface="Arial" charset="0"/>
                      </a:endParaRP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endParaRPr kumimoji="0" lang="en-GB" sz="1400" b="1" i="0" u="none" strike="noStrike" cap="none" normalizeH="0" baseline="0" dirty="0">
                        <a:ln>
                          <a:noFill/>
                        </a:ln>
                        <a:solidFill>
                          <a:schemeClr val="tx1"/>
                        </a:solidFill>
                        <a:effectLst/>
                        <a:latin typeface="Arial" charset="0"/>
                      </a:endParaRP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endParaRPr kumimoji="0" lang="en-GB" sz="1400" b="1" i="0" u="none" strike="noStrike" cap="none" normalizeH="0" baseline="0" dirty="0">
                        <a:ln>
                          <a:noFill/>
                        </a:ln>
                        <a:solidFill>
                          <a:schemeClr val="tx1"/>
                        </a:solidFill>
                        <a:effectLst/>
                        <a:latin typeface="Arial" charset="0"/>
                      </a:endParaRP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endParaRPr kumimoji="0" lang="en-GB" sz="1400" b="1" i="0" u="none" strike="noStrike" cap="none" normalizeH="0" baseline="0" dirty="0">
                        <a:ln>
                          <a:noFill/>
                        </a:ln>
                        <a:solidFill>
                          <a:schemeClr val="tx1"/>
                        </a:solidFill>
                        <a:effectLst/>
                        <a:latin typeface="Arial" charset="0"/>
                      </a:endParaRP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endParaRPr kumimoji="0" lang="en-GB" sz="1400" b="1" i="0" u="none" strike="noStrike" cap="none" normalizeH="0" baseline="0" dirty="0">
                        <a:ln>
                          <a:noFill/>
                        </a:ln>
                        <a:solidFill>
                          <a:schemeClr val="tx1"/>
                        </a:solidFill>
                        <a:effectLst/>
                        <a:latin typeface="Arial" charset="0"/>
                      </a:endParaRPr>
                    </a:p>
                  </a:txBody>
                  <a:tcPr marL="0" marR="0" marT="0" marB="0" anchor="ctr" anchorCtr="1" horzOverflow="overflow">
                    <a:lnL>
                      <a:noFill/>
                    </a:lnL>
                    <a:lnR>
                      <a:noFill/>
                    </a:lnR>
                    <a:lnT w="12700" cap="flat" cmpd="sng" algn="ctr">
                      <a:solidFill>
                        <a:srgbClr val="33CCFF"/>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Symbol" pitchFamily="18" charset="2"/>
                        <a:buNone/>
                        <a:tabLst/>
                      </a:pPr>
                      <a:endParaRPr kumimoji="0" lang="en-GB" sz="1400" b="1" i="0" u="none" strike="noStrike" cap="none" normalizeH="0" baseline="0" dirty="0">
                        <a:ln>
                          <a:noFill/>
                        </a:ln>
                        <a:solidFill>
                          <a:schemeClr val="tx1"/>
                        </a:solidFill>
                        <a:effectLst/>
                        <a:latin typeface="Arial" charset="0"/>
                      </a:endParaRPr>
                    </a:p>
                  </a:txBody>
                  <a:tcPr marL="0" marR="0" marT="0" marB="0" anchor="ctr" anchorCtr="1" horzOverflow="overflow">
                    <a:lnL>
                      <a:noFill/>
                    </a:lnL>
                    <a:lnR cap="flat">
                      <a:noFill/>
                    </a:lnR>
                    <a:lnT w="12700" cap="flat" cmpd="sng" algn="ctr">
                      <a:solidFill>
                        <a:srgbClr val="33CCFF"/>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9698" name="Text Box 66"/>
          <p:cNvSpPr txBox="1">
            <a:spLocks noChangeArrowheads="1"/>
          </p:cNvSpPr>
          <p:nvPr/>
        </p:nvSpPr>
        <p:spPr bwMode="auto">
          <a:xfrm>
            <a:off x="1698625" y="5910263"/>
            <a:ext cx="86947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spAutoFit/>
          </a:bodyPr>
          <a:lstStyle>
            <a:lvl1pPr eaLnBrk="0" hangingPunct="0">
              <a:spcAft>
                <a:spcPct val="40000"/>
              </a:spcAft>
              <a:buFont typeface="Symbol" pitchFamily="18" charset="2"/>
              <a:buChar char="•"/>
              <a:defRPr sz="2000" b="1">
                <a:solidFill>
                  <a:schemeClr val="tx1"/>
                </a:solidFill>
                <a:latin typeface="Arial" pitchFamily="34" charset="0"/>
              </a:defRPr>
            </a:lvl1pPr>
            <a:lvl2pPr marL="742950" indent="-285750" eaLnBrk="0" hangingPunct="0">
              <a:spcAft>
                <a:spcPct val="40000"/>
              </a:spcAft>
              <a:buFont typeface="Symbol" pitchFamily="18" charset="2"/>
              <a:buChar char="·"/>
              <a:defRPr sz="2000" b="1">
                <a:solidFill>
                  <a:schemeClr val="tx1"/>
                </a:solidFill>
                <a:latin typeface="Arial" pitchFamily="34" charset="0"/>
              </a:defRPr>
            </a:lvl2pPr>
            <a:lvl3pPr marL="1143000" indent="-228600" eaLnBrk="0" hangingPunct="0">
              <a:spcAft>
                <a:spcPct val="40000"/>
              </a:spcAft>
              <a:buFont typeface="Symbol" pitchFamily="18" charset="2"/>
              <a:buChar char="-"/>
              <a:defRPr sz="2000" b="1">
                <a:solidFill>
                  <a:schemeClr val="tx1"/>
                </a:solidFill>
                <a:latin typeface="Arial" pitchFamily="34" charset="0"/>
              </a:defRPr>
            </a:lvl3pPr>
            <a:lvl4pPr marL="1600200" indent="-228600" eaLnBrk="0" hangingPunct="0">
              <a:spcAft>
                <a:spcPct val="40000"/>
              </a:spcAft>
              <a:buChar char="•"/>
              <a:defRPr sz="2000" b="1">
                <a:solidFill>
                  <a:schemeClr val="tx1"/>
                </a:solidFill>
                <a:latin typeface="Arial" pitchFamily="34" charset="0"/>
              </a:defRPr>
            </a:lvl4pPr>
            <a:lvl5pPr marL="2057400" indent="-228600" eaLnBrk="0" hangingPunct="0">
              <a:spcAft>
                <a:spcPct val="50000"/>
              </a:spcAft>
              <a:buFont typeface="Symbol" pitchFamily="18" charset="2"/>
              <a:buChar char="·"/>
              <a:defRPr sz="2200" b="1">
                <a:solidFill>
                  <a:schemeClr val="tx1"/>
                </a:solidFill>
                <a:latin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9pPr>
          </a:lstStyle>
          <a:p>
            <a:pPr algn="ctr" fontAlgn="base">
              <a:spcBef>
                <a:spcPct val="0"/>
              </a:spcBef>
              <a:spcAft>
                <a:spcPct val="0"/>
              </a:spcAft>
              <a:buNone/>
              <a:defRPr/>
            </a:pPr>
            <a:r>
              <a:rPr lang="en-US" altLang="en-US" sz="1000" b="0">
                <a:solidFill>
                  <a:prstClr val="white"/>
                </a:solidFill>
              </a:rPr>
              <a:t>Acar=acarbose; AE=adverse event; met=metformin; rosi=rosiglitazone; vilda=vildagliptin</a:t>
            </a:r>
            <a:br>
              <a:rPr lang="en-US" altLang="en-US" sz="1000" b="0">
                <a:solidFill>
                  <a:prstClr val="white"/>
                </a:solidFill>
              </a:rPr>
            </a:br>
            <a:r>
              <a:rPr lang="en-US" altLang="en-US" sz="1000" b="0">
                <a:solidFill>
                  <a:prstClr val="white"/>
                </a:solidFill>
              </a:rPr>
              <a:t>Preferred terms are sorted by descending order of incidence in the vildagliptin 50 mg twice-daily group.</a:t>
            </a:r>
            <a:br>
              <a:rPr lang="en-US" altLang="en-US" sz="1000" b="0">
                <a:solidFill>
                  <a:prstClr val="white"/>
                </a:solidFill>
              </a:rPr>
            </a:br>
            <a:r>
              <a:rPr lang="en-US" altLang="en-US" sz="1000" b="0">
                <a:solidFill>
                  <a:prstClr val="white"/>
                </a:solidFill>
              </a:rPr>
              <a:t>A patient with multiple AE occurrences on one treatment is counted once in the AE category for that treatment.</a:t>
            </a:r>
          </a:p>
          <a:p>
            <a:pPr algn="ctr" fontAlgn="base">
              <a:spcBef>
                <a:spcPct val="0"/>
              </a:spcBef>
              <a:spcAft>
                <a:spcPct val="0"/>
              </a:spcAft>
              <a:buNone/>
              <a:defRPr/>
            </a:pPr>
            <a:r>
              <a:rPr lang="en-US" altLang="en-US" sz="1000" b="0">
                <a:solidFill>
                  <a:prstClr val="white"/>
                </a:solidFill>
              </a:rPr>
              <a:t>Adapted from </a:t>
            </a:r>
            <a:r>
              <a:rPr lang="en-US" altLang="en-US" sz="1000" b="0" i="1">
                <a:solidFill>
                  <a:prstClr val="white"/>
                </a:solidFill>
              </a:rPr>
              <a:t>Summary of Clinical Safety, </a:t>
            </a:r>
            <a:r>
              <a:rPr lang="en-US" altLang="en-US" sz="1000" b="0">
                <a:solidFill>
                  <a:prstClr val="white"/>
                </a:solidFill>
              </a:rPr>
              <a:t>December 5, 2007. Table 4-1g. Novartis Pharmaceuticals.</a:t>
            </a:r>
          </a:p>
        </p:txBody>
      </p:sp>
      <p:sp>
        <p:nvSpPr>
          <p:cNvPr id="69699" name="Line 67"/>
          <p:cNvSpPr>
            <a:spLocks noChangeShapeType="1"/>
          </p:cNvSpPr>
          <p:nvPr/>
        </p:nvSpPr>
        <p:spPr bwMode="auto">
          <a:xfrm flipV="1">
            <a:off x="1898651" y="2797176"/>
            <a:ext cx="8374063" cy="3175"/>
          </a:xfrm>
          <a:prstGeom prst="line">
            <a:avLst/>
          </a:prstGeom>
          <a:noFill/>
          <a:ln w="50800" cmpd="thinThick">
            <a:solidFill>
              <a:srgbClr val="33CCFF"/>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n-US" sz="2400">
              <a:solidFill>
                <a:prstClr val="white"/>
              </a:solidFill>
              <a:latin typeface="Arial" charset="0"/>
            </a:endParaRPr>
          </a:p>
        </p:txBody>
      </p:sp>
      <p:sp>
        <p:nvSpPr>
          <p:cNvPr id="69700" name="Rectangle 14"/>
          <p:cNvSpPr>
            <a:spLocks noChangeArrowheads="1"/>
          </p:cNvSpPr>
          <p:nvPr/>
        </p:nvSpPr>
        <p:spPr bwMode="auto">
          <a:xfrm>
            <a:off x="1524000" y="1069975"/>
            <a:ext cx="3106738"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spcAft>
                <a:spcPct val="40000"/>
              </a:spcAft>
              <a:buFont typeface="Symbol" pitchFamily="18" charset="2"/>
              <a:buChar char="•"/>
              <a:defRPr sz="2000" b="1">
                <a:solidFill>
                  <a:schemeClr val="tx1"/>
                </a:solidFill>
                <a:latin typeface="Arial" pitchFamily="34" charset="0"/>
              </a:defRPr>
            </a:lvl1pPr>
            <a:lvl2pPr marL="742950" indent="-285750" eaLnBrk="0" hangingPunct="0">
              <a:spcAft>
                <a:spcPct val="40000"/>
              </a:spcAft>
              <a:buFont typeface="Symbol" pitchFamily="18" charset="2"/>
              <a:buChar char="·"/>
              <a:defRPr sz="2000" b="1">
                <a:solidFill>
                  <a:schemeClr val="tx1"/>
                </a:solidFill>
                <a:latin typeface="Arial" pitchFamily="34" charset="0"/>
              </a:defRPr>
            </a:lvl2pPr>
            <a:lvl3pPr marL="1143000" indent="-228600" eaLnBrk="0" hangingPunct="0">
              <a:spcAft>
                <a:spcPct val="40000"/>
              </a:spcAft>
              <a:buFont typeface="Symbol" pitchFamily="18" charset="2"/>
              <a:buChar char="-"/>
              <a:defRPr sz="2000" b="1">
                <a:solidFill>
                  <a:schemeClr val="tx1"/>
                </a:solidFill>
                <a:latin typeface="Arial" pitchFamily="34" charset="0"/>
              </a:defRPr>
            </a:lvl3pPr>
            <a:lvl4pPr marL="1600200" indent="-228600" eaLnBrk="0" hangingPunct="0">
              <a:spcAft>
                <a:spcPct val="40000"/>
              </a:spcAft>
              <a:buChar char="•"/>
              <a:defRPr sz="2000" b="1">
                <a:solidFill>
                  <a:schemeClr val="tx1"/>
                </a:solidFill>
                <a:latin typeface="Arial" pitchFamily="34" charset="0"/>
              </a:defRPr>
            </a:lvl4pPr>
            <a:lvl5pPr marL="2057400" indent="-228600" eaLnBrk="0" hangingPunct="0">
              <a:spcAft>
                <a:spcPct val="50000"/>
              </a:spcAft>
              <a:buFont typeface="Symbol" pitchFamily="18" charset="2"/>
              <a:buChar char="·"/>
              <a:defRPr sz="2200" b="1">
                <a:solidFill>
                  <a:schemeClr val="tx1"/>
                </a:solidFill>
                <a:latin typeface="Arial" pitchFamily="34" charset="0"/>
              </a:defRPr>
            </a:lvl5pPr>
            <a:lvl6pPr marL="25146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6pPr>
            <a:lvl7pPr marL="29718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7pPr>
            <a:lvl8pPr marL="34290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8pPr>
            <a:lvl9pPr marL="3886200" indent="-228600" eaLnBrk="0" fontAlgn="base" hangingPunct="0">
              <a:spcBef>
                <a:spcPct val="0"/>
              </a:spcBef>
              <a:spcAft>
                <a:spcPct val="50000"/>
              </a:spcAft>
              <a:buFont typeface="Symbol" pitchFamily="18" charset="2"/>
              <a:buChar char="·"/>
              <a:defRPr sz="2200" b="1">
                <a:solidFill>
                  <a:schemeClr val="tx1"/>
                </a:solidFill>
                <a:latin typeface="Arial" pitchFamily="34" charset="0"/>
              </a:defRPr>
            </a:lvl9pPr>
          </a:lstStyle>
          <a:p>
            <a:pPr algn="ctr" fontAlgn="base">
              <a:spcBef>
                <a:spcPct val="0"/>
              </a:spcBef>
              <a:spcAft>
                <a:spcPct val="0"/>
              </a:spcAft>
              <a:buNone/>
              <a:defRPr/>
            </a:pPr>
            <a:r>
              <a:rPr lang="en-US" altLang="en-US" sz="1400">
                <a:solidFill>
                  <a:prstClr val="white"/>
                </a:solidFill>
              </a:rPr>
              <a:t>Pooled analysis at 24 weeks</a:t>
            </a:r>
          </a:p>
        </p:txBody>
      </p:sp>
      <p:pic>
        <p:nvPicPr>
          <p:cNvPr id="2" name="Picture 1">
            <a:extLst>
              <a:ext uri="{FF2B5EF4-FFF2-40B4-BE49-F238E27FC236}">
                <a16:creationId xmlns:a16="http://schemas.microsoft.com/office/drawing/2014/main" id="{425867C9-20BF-7BF0-66C9-FA4E08E1C3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7517" y="6082300"/>
            <a:ext cx="1395149" cy="673273"/>
          </a:xfrm>
          <a:prstGeom prst="rect">
            <a:avLst/>
          </a:prstGeom>
        </p:spPr>
      </p:pic>
    </p:spTree>
    <p:extLst>
      <p:ext uri="{BB962C8B-B14F-4D97-AF65-F5344CB8AC3E}">
        <p14:creationId xmlns:p14="http://schemas.microsoft.com/office/powerpoint/2010/main" val="37635369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13935" y="173263"/>
            <a:ext cx="8318530" cy="623150"/>
          </a:xfrm>
        </p:spPr>
        <p:txBody>
          <a:bodyPr/>
          <a:lstStyle/>
          <a:p>
            <a:pPr algn="ctr"/>
            <a:r>
              <a:rPr lang="en-ZA" dirty="0">
                <a:solidFill>
                  <a:schemeClr val="accent6">
                    <a:lumMod val="75000"/>
                  </a:schemeClr>
                </a:solidFill>
              </a:rPr>
              <a:t>SUMMARY</a:t>
            </a:r>
            <a:endParaRPr lang="en-US" dirty="0">
              <a:solidFill>
                <a:schemeClr val="accent6">
                  <a:lumMod val="75000"/>
                </a:schemeClr>
              </a:solidFill>
            </a:endParaRPr>
          </a:p>
        </p:txBody>
      </p:sp>
      <p:sp>
        <p:nvSpPr>
          <p:cNvPr id="4" name="Content Placeholder 3"/>
          <p:cNvSpPr>
            <a:spLocks noGrp="1"/>
          </p:cNvSpPr>
          <p:nvPr>
            <p:ph idx="1"/>
          </p:nvPr>
        </p:nvSpPr>
        <p:spPr>
          <a:xfrm>
            <a:off x="2113936" y="859506"/>
            <a:ext cx="8334405" cy="4940320"/>
          </a:xfrm>
        </p:spPr>
        <p:txBody>
          <a:bodyPr/>
          <a:lstStyle/>
          <a:p>
            <a:pPr marL="457200" indent="-457200">
              <a:buAutoNum type="arabicPeriod"/>
            </a:pPr>
            <a:r>
              <a:rPr lang="en-ZA" sz="2400" dirty="0">
                <a:solidFill>
                  <a:schemeClr val="tx1"/>
                </a:solidFill>
              </a:rPr>
              <a:t>From a baseline HbA1c of  8.4%, Galvus gives as much as 1.1% reduction in HbA1c in patients on Metformin monotherapy not at goal</a:t>
            </a:r>
          </a:p>
          <a:p>
            <a:pPr marL="457200" indent="-457200">
              <a:buFont typeface="Arial" pitchFamily="34" charset="0"/>
              <a:buAutoNum type="arabicPeriod"/>
            </a:pPr>
            <a:r>
              <a:rPr lang="en-ZA" sz="2400" dirty="0">
                <a:solidFill>
                  <a:schemeClr val="tx1"/>
                </a:solidFill>
              </a:rPr>
              <a:t>Galvus</a:t>
            </a:r>
            <a:r>
              <a:rPr lang="en-ZA" sz="2400" dirty="0">
                <a:solidFill>
                  <a:schemeClr val="tx1"/>
                </a:solidFill>
                <a:latin typeface="News Gothic MT"/>
              </a:rPr>
              <a:t>®</a:t>
            </a:r>
            <a:r>
              <a:rPr lang="en-ZA" sz="2400" dirty="0">
                <a:solidFill>
                  <a:schemeClr val="tx1"/>
                </a:solidFill>
              </a:rPr>
              <a:t> Met gives up to 3.44% reduction in HbA1c in T2DM patients uncontrolled on Metformin with HBA1c above 10% (EDGE trial).</a:t>
            </a:r>
          </a:p>
          <a:p>
            <a:pPr marL="457200" indent="-457200">
              <a:buAutoNum type="arabicPeriod"/>
            </a:pPr>
            <a:r>
              <a:rPr lang="en-ZA" sz="2400" dirty="0">
                <a:solidFill>
                  <a:schemeClr val="tx1"/>
                </a:solidFill>
              </a:rPr>
              <a:t>Galvus</a:t>
            </a:r>
            <a:r>
              <a:rPr lang="en-ZA" sz="2400" dirty="0">
                <a:solidFill>
                  <a:schemeClr val="tx1"/>
                </a:solidFill>
                <a:latin typeface="News Gothic MT"/>
              </a:rPr>
              <a:t>®</a:t>
            </a:r>
            <a:r>
              <a:rPr lang="en-ZA" sz="2400" dirty="0">
                <a:solidFill>
                  <a:schemeClr val="tx1"/>
                </a:solidFill>
              </a:rPr>
              <a:t> Met gives 3.2% reduction in HbA1c in newly diagnosed T2DM patients with HBA1c above 10%.</a:t>
            </a:r>
          </a:p>
          <a:p>
            <a:pPr marL="457200" indent="-457200">
              <a:buAutoNum type="arabicPeriod"/>
            </a:pPr>
            <a:r>
              <a:rPr lang="en-ZA" sz="2400" dirty="0">
                <a:solidFill>
                  <a:schemeClr val="tx1"/>
                </a:solidFill>
              </a:rPr>
              <a:t>Galvus is the only DPP-4I that delivers &gt; 1% HbA1c reduction from a baseline of 8.4% in patients not at goal with Metformin monotherapy.</a:t>
            </a:r>
          </a:p>
          <a:p>
            <a:pPr marL="457200" indent="-457200">
              <a:buAutoNum type="arabicPeriod"/>
            </a:pPr>
            <a:r>
              <a:rPr lang="en-ZA" sz="2400" dirty="0">
                <a:solidFill>
                  <a:schemeClr val="tx1"/>
                </a:solidFill>
              </a:rPr>
              <a:t>Galvus, but not SU delivers consistent  efficacy versus SUs in both RCT and the Real World with a superior tolerability profile (incidence of hypoglycaemia and weight gain) over SUs.</a:t>
            </a:r>
            <a:endParaRPr lang="en-US" sz="2400" dirty="0">
              <a:solidFill>
                <a:schemeClr val="tx1"/>
              </a:solidFill>
            </a:endParaRPr>
          </a:p>
        </p:txBody>
      </p:sp>
      <p:sp>
        <p:nvSpPr>
          <p:cNvPr id="3" name="TextBox 2"/>
          <p:cNvSpPr txBox="1"/>
          <p:nvPr/>
        </p:nvSpPr>
        <p:spPr>
          <a:xfrm>
            <a:off x="2113936" y="6594436"/>
            <a:ext cx="5869859" cy="261610"/>
          </a:xfrm>
          <a:prstGeom prst="rect">
            <a:avLst/>
          </a:prstGeom>
          <a:noFill/>
        </p:spPr>
        <p:txBody>
          <a:bodyPr wrap="square" rtlCol="0">
            <a:spAutoFit/>
          </a:bodyPr>
          <a:lstStyle/>
          <a:p>
            <a:pPr fontAlgn="base">
              <a:spcBef>
                <a:spcPct val="0"/>
              </a:spcBef>
              <a:spcAft>
                <a:spcPct val="0"/>
              </a:spcAft>
            </a:pPr>
            <a:r>
              <a:rPr lang="en-ZA" sz="1100" dirty="0">
                <a:solidFill>
                  <a:prstClr val="white"/>
                </a:solidFill>
                <a:latin typeface="Arial" charset="0"/>
              </a:rPr>
              <a:t>SU- </a:t>
            </a:r>
            <a:r>
              <a:rPr lang="en-US" sz="1100" dirty="0">
                <a:solidFill>
                  <a:prstClr val="white"/>
                </a:solidFill>
                <a:latin typeface="Arial" charset="0"/>
              </a:rPr>
              <a:t>Sulphonyl Urea; RCT-randomized controlled trial  </a:t>
            </a:r>
          </a:p>
        </p:txBody>
      </p:sp>
      <p:pic>
        <p:nvPicPr>
          <p:cNvPr id="6" name="Picture 5">
            <a:extLst>
              <a:ext uri="{FF2B5EF4-FFF2-40B4-BE49-F238E27FC236}">
                <a16:creationId xmlns:a16="http://schemas.microsoft.com/office/drawing/2014/main" id="{EA5F0C74-6086-85C9-242B-ED1F36A939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74502" y="6046895"/>
            <a:ext cx="1395149" cy="673273"/>
          </a:xfrm>
          <a:prstGeom prst="rect">
            <a:avLst/>
          </a:prstGeom>
        </p:spPr>
      </p:pic>
    </p:spTree>
    <p:extLst>
      <p:ext uri="{BB962C8B-B14F-4D97-AF65-F5344CB8AC3E}">
        <p14:creationId xmlns:p14="http://schemas.microsoft.com/office/powerpoint/2010/main" val="2819510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063751" y="494208"/>
            <a:ext cx="8289925" cy="618631"/>
          </a:xfrm>
        </p:spPr>
        <p:txBody>
          <a:bodyPr/>
          <a:lstStyle/>
          <a:p>
            <a:pPr algn="ctr"/>
            <a:r>
              <a:rPr lang="en-ZA" dirty="0">
                <a:solidFill>
                  <a:schemeClr val="accent6">
                    <a:lumMod val="75000"/>
                  </a:schemeClr>
                </a:solidFill>
              </a:rPr>
              <a:t>SUMMARY CONTD’</a:t>
            </a:r>
            <a:endParaRPr lang="en-US" dirty="0">
              <a:solidFill>
                <a:schemeClr val="accent6">
                  <a:lumMod val="75000"/>
                </a:schemeClr>
              </a:solidFill>
            </a:endParaRPr>
          </a:p>
        </p:txBody>
      </p:sp>
      <p:sp>
        <p:nvSpPr>
          <p:cNvPr id="5" name="Content Placeholder 4"/>
          <p:cNvSpPr>
            <a:spLocks noGrp="1"/>
          </p:cNvSpPr>
          <p:nvPr>
            <p:ph idx="1"/>
          </p:nvPr>
        </p:nvSpPr>
        <p:spPr>
          <a:xfrm>
            <a:off x="2051051" y="1325653"/>
            <a:ext cx="8474075" cy="4422749"/>
          </a:xfrm>
        </p:spPr>
        <p:txBody>
          <a:bodyPr/>
          <a:lstStyle/>
          <a:p>
            <a:r>
              <a:rPr lang="en-ZA" sz="2400" dirty="0"/>
              <a:t>Galvus decreases HBA1c to  0.8% from baseline of  8.8% in T2DM patients uncontrolled on high doses of insulin therapy.</a:t>
            </a:r>
          </a:p>
          <a:p>
            <a:r>
              <a:rPr lang="en-ZA" sz="2400" dirty="0"/>
              <a:t>There is no significant increase in hypoglycaemia or weight in patients on insulin + Galvus</a:t>
            </a:r>
          </a:p>
          <a:p>
            <a:r>
              <a:rPr lang="en-ZA" sz="2400" dirty="0"/>
              <a:t>Lower doses of insulin is needed to achieve glycaemic control in Galvus add on to insulin patients unlike those on insulin monotherapy</a:t>
            </a:r>
          </a:p>
          <a:p>
            <a:r>
              <a:rPr lang="en-ZA" sz="2400" dirty="0"/>
              <a:t> In Moderate, severe and ESRD T2DM patients, </a:t>
            </a:r>
            <a:r>
              <a:rPr lang="en-ZA" sz="2400" dirty="0" err="1"/>
              <a:t>Galvus</a:t>
            </a:r>
            <a:r>
              <a:rPr lang="en-ZA" sz="2400" dirty="0"/>
              <a:t> delivers up to 0.92% HbA1c reduction from a baseline of 7.8%.</a:t>
            </a:r>
          </a:p>
          <a:p>
            <a:r>
              <a:rPr lang="en-ZA" sz="2400" dirty="0" err="1"/>
              <a:t>Galvus</a:t>
            </a:r>
            <a:r>
              <a:rPr lang="en-ZA" sz="2400" dirty="0"/>
              <a:t> allows for about 50% cost saving versus other branded DPP-4 I’s</a:t>
            </a:r>
            <a:endParaRPr lang="en-US" sz="2400" dirty="0"/>
          </a:p>
          <a:p>
            <a:endParaRPr lang="en-ZA" sz="2400" b="1" dirty="0"/>
          </a:p>
          <a:p>
            <a:endParaRPr lang="en-US" sz="2400" dirty="0"/>
          </a:p>
        </p:txBody>
      </p:sp>
      <p:sp>
        <p:nvSpPr>
          <p:cNvPr id="3" name="Slide Number Placeholder 2"/>
          <p:cNvSpPr>
            <a:spLocks noGrp="1"/>
          </p:cNvSpPr>
          <p:nvPr>
            <p:ph type="sldNum" sz="quarter" idx="10"/>
          </p:nvPr>
        </p:nvSpPr>
        <p:spPr/>
        <p:txBody>
          <a:bodyPr/>
          <a:lstStyle/>
          <a:p>
            <a:pPr>
              <a:defRPr/>
            </a:pPr>
            <a:fld id="{E3D9D67B-4DAB-4DDE-A522-FAE198432BCC}" type="slidenum">
              <a:rPr lang="en-US">
                <a:solidFill>
                  <a:prstClr val="white">
                    <a:tint val="75000"/>
                  </a:prstClr>
                </a:solidFill>
                <a:latin typeface="Calibri"/>
              </a:rPr>
              <a:pPr>
                <a:defRPr/>
              </a:pPr>
              <a:t>69</a:t>
            </a:fld>
            <a:endParaRPr lang="en-US" dirty="0">
              <a:solidFill>
                <a:prstClr val="white">
                  <a:tint val="75000"/>
                </a:prstClr>
              </a:solidFill>
              <a:latin typeface="Calibri"/>
            </a:endParaRPr>
          </a:p>
        </p:txBody>
      </p:sp>
      <p:pic>
        <p:nvPicPr>
          <p:cNvPr id="2" name="Picture 1">
            <a:extLst>
              <a:ext uri="{FF2B5EF4-FFF2-40B4-BE49-F238E27FC236}">
                <a16:creationId xmlns:a16="http://schemas.microsoft.com/office/drawing/2014/main" id="{53D3F872-7D98-8323-8085-F21AAD463FA1}"/>
              </a:ext>
            </a:extLst>
          </p:cNvPr>
          <p:cNvPicPr>
            <a:picLocks noChangeAspect="1"/>
          </p:cNvPicPr>
          <p:nvPr/>
        </p:nvPicPr>
        <p:blipFill>
          <a:blip r:embed="rId2"/>
          <a:stretch>
            <a:fillRect/>
          </a:stretch>
        </p:blipFill>
        <p:spPr>
          <a:xfrm>
            <a:off x="10689513" y="6050858"/>
            <a:ext cx="1396105" cy="670618"/>
          </a:xfrm>
          <a:prstGeom prst="rect">
            <a:avLst/>
          </a:prstGeom>
        </p:spPr>
      </p:pic>
    </p:spTree>
    <p:extLst>
      <p:ext uri="{BB962C8B-B14F-4D97-AF65-F5344CB8AC3E}">
        <p14:creationId xmlns:p14="http://schemas.microsoft.com/office/powerpoint/2010/main" val="229026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524023" y="146067"/>
            <a:ext cx="7663433" cy="838234"/>
          </a:xfrm>
        </p:spPr>
        <p:txBody>
          <a:bodyPr>
            <a:normAutofit fontScale="90000"/>
          </a:bodyPr>
          <a:lstStyle/>
          <a:p>
            <a:pPr>
              <a:defRPr/>
            </a:pPr>
            <a:r>
              <a:rPr lang="en-GB" sz="2800" b="1" dirty="0">
                <a:solidFill>
                  <a:schemeClr val="tx1"/>
                </a:solidFill>
              </a:rPr>
              <a:t>Convectional treatment approach in managing Type II Diabetes</a:t>
            </a:r>
            <a:br>
              <a:rPr lang="en-GB" sz="2800" dirty="0">
                <a:solidFill>
                  <a:schemeClr val="tx1"/>
                </a:solidFill>
              </a:rPr>
            </a:br>
            <a:br>
              <a:rPr lang="en-GB" sz="2800" dirty="0">
                <a:solidFill>
                  <a:schemeClr val="tx1"/>
                </a:solidFill>
              </a:rPr>
            </a:br>
            <a:endParaRPr lang="en-US" dirty="0">
              <a:solidFill>
                <a:schemeClr val="tx1"/>
              </a:solidFill>
            </a:endParaRPr>
          </a:p>
        </p:txBody>
      </p:sp>
      <p:sp>
        <p:nvSpPr>
          <p:cNvPr id="44035" name="Freeform 2"/>
          <p:cNvSpPr>
            <a:spLocks/>
          </p:cNvSpPr>
          <p:nvPr/>
        </p:nvSpPr>
        <p:spPr bwMode="auto">
          <a:xfrm>
            <a:off x="2432050" y="2390776"/>
            <a:ext cx="7899400" cy="1055688"/>
          </a:xfrm>
          <a:custGeom>
            <a:avLst/>
            <a:gdLst>
              <a:gd name="T0" fmla="*/ 0 w 4976"/>
              <a:gd name="T1" fmla="*/ 2147483647 h 784"/>
              <a:gd name="T2" fmla="*/ 2147483647 w 4976"/>
              <a:gd name="T3" fmla="*/ 2147483647 h 784"/>
              <a:gd name="T4" fmla="*/ 2147483647 w 4976"/>
              <a:gd name="T5" fmla="*/ 2147483647 h 784"/>
              <a:gd name="T6" fmla="*/ 2147483647 w 4976"/>
              <a:gd name="T7" fmla="*/ 2147483647 h 784"/>
              <a:gd name="T8" fmla="*/ 2147483647 w 4976"/>
              <a:gd name="T9" fmla="*/ 2147483647 h 784"/>
              <a:gd name="T10" fmla="*/ 2147483647 w 4976"/>
              <a:gd name="T11" fmla="*/ 2147483647 h 784"/>
              <a:gd name="T12" fmla="*/ 2147483647 w 4976"/>
              <a:gd name="T13" fmla="*/ 2147483647 h 784"/>
              <a:gd name="T14" fmla="*/ 2147483647 w 4976"/>
              <a:gd name="T15" fmla="*/ 2147483647 h 784"/>
              <a:gd name="T16" fmla="*/ 2147483647 w 4976"/>
              <a:gd name="T17" fmla="*/ 0 h 784"/>
              <a:gd name="T18" fmla="*/ 2147483647 w 4976"/>
              <a:gd name="T19" fmla="*/ 2147483647 h 784"/>
              <a:gd name="T20" fmla="*/ 2147483647 w 4976"/>
              <a:gd name="T21" fmla="*/ 2147483647 h 784"/>
              <a:gd name="T22" fmla="*/ 2147483647 w 4976"/>
              <a:gd name="T23" fmla="*/ 2147483647 h 784"/>
              <a:gd name="T24" fmla="*/ 2147483647 w 4976"/>
              <a:gd name="T25" fmla="*/ 2147483647 h 7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76"/>
              <a:gd name="T40" fmla="*/ 0 h 784"/>
              <a:gd name="T41" fmla="*/ 4976 w 4976"/>
              <a:gd name="T42" fmla="*/ 784 h 7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76" h="784">
                <a:moveTo>
                  <a:pt x="0" y="91"/>
                </a:moveTo>
                <a:lnTo>
                  <a:pt x="309" y="784"/>
                </a:lnTo>
                <a:lnTo>
                  <a:pt x="928" y="299"/>
                </a:lnTo>
                <a:lnTo>
                  <a:pt x="1125" y="736"/>
                </a:lnTo>
                <a:lnTo>
                  <a:pt x="1797" y="214"/>
                </a:lnTo>
                <a:lnTo>
                  <a:pt x="1995" y="651"/>
                </a:lnTo>
                <a:lnTo>
                  <a:pt x="2560" y="128"/>
                </a:lnTo>
                <a:lnTo>
                  <a:pt x="2736" y="571"/>
                </a:lnTo>
                <a:lnTo>
                  <a:pt x="3397" y="0"/>
                </a:lnTo>
                <a:lnTo>
                  <a:pt x="3688" y="739"/>
                </a:lnTo>
                <a:lnTo>
                  <a:pt x="4453" y="6"/>
                </a:lnTo>
                <a:lnTo>
                  <a:pt x="4619" y="576"/>
                </a:lnTo>
                <a:lnTo>
                  <a:pt x="4976" y="395"/>
                </a:lnTo>
              </a:path>
            </a:pathLst>
          </a:custGeom>
          <a:ln>
            <a:headEnd/>
            <a:tailEnd/>
          </a:ln>
        </p:spPr>
        <p:style>
          <a:lnRef idx="1">
            <a:schemeClr val="accent3"/>
          </a:lnRef>
          <a:fillRef idx="0">
            <a:schemeClr val="accent3"/>
          </a:fillRef>
          <a:effectRef idx="0">
            <a:schemeClr val="accent3"/>
          </a:effectRef>
          <a:fontRef idx="minor">
            <a:schemeClr val="tx1"/>
          </a:fontRef>
        </p:style>
        <p:txBody>
          <a:bodyPr wrap="none" lIns="91243" tIns="45618" rIns="91243" bIns="45618" anchor="ctr"/>
          <a:lstStyle/>
          <a:p>
            <a:pPr algn="ctr" defTabSz="829178" eaLnBrk="0" hangingPunct="0"/>
            <a:endParaRPr lang="en-CA" sz="4000" b="1">
              <a:solidFill>
                <a:prstClr val="black"/>
              </a:solidFill>
              <a:latin typeface="Arial" pitchFamily="34" charset="0"/>
            </a:endParaRPr>
          </a:p>
        </p:txBody>
      </p:sp>
      <p:sp>
        <p:nvSpPr>
          <p:cNvPr id="44036" name="Line 3"/>
          <p:cNvSpPr>
            <a:spLocks noChangeShapeType="1"/>
          </p:cNvSpPr>
          <p:nvPr/>
        </p:nvSpPr>
        <p:spPr bwMode="auto">
          <a:xfrm>
            <a:off x="2424117" y="2941661"/>
            <a:ext cx="7843837" cy="1587"/>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lIns="91243" tIns="45618" rIns="91243" bIns="45618" anchor="ctr"/>
          <a:lstStyle/>
          <a:p>
            <a:pPr algn="ctr" defTabSz="829178" eaLnBrk="0" hangingPunct="0"/>
            <a:endParaRPr lang="en-CA" sz="4000" b="1">
              <a:solidFill>
                <a:prstClr val="black"/>
              </a:solidFill>
              <a:latin typeface="Arial" pitchFamily="34" charset="0"/>
            </a:endParaRPr>
          </a:p>
        </p:txBody>
      </p:sp>
      <p:sp>
        <p:nvSpPr>
          <p:cNvPr id="44037" name="Line 4"/>
          <p:cNvSpPr>
            <a:spLocks noChangeShapeType="1"/>
          </p:cNvSpPr>
          <p:nvPr/>
        </p:nvSpPr>
        <p:spPr bwMode="auto">
          <a:xfrm>
            <a:off x="2425701" y="3811588"/>
            <a:ext cx="7894638" cy="0"/>
          </a:xfrm>
          <a:prstGeom prst="line">
            <a:avLst/>
          </a:prstGeom>
          <a:noFill/>
          <a:ln w="28575">
            <a:solidFill>
              <a:schemeClr val="tx1"/>
            </a:solidFill>
            <a:round/>
            <a:headEnd/>
            <a:tailEnd/>
          </a:ln>
        </p:spPr>
        <p:txBody>
          <a:bodyPr wrap="none" lIns="91243" tIns="45618" rIns="91243" bIns="45618" anchor="ctr"/>
          <a:lstStyle/>
          <a:p>
            <a:pPr algn="ctr" defTabSz="829178" eaLnBrk="0" hangingPunct="0"/>
            <a:endParaRPr lang="en-CA" sz="4000" b="1">
              <a:solidFill>
                <a:prstClr val="black"/>
              </a:solidFill>
              <a:latin typeface="Arial" pitchFamily="34" charset="0"/>
            </a:endParaRPr>
          </a:p>
        </p:txBody>
      </p:sp>
      <p:sp>
        <p:nvSpPr>
          <p:cNvPr id="44038" name="Line 5"/>
          <p:cNvSpPr>
            <a:spLocks noChangeShapeType="1"/>
          </p:cNvSpPr>
          <p:nvPr/>
        </p:nvSpPr>
        <p:spPr bwMode="auto">
          <a:xfrm>
            <a:off x="2279652" y="1804988"/>
            <a:ext cx="1588" cy="2620962"/>
          </a:xfrm>
          <a:prstGeom prst="line">
            <a:avLst/>
          </a:prstGeom>
          <a:noFill/>
          <a:ln w="28575">
            <a:solidFill>
              <a:schemeClr val="tx1"/>
            </a:solidFill>
            <a:round/>
            <a:headEnd/>
            <a:tailEnd/>
          </a:ln>
        </p:spPr>
        <p:txBody>
          <a:bodyPr wrap="none" lIns="91243" tIns="45618" rIns="91243" bIns="45618" anchor="ctr"/>
          <a:lstStyle/>
          <a:p>
            <a:pPr algn="ctr" defTabSz="829178" eaLnBrk="0" hangingPunct="0"/>
            <a:endParaRPr lang="en-CA" sz="4000" b="1">
              <a:solidFill>
                <a:prstClr val="black"/>
              </a:solidFill>
              <a:latin typeface="Arial" pitchFamily="34" charset="0"/>
            </a:endParaRPr>
          </a:p>
        </p:txBody>
      </p:sp>
      <p:sp>
        <p:nvSpPr>
          <p:cNvPr id="44039" name="Line 6"/>
          <p:cNvSpPr>
            <a:spLocks noChangeShapeType="1"/>
          </p:cNvSpPr>
          <p:nvPr/>
        </p:nvSpPr>
        <p:spPr bwMode="auto">
          <a:xfrm>
            <a:off x="2284436" y="4414860"/>
            <a:ext cx="7996237" cy="1587"/>
          </a:xfrm>
          <a:prstGeom prst="line">
            <a:avLst/>
          </a:prstGeom>
          <a:noFill/>
          <a:ln w="28575">
            <a:solidFill>
              <a:schemeClr val="tx1"/>
            </a:solidFill>
            <a:round/>
            <a:headEnd/>
            <a:tailEnd type="triangle" w="med" len="med"/>
          </a:ln>
        </p:spPr>
        <p:txBody>
          <a:bodyPr wrap="none" lIns="91243" tIns="45618" rIns="91243" bIns="45618" anchor="ctr"/>
          <a:lstStyle/>
          <a:p>
            <a:pPr algn="ctr" defTabSz="829178" eaLnBrk="0" hangingPunct="0"/>
            <a:endParaRPr lang="en-CA" sz="4000" b="1">
              <a:solidFill>
                <a:prstClr val="black"/>
              </a:solidFill>
              <a:latin typeface="Arial" pitchFamily="34" charset="0"/>
            </a:endParaRPr>
          </a:p>
        </p:txBody>
      </p:sp>
      <p:sp>
        <p:nvSpPr>
          <p:cNvPr id="44040" name="Rectangle 7"/>
          <p:cNvSpPr>
            <a:spLocks noChangeArrowheads="1"/>
          </p:cNvSpPr>
          <p:nvPr/>
        </p:nvSpPr>
        <p:spPr bwMode="auto">
          <a:xfrm>
            <a:off x="1975652" y="3567119"/>
            <a:ext cx="286545" cy="335800"/>
          </a:xfrm>
          <a:prstGeom prst="rect">
            <a:avLst/>
          </a:prstGeom>
          <a:noFill/>
          <a:ln w="12700">
            <a:noFill/>
            <a:miter lim="800000"/>
            <a:headEnd/>
            <a:tailEnd/>
          </a:ln>
        </p:spPr>
        <p:txBody>
          <a:bodyPr wrap="none" lIns="90293" tIns="44356" rIns="90293" bIns="44356">
            <a:spAutoFit/>
          </a:bodyPr>
          <a:lstStyle/>
          <a:p>
            <a:pPr algn="r" defTabSz="829178" eaLnBrk="0" hangingPunct="0"/>
            <a:r>
              <a:rPr lang="en-GB" sz="1600" b="1">
                <a:solidFill>
                  <a:prstClr val="black"/>
                </a:solidFill>
                <a:latin typeface="Calibri" pitchFamily="34" charset="0"/>
              </a:rPr>
              <a:t>7</a:t>
            </a:r>
          </a:p>
        </p:txBody>
      </p:sp>
      <p:sp>
        <p:nvSpPr>
          <p:cNvPr id="44041" name="Rectangle 8"/>
          <p:cNvSpPr>
            <a:spLocks noChangeArrowheads="1"/>
          </p:cNvSpPr>
          <p:nvPr/>
        </p:nvSpPr>
        <p:spPr bwMode="auto">
          <a:xfrm>
            <a:off x="1975652" y="4152911"/>
            <a:ext cx="286545" cy="335800"/>
          </a:xfrm>
          <a:prstGeom prst="rect">
            <a:avLst/>
          </a:prstGeom>
          <a:noFill/>
          <a:ln w="12700">
            <a:noFill/>
            <a:miter lim="800000"/>
            <a:headEnd/>
            <a:tailEnd/>
          </a:ln>
        </p:spPr>
        <p:txBody>
          <a:bodyPr wrap="none" lIns="90293" tIns="44356" rIns="90293" bIns="44356">
            <a:spAutoFit/>
          </a:bodyPr>
          <a:lstStyle/>
          <a:p>
            <a:pPr algn="r" defTabSz="829178" eaLnBrk="0" hangingPunct="0"/>
            <a:r>
              <a:rPr lang="en-GB" sz="1600" b="1">
                <a:solidFill>
                  <a:prstClr val="black"/>
                </a:solidFill>
                <a:latin typeface="Calibri" pitchFamily="34" charset="0"/>
              </a:rPr>
              <a:t>6</a:t>
            </a:r>
          </a:p>
        </p:txBody>
      </p:sp>
      <p:sp>
        <p:nvSpPr>
          <p:cNvPr id="44042" name="Rectangle 9"/>
          <p:cNvSpPr>
            <a:spLocks noChangeArrowheads="1"/>
          </p:cNvSpPr>
          <p:nvPr/>
        </p:nvSpPr>
        <p:spPr bwMode="auto">
          <a:xfrm>
            <a:off x="1692279" y="2401911"/>
            <a:ext cx="569913" cy="335800"/>
          </a:xfrm>
          <a:prstGeom prst="rect">
            <a:avLst/>
          </a:prstGeom>
          <a:noFill/>
          <a:ln w="12700">
            <a:noFill/>
            <a:miter lim="800000"/>
            <a:headEnd/>
            <a:tailEnd/>
          </a:ln>
        </p:spPr>
        <p:txBody>
          <a:bodyPr lIns="90293" tIns="44356" rIns="90293" bIns="44356">
            <a:spAutoFit/>
          </a:bodyPr>
          <a:lstStyle/>
          <a:p>
            <a:pPr algn="r" defTabSz="829178" eaLnBrk="0" hangingPunct="0"/>
            <a:r>
              <a:rPr lang="en-GB" sz="1600" b="1">
                <a:solidFill>
                  <a:prstClr val="black"/>
                </a:solidFill>
                <a:latin typeface="Calibri" pitchFamily="34" charset="0"/>
              </a:rPr>
              <a:t>9</a:t>
            </a:r>
          </a:p>
        </p:txBody>
      </p:sp>
      <p:sp>
        <p:nvSpPr>
          <p:cNvPr id="44043" name="Rectangle 10"/>
          <p:cNvSpPr>
            <a:spLocks noChangeArrowheads="1"/>
          </p:cNvSpPr>
          <p:nvPr/>
        </p:nvSpPr>
        <p:spPr bwMode="auto">
          <a:xfrm>
            <a:off x="1975652" y="2984508"/>
            <a:ext cx="286545" cy="335800"/>
          </a:xfrm>
          <a:prstGeom prst="rect">
            <a:avLst/>
          </a:prstGeom>
          <a:noFill/>
          <a:ln w="12700">
            <a:noFill/>
            <a:miter lim="800000"/>
            <a:headEnd/>
            <a:tailEnd/>
          </a:ln>
        </p:spPr>
        <p:txBody>
          <a:bodyPr wrap="none" lIns="90293" tIns="44356" rIns="90293" bIns="44356">
            <a:spAutoFit/>
          </a:bodyPr>
          <a:lstStyle/>
          <a:p>
            <a:pPr algn="r" defTabSz="829178" eaLnBrk="0" hangingPunct="0"/>
            <a:r>
              <a:rPr lang="en-GB" sz="1600" b="1">
                <a:solidFill>
                  <a:prstClr val="black"/>
                </a:solidFill>
                <a:latin typeface="Calibri" pitchFamily="34" charset="0"/>
              </a:rPr>
              <a:t>8</a:t>
            </a:r>
          </a:p>
        </p:txBody>
      </p:sp>
      <p:sp>
        <p:nvSpPr>
          <p:cNvPr id="44044" name="Rectangle 11"/>
          <p:cNvSpPr>
            <a:spLocks noChangeArrowheads="1"/>
          </p:cNvSpPr>
          <p:nvPr/>
        </p:nvSpPr>
        <p:spPr bwMode="auto">
          <a:xfrm>
            <a:off x="1692279" y="1817711"/>
            <a:ext cx="569913" cy="335800"/>
          </a:xfrm>
          <a:prstGeom prst="rect">
            <a:avLst/>
          </a:prstGeom>
          <a:noFill/>
          <a:ln w="12700">
            <a:noFill/>
            <a:miter lim="800000"/>
            <a:headEnd/>
            <a:tailEnd/>
          </a:ln>
        </p:spPr>
        <p:txBody>
          <a:bodyPr lIns="90293" tIns="44356" rIns="90293" bIns="44356">
            <a:spAutoFit/>
          </a:bodyPr>
          <a:lstStyle/>
          <a:p>
            <a:pPr algn="r" defTabSz="829178" eaLnBrk="0" hangingPunct="0"/>
            <a:r>
              <a:rPr lang="en-GB" sz="1600" b="1">
                <a:solidFill>
                  <a:prstClr val="black"/>
                </a:solidFill>
                <a:latin typeface="Calibri" pitchFamily="34" charset="0"/>
              </a:rPr>
              <a:t>10</a:t>
            </a:r>
          </a:p>
        </p:txBody>
      </p:sp>
      <p:sp>
        <p:nvSpPr>
          <p:cNvPr id="44046" name="Rectangle 14"/>
          <p:cNvSpPr>
            <a:spLocks noChangeArrowheads="1"/>
          </p:cNvSpPr>
          <p:nvPr/>
        </p:nvSpPr>
        <p:spPr bwMode="auto">
          <a:xfrm>
            <a:off x="2252664" y="4406910"/>
            <a:ext cx="7924800" cy="536175"/>
          </a:xfrm>
          <a:prstGeom prst="rect">
            <a:avLst/>
          </a:prstGeom>
          <a:noFill/>
          <a:ln w="12700">
            <a:noFill/>
            <a:miter lim="800000"/>
            <a:headEnd/>
            <a:tailEnd/>
          </a:ln>
        </p:spPr>
        <p:txBody>
          <a:bodyPr lIns="90293" tIns="44356" rIns="90293" bIns="44356">
            <a:spAutoFit/>
          </a:bodyPr>
          <a:lstStyle/>
          <a:p>
            <a:pPr algn="ctr" defTabSz="829178" eaLnBrk="0" hangingPunct="0">
              <a:tabLst>
                <a:tab pos="2002348" algn="l"/>
              </a:tabLst>
            </a:pPr>
            <a:r>
              <a:rPr lang="en-GB" sz="2902" b="1" dirty="0">
                <a:solidFill>
                  <a:prstClr val="black"/>
                </a:solidFill>
                <a:latin typeface="Calibri" pitchFamily="34" charset="0"/>
              </a:rPr>
              <a:t>Duration of diabetes                       </a:t>
            </a:r>
          </a:p>
        </p:txBody>
      </p:sp>
      <p:sp>
        <p:nvSpPr>
          <p:cNvPr id="44047" name="Rectangle 16"/>
          <p:cNvSpPr>
            <a:spLocks noChangeArrowheads="1"/>
          </p:cNvSpPr>
          <p:nvPr/>
        </p:nvSpPr>
        <p:spPr bwMode="auto">
          <a:xfrm>
            <a:off x="2399573" y="1557348"/>
            <a:ext cx="771417" cy="492237"/>
          </a:xfrm>
          <a:prstGeom prst="rect">
            <a:avLst/>
          </a:prstGeom>
          <a:noFill/>
          <a:ln w="28575">
            <a:noFill/>
            <a:miter lim="800000"/>
            <a:headEnd/>
            <a:tailEnd/>
          </a:ln>
        </p:spPr>
        <p:txBody>
          <a:bodyPr wrap="none" lIns="91243" tIns="45618" rIns="91243" bIns="45618">
            <a:spAutoFit/>
          </a:bodyPr>
          <a:lstStyle/>
          <a:p>
            <a:pPr algn="ctr" defTabSz="829178" eaLnBrk="0" hangingPunct="0"/>
            <a:r>
              <a:rPr lang="en-GB" sz="1300" b="1">
                <a:solidFill>
                  <a:prstClr val="black"/>
                </a:solidFill>
                <a:latin typeface="Calibri" pitchFamily="34" charset="0"/>
              </a:rPr>
              <a:t>Diet and</a:t>
            </a:r>
          </a:p>
          <a:p>
            <a:pPr algn="ctr" defTabSz="829178" eaLnBrk="0" hangingPunct="0"/>
            <a:r>
              <a:rPr lang="en-GB" sz="1300" b="1">
                <a:solidFill>
                  <a:prstClr val="black"/>
                </a:solidFill>
                <a:latin typeface="Calibri" pitchFamily="34" charset="0"/>
              </a:rPr>
              <a:t>exercise</a:t>
            </a:r>
          </a:p>
        </p:txBody>
      </p:sp>
      <p:grpSp>
        <p:nvGrpSpPr>
          <p:cNvPr id="44048" name="Group 17"/>
          <p:cNvGrpSpPr>
            <a:grpSpLocks/>
          </p:cNvGrpSpPr>
          <p:nvPr/>
        </p:nvGrpSpPr>
        <p:grpSpPr bwMode="auto">
          <a:xfrm>
            <a:off x="2459041" y="1084263"/>
            <a:ext cx="625475" cy="571500"/>
            <a:chOff x="641" y="932"/>
            <a:chExt cx="450" cy="432"/>
          </a:xfrm>
        </p:grpSpPr>
        <p:pic>
          <p:nvPicPr>
            <p:cNvPr id="44130" name="Picture 18" descr="di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932988">
              <a:off x="641" y="932"/>
              <a:ext cx="198" cy="238"/>
            </a:xfrm>
            <a:prstGeom prst="rect">
              <a:avLst/>
            </a:prstGeom>
            <a:noFill/>
            <a:ln w="9525">
              <a:noFill/>
              <a:miter lim="800000"/>
              <a:headEnd/>
              <a:tailEnd/>
            </a:ln>
          </p:spPr>
        </p:pic>
        <p:pic>
          <p:nvPicPr>
            <p:cNvPr id="44131" name="Picture 19"/>
            <p:cNvPicPr>
              <a:picLocks noChangeAspect="1" noChangeArrowheads="1"/>
            </p:cNvPicPr>
            <p:nvPr/>
          </p:nvPicPr>
          <p:blipFill>
            <a:blip r:embed="rId4" cstate="email">
              <a:clrChange>
                <a:clrFrom>
                  <a:srgbClr val="003466"/>
                </a:clrFrom>
                <a:clrTo>
                  <a:srgbClr val="003466">
                    <a:alpha val="0"/>
                  </a:srgbClr>
                </a:clrTo>
              </a:clrChange>
              <a:extLst>
                <a:ext uri="{28A0092B-C50C-407E-A947-70E740481C1C}">
                  <a14:useLocalDpi xmlns:a14="http://schemas.microsoft.com/office/drawing/2010/main"/>
                </a:ext>
              </a:extLst>
            </a:blip>
            <a:srcRect/>
            <a:stretch>
              <a:fillRect/>
            </a:stretch>
          </p:blipFill>
          <p:spPr bwMode="auto">
            <a:xfrm rot="956723">
              <a:off x="813" y="973"/>
              <a:ext cx="278" cy="391"/>
            </a:xfrm>
            <a:prstGeom prst="rect">
              <a:avLst/>
            </a:prstGeom>
            <a:noFill/>
            <a:ln w="9525">
              <a:noFill/>
              <a:miter lim="800000"/>
              <a:headEnd/>
              <a:tailEnd/>
            </a:ln>
          </p:spPr>
        </p:pic>
      </p:grpSp>
      <p:sp>
        <p:nvSpPr>
          <p:cNvPr id="44049" name="Line 20"/>
          <p:cNvSpPr>
            <a:spLocks noChangeShapeType="1"/>
          </p:cNvSpPr>
          <p:nvPr/>
        </p:nvSpPr>
        <p:spPr bwMode="auto">
          <a:xfrm>
            <a:off x="2514600" y="2063751"/>
            <a:ext cx="0" cy="349250"/>
          </a:xfrm>
          <a:prstGeom prst="line">
            <a:avLst/>
          </a:prstGeom>
          <a:noFill/>
          <a:ln w="38100">
            <a:solidFill>
              <a:schemeClr val="tx2"/>
            </a:solidFill>
            <a:round/>
            <a:headEnd/>
            <a:tailEnd type="triangle" w="med" len="med"/>
          </a:ln>
        </p:spPr>
        <p:txBody>
          <a:bodyPr wrap="none" lIns="91243" tIns="45618" rIns="91243" bIns="45618" anchor="ctr"/>
          <a:lstStyle/>
          <a:p>
            <a:pPr algn="ctr" defTabSz="829178" eaLnBrk="0" hangingPunct="0"/>
            <a:endParaRPr lang="en-CA" sz="4000" b="1">
              <a:solidFill>
                <a:prstClr val="black"/>
              </a:solidFill>
              <a:latin typeface="Arial" pitchFamily="34" charset="0"/>
            </a:endParaRPr>
          </a:p>
        </p:txBody>
      </p:sp>
      <p:grpSp>
        <p:nvGrpSpPr>
          <p:cNvPr id="44052" name="Group 50"/>
          <p:cNvGrpSpPr>
            <a:grpSpLocks/>
          </p:cNvGrpSpPr>
          <p:nvPr/>
        </p:nvGrpSpPr>
        <p:grpSpPr bwMode="auto">
          <a:xfrm>
            <a:off x="3703003" y="1700225"/>
            <a:ext cx="1125538" cy="708025"/>
            <a:chOff x="697" y="1457"/>
            <a:chExt cx="709" cy="446"/>
          </a:xfrm>
        </p:grpSpPr>
        <p:sp>
          <p:nvSpPr>
            <p:cNvPr id="44127" name="Text Box 51"/>
            <p:cNvSpPr txBox="1">
              <a:spLocks noChangeArrowheads="1"/>
            </p:cNvSpPr>
            <p:nvPr/>
          </p:nvSpPr>
          <p:spPr bwMode="auto">
            <a:xfrm>
              <a:off x="697" y="1499"/>
              <a:ext cx="709" cy="310"/>
            </a:xfrm>
            <a:prstGeom prst="rect">
              <a:avLst/>
            </a:prstGeom>
            <a:noFill/>
            <a:ln w="28575">
              <a:noFill/>
              <a:miter lim="800000"/>
              <a:headEnd/>
              <a:tailEnd/>
            </a:ln>
          </p:spPr>
          <p:txBody>
            <a:bodyPr wrap="none">
              <a:spAutoFit/>
            </a:bodyPr>
            <a:lstStyle/>
            <a:p>
              <a:pPr algn="ctr" defTabSz="829178" eaLnBrk="0" hangingPunct="0"/>
              <a:r>
                <a:rPr lang="en-GB" sz="1300" b="1" dirty="0">
                  <a:solidFill>
                    <a:prstClr val="black"/>
                  </a:solidFill>
                  <a:latin typeface="Calibri" pitchFamily="34" charset="0"/>
                </a:rPr>
                <a:t>OAD </a:t>
              </a:r>
            </a:p>
            <a:p>
              <a:pPr algn="ctr" defTabSz="829178" eaLnBrk="0" hangingPunct="0"/>
              <a:r>
                <a:rPr lang="en-GB" sz="1300" b="1" dirty="0">
                  <a:solidFill>
                    <a:prstClr val="black"/>
                  </a:solidFill>
                  <a:latin typeface="Calibri" pitchFamily="34" charset="0"/>
                </a:rPr>
                <a:t>monotherapy</a:t>
              </a:r>
            </a:p>
          </p:txBody>
        </p:sp>
        <p:pic>
          <p:nvPicPr>
            <p:cNvPr id="44128" name="Picture 52"/>
            <p:cNvPicPr>
              <a:picLocks noChangeAspect="1" noChangeArrowheads="1"/>
            </p:cNvPicPr>
            <p:nvPr/>
          </p:nvPicPr>
          <p:blipFill>
            <a:blip r:embed="rId5" cstate="email">
              <a:clrChange>
                <a:clrFrom>
                  <a:srgbClr val="003466"/>
                </a:clrFrom>
                <a:clrTo>
                  <a:srgbClr val="003466">
                    <a:alpha val="0"/>
                  </a:srgbClr>
                </a:clrTo>
              </a:clrChange>
              <a:extLst>
                <a:ext uri="{28A0092B-C50C-407E-A947-70E740481C1C}">
                  <a14:useLocalDpi xmlns:a14="http://schemas.microsoft.com/office/drawing/2010/main"/>
                </a:ext>
              </a:extLst>
            </a:blip>
            <a:srcRect/>
            <a:stretch>
              <a:fillRect/>
            </a:stretch>
          </p:blipFill>
          <p:spPr bwMode="auto">
            <a:xfrm>
              <a:off x="1084" y="1457"/>
              <a:ext cx="119" cy="170"/>
            </a:xfrm>
            <a:prstGeom prst="rect">
              <a:avLst/>
            </a:prstGeom>
            <a:noFill/>
            <a:ln w="9525">
              <a:noFill/>
              <a:miter lim="800000"/>
              <a:headEnd/>
              <a:tailEnd/>
            </a:ln>
            <a:effectLst>
              <a:outerShdw dist="53882" dir="2700000" algn="ctr" rotWithShape="0">
                <a:srgbClr val="00274F"/>
              </a:outerShdw>
            </a:effectLst>
          </p:spPr>
        </p:pic>
        <p:sp>
          <p:nvSpPr>
            <p:cNvPr id="44129" name="Line 53"/>
            <p:cNvSpPr>
              <a:spLocks noChangeShapeType="1"/>
            </p:cNvSpPr>
            <p:nvPr/>
          </p:nvSpPr>
          <p:spPr bwMode="auto">
            <a:xfrm>
              <a:off x="832" y="1781"/>
              <a:ext cx="0" cy="122"/>
            </a:xfrm>
            <a:prstGeom prst="line">
              <a:avLst/>
            </a:prstGeom>
            <a:noFill/>
            <a:ln w="38100">
              <a:solidFill>
                <a:schemeClr val="tx2"/>
              </a:solidFill>
              <a:round/>
              <a:headEnd/>
              <a:tailEnd type="triangle" w="med" len="med"/>
            </a:ln>
          </p:spPr>
          <p:txBody>
            <a:bodyPr wrap="none" anchor="ctr"/>
            <a:lstStyle/>
            <a:p>
              <a:pPr algn="ctr" defTabSz="829178" eaLnBrk="0" hangingPunct="0"/>
              <a:endParaRPr lang="en-CA" sz="4000" b="1">
                <a:solidFill>
                  <a:prstClr val="black"/>
                </a:solidFill>
                <a:latin typeface="Arial" pitchFamily="34" charset="0"/>
              </a:endParaRPr>
            </a:p>
          </p:txBody>
        </p:sp>
      </p:grpSp>
      <p:grpSp>
        <p:nvGrpSpPr>
          <p:cNvPr id="44053" name="Group 54"/>
          <p:cNvGrpSpPr>
            <a:grpSpLocks/>
          </p:cNvGrpSpPr>
          <p:nvPr/>
        </p:nvGrpSpPr>
        <p:grpSpPr bwMode="auto">
          <a:xfrm>
            <a:off x="6325653" y="1601059"/>
            <a:ext cx="1060456" cy="804863"/>
            <a:chOff x="1168" y="1775"/>
            <a:chExt cx="668" cy="507"/>
          </a:xfrm>
        </p:grpSpPr>
        <p:grpSp>
          <p:nvGrpSpPr>
            <p:cNvPr id="44121" name="Group 55"/>
            <p:cNvGrpSpPr>
              <a:grpSpLocks/>
            </p:cNvGrpSpPr>
            <p:nvPr/>
          </p:nvGrpSpPr>
          <p:grpSpPr bwMode="auto">
            <a:xfrm>
              <a:off x="1541" y="1775"/>
              <a:ext cx="202" cy="224"/>
              <a:chOff x="3039" y="945"/>
              <a:chExt cx="216" cy="240"/>
            </a:xfrm>
          </p:grpSpPr>
          <p:pic>
            <p:nvPicPr>
              <p:cNvPr id="44125" name="Picture 56"/>
              <p:cNvPicPr>
                <a:picLocks noChangeAspect="1" noChangeArrowheads="1"/>
              </p:cNvPicPr>
              <p:nvPr/>
            </p:nvPicPr>
            <p:blipFill>
              <a:blip r:embed="rId6" cstate="email">
                <a:clrChange>
                  <a:clrFrom>
                    <a:srgbClr val="003466"/>
                  </a:clrFrom>
                  <a:clrTo>
                    <a:srgbClr val="003466">
                      <a:alpha val="0"/>
                    </a:srgbClr>
                  </a:clrTo>
                </a:clrChange>
                <a:extLst>
                  <a:ext uri="{28A0092B-C50C-407E-A947-70E740481C1C}">
                    <a14:useLocalDpi xmlns:a14="http://schemas.microsoft.com/office/drawing/2010/main"/>
                  </a:ext>
                </a:extLst>
              </a:blip>
              <a:srcRect/>
              <a:stretch>
                <a:fillRect/>
              </a:stretch>
            </p:blipFill>
            <p:spPr bwMode="auto">
              <a:xfrm>
                <a:off x="3087" y="945"/>
                <a:ext cx="168" cy="240"/>
              </a:xfrm>
              <a:prstGeom prst="rect">
                <a:avLst/>
              </a:prstGeom>
              <a:noFill/>
              <a:ln w="9525">
                <a:noFill/>
                <a:miter lim="800000"/>
                <a:headEnd/>
                <a:tailEnd/>
              </a:ln>
              <a:effectLst>
                <a:outerShdw dist="63500" dir="2212194" algn="ctr" rotWithShape="0">
                  <a:srgbClr val="00274F"/>
                </a:outerShdw>
              </a:effectLst>
            </p:spPr>
          </p:pic>
          <p:pic>
            <p:nvPicPr>
              <p:cNvPr id="44126" name="Picture 57"/>
              <p:cNvPicPr>
                <a:picLocks noChangeAspect="1" noChangeArrowheads="1"/>
              </p:cNvPicPr>
              <p:nvPr/>
            </p:nvPicPr>
            <p:blipFill>
              <a:blip r:embed="rId7" cstate="email">
                <a:clrChange>
                  <a:clrFrom>
                    <a:srgbClr val="003466"/>
                  </a:clrFrom>
                  <a:clrTo>
                    <a:srgbClr val="003466">
                      <a:alpha val="0"/>
                    </a:srgbClr>
                  </a:clrTo>
                </a:clrChange>
                <a:extLst>
                  <a:ext uri="{28A0092B-C50C-407E-A947-70E740481C1C}">
                    <a14:useLocalDpi xmlns:a14="http://schemas.microsoft.com/office/drawing/2010/main"/>
                  </a:ext>
                </a:extLst>
              </a:blip>
              <a:srcRect/>
              <a:stretch>
                <a:fillRect/>
              </a:stretch>
            </p:blipFill>
            <p:spPr bwMode="auto">
              <a:xfrm>
                <a:off x="3039" y="963"/>
                <a:ext cx="119" cy="169"/>
              </a:xfrm>
              <a:prstGeom prst="rect">
                <a:avLst/>
              </a:prstGeom>
              <a:noFill/>
              <a:ln w="9525">
                <a:noFill/>
                <a:miter lim="800000"/>
                <a:headEnd/>
                <a:tailEnd/>
              </a:ln>
              <a:effectLst>
                <a:outerShdw dist="53882" dir="2700000" algn="ctr" rotWithShape="0">
                  <a:srgbClr val="00274F"/>
                </a:outerShdw>
              </a:effectLst>
            </p:spPr>
          </p:pic>
        </p:grpSp>
        <p:grpSp>
          <p:nvGrpSpPr>
            <p:cNvPr id="44122" name="Group 58"/>
            <p:cNvGrpSpPr>
              <a:grpSpLocks/>
            </p:cNvGrpSpPr>
            <p:nvPr/>
          </p:nvGrpSpPr>
          <p:grpSpPr bwMode="auto">
            <a:xfrm>
              <a:off x="1168" y="1876"/>
              <a:ext cx="668" cy="406"/>
              <a:chOff x="1168" y="1876"/>
              <a:chExt cx="668" cy="406"/>
            </a:xfrm>
          </p:grpSpPr>
          <p:sp>
            <p:nvSpPr>
              <p:cNvPr id="44123" name="Text Box 59"/>
              <p:cNvSpPr txBox="1">
                <a:spLocks noChangeArrowheads="1"/>
              </p:cNvSpPr>
              <p:nvPr/>
            </p:nvSpPr>
            <p:spPr bwMode="auto">
              <a:xfrm>
                <a:off x="1168" y="1876"/>
                <a:ext cx="668" cy="310"/>
              </a:xfrm>
              <a:prstGeom prst="rect">
                <a:avLst/>
              </a:prstGeom>
              <a:noFill/>
              <a:ln w="28575">
                <a:noFill/>
                <a:miter lim="800000"/>
                <a:headEnd/>
                <a:tailEnd/>
              </a:ln>
            </p:spPr>
            <p:txBody>
              <a:bodyPr wrap="none">
                <a:spAutoFit/>
              </a:bodyPr>
              <a:lstStyle/>
              <a:p>
                <a:pPr algn="ctr" defTabSz="829178" eaLnBrk="0" hangingPunct="0"/>
                <a:r>
                  <a:rPr lang="en-GB" sz="1300" b="1" dirty="0">
                    <a:solidFill>
                      <a:prstClr val="black"/>
                    </a:solidFill>
                    <a:latin typeface="Calibri" pitchFamily="34" charset="0"/>
                  </a:rPr>
                  <a:t>OAD </a:t>
                </a:r>
              </a:p>
              <a:p>
                <a:pPr algn="ctr" defTabSz="829178" eaLnBrk="0" hangingPunct="0"/>
                <a:r>
                  <a:rPr lang="en-GB" sz="1300" b="1" dirty="0">
                    <a:solidFill>
                      <a:prstClr val="black"/>
                    </a:solidFill>
                    <a:latin typeface="Calibri" pitchFamily="34" charset="0"/>
                  </a:rPr>
                  <a:t>combination</a:t>
                </a:r>
              </a:p>
            </p:txBody>
          </p:sp>
          <p:sp>
            <p:nvSpPr>
              <p:cNvPr id="44124" name="Line 60"/>
              <p:cNvSpPr>
                <a:spLocks noChangeShapeType="1"/>
              </p:cNvSpPr>
              <p:nvPr/>
            </p:nvSpPr>
            <p:spPr bwMode="auto">
              <a:xfrm>
                <a:off x="1278" y="2160"/>
                <a:ext cx="0" cy="122"/>
              </a:xfrm>
              <a:prstGeom prst="line">
                <a:avLst/>
              </a:prstGeom>
              <a:noFill/>
              <a:ln w="38100">
                <a:solidFill>
                  <a:schemeClr val="tx2"/>
                </a:solidFill>
                <a:round/>
                <a:headEnd/>
                <a:tailEnd type="triangle" w="med" len="med"/>
              </a:ln>
            </p:spPr>
            <p:txBody>
              <a:bodyPr wrap="none" anchor="ctr"/>
              <a:lstStyle/>
              <a:p>
                <a:pPr algn="ctr" defTabSz="829178" eaLnBrk="0" hangingPunct="0"/>
                <a:endParaRPr lang="en-CA" sz="4000" b="1">
                  <a:solidFill>
                    <a:prstClr val="black"/>
                  </a:solidFill>
                  <a:latin typeface="Arial" pitchFamily="34" charset="0"/>
                </a:endParaRPr>
              </a:p>
            </p:txBody>
          </p:sp>
        </p:grpSp>
      </p:grpSp>
      <p:grpSp>
        <p:nvGrpSpPr>
          <p:cNvPr id="44054" name="Group 61"/>
          <p:cNvGrpSpPr>
            <a:grpSpLocks/>
          </p:cNvGrpSpPr>
          <p:nvPr/>
        </p:nvGrpSpPr>
        <p:grpSpPr bwMode="auto">
          <a:xfrm>
            <a:off x="5023253" y="1517655"/>
            <a:ext cx="1035050" cy="889001"/>
            <a:chOff x="2276" y="1327"/>
            <a:chExt cx="652" cy="560"/>
          </a:xfrm>
        </p:grpSpPr>
        <p:grpSp>
          <p:nvGrpSpPr>
            <p:cNvPr id="44115" name="Group 62"/>
            <p:cNvGrpSpPr>
              <a:grpSpLocks/>
            </p:cNvGrpSpPr>
            <p:nvPr/>
          </p:nvGrpSpPr>
          <p:grpSpPr bwMode="auto">
            <a:xfrm>
              <a:off x="2276" y="1327"/>
              <a:ext cx="652" cy="359"/>
              <a:chOff x="2276" y="1327"/>
              <a:chExt cx="652" cy="359"/>
            </a:xfrm>
          </p:grpSpPr>
          <p:sp>
            <p:nvSpPr>
              <p:cNvPr id="44117" name="Text Box 63"/>
              <p:cNvSpPr txBox="1">
                <a:spLocks noChangeArrowheads="1"/>
              </p:cNvSpPr>
              <p:nvPr/>
            </p:nvSpPr>
            <p:spPr bwMode="auto">
              <a:xfrm>
                <a:off x="2276" y="1376"/>
                <a:ext cx="652" cy="310"/>
              </a:xfrm>
              <a:prstGeom prst="rect">
                <a:avLst/>
              </a:prstGeom>
              <a:noFill/>
              <a:ln w="28575">
                <a:noFill/>
                <a:miter lim="800000"/>
                <a:headEnd/>
                <a:tailEnd/>
              </a:ln>
            </p:spPr>
            <p:txBody>
              <a:bodyPr>
                <a:spAutoFit/>
              </a:bodyPr>
              <a:lstStyle/>
              <a:p>
                <a:pPr algn="ctr" defTabSz="829178" eaLnBrk="0" hangingPunct="0"/>
                <a:r>
                  <a:rPr lang="en-GB" sz="1300" b="1" dirty="0">
                    <a:solidFill>
                      <a:prstClr val="black"/>
                    </a:solidFill>
                    <a:latin typeface="Calibri" pitchFamily="34" charset="0"/>
                  </a:rPr>
                  <a:t>OAD </a:t>
                </a:r>
              </a:p>
              <a:p>
                <a:pPr algn="ctr" defTabSz="829178" eaLnBrk="0" hangingPunct="0"/>
                <a:r>
                  <a:rPr lang="en-GB" sz="1300" b="1" dirty="0" err="1">
                    <a:solidFill>
                      <a:prstClr val="black"/>
                    </a:solidFill>
                    <a:latin typeface="Calibri" pitchFamily="34" charset="0"/>
                  </a:rPr>
                  <a:t>uptitration</a:t>
                </a:r>
                <a:endParaRPr lang="en-GB" sz="1300" b="1" dirty="0">
                  <a:solidFill>
                    <a:prstClr val="black"/>
                  </a:solidFill>
                  <a:latin typeface="Calibri" pitchFamily="34" charset="0"/>
                </a:endParaRPr>
              </a:p>
            </p:txBody>
          </p:sp>
          <p:grpSp>
            <p:nvGrpSpPr>
              <p:cNvPr id="44118" name="Group 64"/>
              <p:cNvGrpSpPr>
                <a:grpSpLocks/>
              </p:cNvGrpSpPr>
              <p:nvPr/>
            </p:nvGrpSpPr>
            <p:grpSpPr bwMode="auto">
              <a:xfrm>
                <a:off x="2685" y="1327"/>
                <a:ext cx="197" cy="161"/>
                <a:chOff x="2283" y="947"/>
                <a:chExt cx="236" cy="194"/>
              </a:xfrm>
            </p:grpSpPr>
            <p:sp>
              <p:nvSpPr>
                <p:cNvPr id="44119" name="AutoShape 65"/>
                <p:cNvSpPr>
                  <a:spLocks noChangeArrowheads="1"/>
                </p:cNvSpPr>
                <p:nvPr/>
              </p:nvSpPr>
              <p:spPr bwMode="auto">
                <a:xfrm>
                  <a:off x="2369" y="947"/>
                  <a:ext cx="150" cy="193"/>
                </a:xfrm>
                <a:prstGeom prst="upArrow">
                  <a:avLst>
                    <a:gd name="adj1" fmla="val 56546"/>
                    <a:gd name="adj2" fmla="val 58484"/>
                  </a:avLst>
                </a:prstGeom>
                <a:solidFill>
                  <a:srgbClr val="800000"/>
                </a:solidFill>
                <a:ln w="9525">
                  <a:noFill/>
                  <a:miter lim="800000"/>
                  <a:headEnd/>
                  <a:tailEnd/>
                </a:ln>
              </p:spPr>
              <p:txBody>
                <a:bodyPr wrap="none" anchor="ctr"/>
                <a:lstStyle/>
                <a:p>
                  <a:pPr algn="ctr" defTabSz="829178" eaLnBrk="0" hangingPunct="0"/>
                  <a:endParaRPr lang="en-US" sz="4000" b="1">
                    <a:solidFill>
                      <a:prstClr val="black"/>
                    </a:solidFill>
                    <a:latin typeface="Calibri" pitchFamily="34" charset="0"/>
                  </a:endParaRPr>
                </a:p>
              </p:txBody>
            </p:sp>
            <p:pic>
              <p:nvPicPr>
                <p:cNvPr id="44120" name="Picture 66"/>
                <p:cNvPicPr>
                  <a:picLocks noChangeAspect="1" noChangeArrowheads="1"/>
                </p:cNvPicPr>
                <p:nvPr/>
              </p:nvPicPr>
              <p:blipFill>
                <a:blip r:embed="rId8" cstate="email">
                  <a:clrChange>
                    <a:clrFrom>
                      <a:srgbClr val="003466"/>
                    </a:clrFrom>
                    <a:clrTo>
                      <a:srgbClr val="003466">
                        <a:alpha val="0"/>
                      </a:srgbClr>
                    </a:clrTo>
                  </a:clrChange>
                  <a:extLst>
                    <a:ext uri="{28A0092B-C50C-407E-A947-70E740481C1C}">
                      <a14:useLocalDpi xmlns:a14="http://schemas.microsoft.com/office/drawing/2010/main"/>
                    </a:ext>
                  </a:extLst>
                </a:blip>
                <a:srcRect/>
                <a:stretch>
                  <a:fillRect/>
                </a:stretch>
              </p:blipFill>
              <p:spPr bwMode="auto">
                <a:xfrm>
                  <a:off x="2283" y="953"/>
                  <a:ext cx="134" cy="188"/>
                </a:xfrm>
                <a:prstGeom prst="rect">
                  <a:avLst/>
                </a:prstGeom>
                <a:noFill/>
                <a:ln w="9525">
                  <a:noFill/>
                  <a:miter lim="800000"/>
                  <a:headEnd/>
                  <a:tailEnd/>
                </a:ln>
                <a:effectLst>
                  <a:outerShdw dist="56796" dir="1593903" algn="ctr" rotWithShape="0">
                    <a:srgbClr val="00274F"/>
                  </a:outerShdw>
                </a:effectLst>
              </p:spPr>
            </p:pic>
          </p:grpSp>
        </p:grpSp>
        <p:sp>
          <p:nvSpPr>
            <p:cNvPr id="44116" name="Line 67"/>
            <p:cNvSpPr>
              <a:spLocks noChangeShapeType="1"/>
            </p:cNvSpPr>
            <p:nvPr/>
          </p:nvSpPr>
          <p:spPr bwMode="auto">
            <a:xfrm>
              <a:off x="2449" y="1679"/>
              <a:ext cx="5" cy="208"/>
            </a:xfrm>
            <a:prstGeom prst="line">
              <a:avLst/>
            </a:prstGeom>
            <a:noFill/>
            <a:ln w="38100">
              <a:solidFill>
                <a:schemeClr val="tx2"/>
              </a:solidFill>
              <a:round/>
              <a:headEnd/>
              <a:tailEnd type="triangle" w="med" len="med"/>
            </a:ln>
          </p:spPr>
          <p:txBody>
            <a:bodyPr wrap="none" anchor="ctr"/>
            <a:lstStyle/>
            <a:p>
              <a:pPr algn="ctr" defTabSz="829178" eaLnBrk="0" hangingPunct="0"/>
              <a:endParaRPr lang="en-CA" sz="4000" b="1">
                <a:solidFill>
                  <a:prstClr val="black"/>
                </a:solidFill>
                <a:latin typeface="Arial" pitchFamily="34" charset="0"/>
              </a:endParaRPr>
            </a:p>
          </p:txBody>
        </p:sp>
      </p:grpSp>
      <p:grpSp>
        <p:nvGrpSpPr>
          <p:cNvPr id="44055" name="Group 68"/>
          <p:cNvGrpSpPr>
            <a:grpSpLocks/>
          </p:cNvGrpSpPr>
          <p:nvPr/>
        </p:nvGrpSpPr>
        <p:grpSpPr bwMode="auto">
          <a:xfrm>
            <a:off x="7569550" y="1447273"/>
            <a:ext cx="1127127" cy="917575"/>
            <a:chOff x="3242" y="1076"/>
            <a:chExt cx="710" cy="578"/>
          </a:xfrm>
        </p:grpSpPr>
        <p:grpSp>
          <p:nvGrpSpPr>
            <p:cNvPr id="44108" name="Group 69"/>
            <p:cNvGrpSpPr>
              <a:grpSpLocks/>
            </p:cNvGrpSpPr>
            <p:nvPr/>
          </p:nvGrpSpPr>
          <p:grpSpPr bwMode="auto">
            <a:xfrm>
              <a:off x="3242" y="1076"/>
              <a:ext cx="710" cy="444"/>
              <a:chOff x="3706" y="892"/>
              <a:chExt cx="710" cy="444"/>
            </a:xfrm>
          </p:grpSpPr>
          <p:sp>
            <p:nvSpPr>
              <p:cNvPr id="44110" name="Text Box 70"/>
              <p:cNvSpPr txBox="1">
                <a:spLocks noChangeArrowheads="1"/>
              </p:cNvSpPr>
              <p:nvPr/>
            </p:nvSpPr>
            <p:spPr bwMode="auto">
              <a:xfrm>
                <a:off x="3706" y="1026"/>
                <a:ext cx="658" cy="310"/>
              </a:xfrm>
              <a:prstGeom prst="rect">
                <a:avLst/>
              </a:prstGeom>
              <a:noFill/>
              <a:ln w="28575">
                <a:noFill/>
                <a:miter lim="800000"/>
                <a:headEnd/>
                <a:tailEnd/>
              </a:ln>
            </p:spPr>
            <p:txBody>
              <a:bodyPr wrap="none">
                <a:spAutoFit/>
              </a:bodyPr>
              <a:lstStyle/>
              <a:p>
                <a:pPr algn="ctr" defTabSz="829178" eaLnBrk="0" hangingPunct="0"/>
                <a:r>
                  <a:rPr lang="en-GB" sz="1300" b="1" dirty="0">
                    <a:solidFill>
                      <a:prstClr val="black"/>
                    </a:solidFill>
                    <a:latin typeface="Calibri" pitchFamily="34" charset="0"/>
                  </a:rPr>
                  <a:t>OAD + </a:t>
                </a:r>
                <a:br>
                  <a:rPr lang="en-GB" sz="1300" b="1" dirty="0">
                    <a:solidFill>
                      <a:prstClr val="black"/>
                    </a:solidFill>
                    <a:latin typeface="Calibri" pitchFamily="34" charset="0"/>
                  </a:rPr>
                </a:br>
                <a:r>
                  <a:rPr lang="en-GB" sz="1300" b="1" dirty="0">
                    <a:solidFill>
                      <a:prstClr val="black"/>
                    </a:solidFill>
                    <a:latin typeface="Calibri" pitchFamily="34" charset="0"/>
                  </a:rPr>
                  <a:t>basal insulin</a:t>
                </a:r>
              </a:p>
            </p:txBody>
          </p:sp>
          <p:grpSp>
            <p:nvGrpSpPr>
              <p:cNvPr id="44111" name="Group 71"/>
              <p:cNvGrpSpPr>
                <a:grpSpLocks/>
              </p:cNvGrpSpPr>
              <p:nvPr/>
            </p:nvGrpSpPr>
            <p:grpSpPr bwMode="auto">
              <a:xfrm>
                <a:off x="4079" y="892"/>
                <a:ext cx="337" cy="226"/>
                <a:chOff x="3773" y="956"/>
                <a:chExt cx="384" cy="258"/>
              </a:xfrm>
            </p:grpSpPr>
            <p:pic>
              <p:nvPicPr>
                <p:cNvPr id="44112" name="Picture 72"/>
                <p:cNvPicPr>
                  <a:picLocks noChangeAspect="1" noChangeArrowheads="1"/>
                </p:cNvPicPr>
                <p:nvPr/>
              </p:nvPicPr>
              <p:blipFill>
                <a:blip r:embed="rId9" cstate="email">
                  <a:clrChange>
                    <a:clrFrom>
                      <a:srgbClr val="003466"/>
                    </a:clrFrom>
                    <a:clrTo>
                      <a:srgbClr val="003466">
                        <a:alpha val="0"/>
                      </a:srgbClr>
                    </a:clrTo>
                  </a:clrChange>
                  <a:extLst>
                    <a:ext uri="{28A0092B-C50C-407E-A947-70E740481C1C}">
                      <a14:useLocalDpi xmlns:a14="http://schemas.microsoft.com/office/drawing/2010/main"/>
                    </a:ext>
                  </a:extLst>
                </a:blip>
                <a:srcRect/>
                <a:stretch>
                  <a:fillRect/>
                </a:stretch>
              </p:blipFill>
              <p:spPr bwMode="auto">
                <a:xfrm>
                  <a:off x="3978" y="959"/>
                  <a:ext cx="179" cy="255"/>
                </a:xfrm>
                <a:prstGeom prst="rect">
                  <a:avLst/>
                </a:prstGeom>
                <a:noFill/>
                <a:ln w="9525">
                  <a:noFill/>
                  <a:miter lim="800000"/>
                  <a:headEnd/>
                  <a:tailEnd/>
                </a:ln>
                <a:effectLst>
                  <a:outerShdw dist="63500" dir="2212194" algn="ctr" rotWithShape="0">
                    <a:srgbClr val="00274F"/>
                  </a:outerShdw>
                </a:effectLst>
              </p:spPr>
            </p:pic>
            <p:pic>
              <p:nvPicPr>
                <p:cNvPr id="44113" name="Picture 73"/>
                <p:cNvPicPr>
                  <a:picLocks noChangeAspect="1" noChangeArrowheads="1"/>
                </p:cNvPicPr>
                <p:nvPr/>
              </p:nvPicPr>
              <p:blipFill>
                <a:blip r:embed="rId10" cstate="email">
                  <a:clrChange>
                    <a:clrFrom>
                      <a:srgbClr val="003466"/>
                    </a:clrFrom>
                    <a:clrTo>
                      <a:srgbClr val="003466">
                        <a:alpha val="0"/>
                      </a:srgbClr>
                    </a:clrTo>
                  </a:clrChange>
                  <a:extLst>
                    <a:ext uri="{28A0092B-C50C-407E-A947-70E740481C1C}">
                      <a14:useLocalDpi xmlns:a14="http://schemas.microsoft.com/office/drawing/2010/main"/>
                    </a:ext>
                  </a:extLst>
                </a:blip>
                <a:srcRect/>
                <a:stretch>
                  <a:fillRect/>
                </a:stretch>
              </p:blipFill>
              <p:spPr bwMode="auto">
                <a:xfrm>
                  <a:off x="3821" y="956"/>
                  <a:ext cx="169" cy="241"/>
                </a:xfrm>
                <a:prstGeom prst="rect">
                  <a:avLst/>
                </a:prstGeom>
                <a:noFill/>
                <a:ln w="9525">
                  <a:noFill/>
                  <a:miter lim="800000"/>
                  <a:headEnd/>
                  <a:tailEnd/>
                </a:ln>
                <a:effectLst>
                  <a:outerShdw dist="63500" dir="2212194" algn="ctr" rotWithShape="0">
                    <a:srgbClr val="00274F"/>
                  </a:outerShdw>
                </a:effectLst>
              </p:spPr>
            </p:pic>
            <p:pic>
              <p:nvPicPr>
                <p:cNvPr id="44114" name="Picture 74"/>
                <p:cNvPicPr>
                  <a:picLocks noChangeAspect="1" noChangeArrowheads="1"/>
                </p:cNvPicPr>
                <p:nvPr/>
              </p:nvPicPr>
              <p:blipFill>
                <a:blip r:embed="rId11" cstate="email">
                  <a:clrChange>
                    <a:clrFrom>
                      <a:srgbClr val="003466"/>
                    </a:clrFrom>
                    <a:clrTo>
                      <a:srgbClr val="003466">
                        <a:alpha val="0"/>
                      </a:srgbClr>
                    </a:clrTo>
                  </a:clrChange>
                  <a:extLst>
                    <a:ext uri="{28A0092B-C50C-407E-A947-70E740481C1C}">
                      <a14:useLocalDpi xmlns:a14="http://schemas.microsoft.com/office/drawing/2010/main"/>
                    </a:ext>
                  </a:extLst>
                </a:blip>
                <a:srcRect/>
                <a:stretch>
                  <a:fillRect/>
                </a:stretch>
              </p:blipFill>
              <p:spPr bwMode="auto">
                <a:xfrm>
                  <a:off x="3773" y="962"/>
                  <a:ext cx="119" cy="170"/>
                </a:xfrm>
                <a:prstGeom prst="rect">
                  <a:avLst/>
                </a:prstGeom>
                <a:noFill/>
                <a:ln w="9525">
                  <a:noFill/>
                  <a:miter lim="800000"/>
                  <a:headEnd/>
                  <a:tailEnd/>
                </a:ln>
                <a:effectLst>
                  <a:outerShdw dist="53882" dir="2700000" algn="ctr" rotWithShape="0">
                    <a:srgbClr val="00274F"/>
                  </a:outerShdw>
                </a:effectLst>
              </p:spPr>
            </p:pic>
          </p:grpSp>
        </p:grpSp>
        <p:sp>
          <p:nvSpPr>
            <p:cNvPr id="44109" name="Line 75"/>
            <p:cNvSpPr>
              <a:spLocks noChangeShapeType="1"/>
            </p:cNvSpPr>
            <p:nvPr/>
          </p:nvSpPr>
          <p:spPr bwMode="auto">
            <a:xfrm flipH="1">
              <a:off x="3402" y="1515"/>
              <a:ext cx="0" cy="139"/>
            </a:xfrm>
            <a:prstGeom prst="line">
              <a:avLst/>
            </a:prstGeom>
            <a:noFill/>
            <a:ln w="38100">
              <a:solidFill>
                <a:schemeClr val="tx2"/>
              </a:solidFill>
              <a:round/>
              <a:headEnd/>
              <a:tailEnd type="triangle" w="med" len="med"/>
            </a:ln>
          </p:spPr>
          <p:txBody>
            <a:bodyPr wrap="none" anchor="ctr"/>
            <a:lstStyle/>
            <a:p>
              <a:pPr algn="ctr" defTabSz="829178" eaLnBrk="0" hangingPunct="0"/>
              <a:endParaRPr lang="en-CA" sz="4000" b="1">
                <a:solidFill>
                  <a:prstClr val="black"/>
                </a:solidFill>
                <a:latin typeface="Arial" pitchFamily="34" charset="0"/>
              </a:endParaRPr>
            </a:p>
          </p:txBody>
        </p:sp>
      </p:grpSp>
      <p:grpSp>
        <p:nvGrpSpPr>
          <p:cNvPr id="44056" name="Group 76"/>
          <p:cNvGrpSpPr>
            <a:grpSpLocks/>
          </p:cNvGrpSpPr>
          <p:nvPr/>
        </p:nvGrpSpPr>
        <p:grpSpPr bwMode="auto">
          <a:xfrm>
            <a:off x="8966335" y="1159936"/>
            <a:ext cx="2093912" cy="974725"/>
            <a:chOff x="4017" y="890"/>
            <a:chExt cx="1319" cy="614"/>
          </a:xfrm>
        </p:grpSpPr>
        <p:sp>
          <p:nvSpPr>
            <p:cNvPr id="44100" name="Rectangle 77"/>
            <p:cNvSpPr>
              <a:spLocks noChangeArrowheads="1"/>
            </p:cNvSpPr>
            <p:nvPr/>
          </p:nvSpPr>
          <p:spPr bwMode="auto">
            <a:xfrm>
              <a:off x="4017" y="1154"/>
              <a:ext cx="1319" cy="350"/>
            </a:xfrm>
            <a:prstGeom prst="rect">
              <a:avLst/>
            </a:prstGeom>
            <a:noFill/>
            <a:ln w="12700">
              <a:noFill/>
              <a:miter lim="800000"/>
              <a:headEnd/>
              <a:tailEnd/>
            </a:ln>
          </p:spPr>
          <p:txBody>
            <a:bodyPr lIns="90487" tIns="44450" rIns="90487" bIns="44450"/>
            <a:lstStyle/>
            <a:p>
              <a:pPr algn="ctr" defTabSz="829178" eaLnBrk="0" hangingPunct="0">
                <a:spcBef>
                  <a:spcPct val="50000"/>
                </a:spcBef>
              </a:pPr>
              <a:r>
                <a:rPr lang="en-GB" sz="1300" b="1" dirty="0">
                  <a:solidFill>
                    <a:prstClr val="black"/>
                  </a:solidFill>
                  <a:latin typeface="Calibri" pitchFamily="34" charset="0"/>
                </a:rPr>
                <a:t>OAD + multiple daily insulin injections</a:t>
              </a:r>
            </a:p>
          </p:txBody>
        </p:sp>
        <p:grpSp>
          <p:nvGrpSpPr>
            <p:cNvPr id="44101" name="Group 78"/>
            <p:cNvGrpSpPr>
              <a:grpSpLocks/>
            </p:cNvGrpSpPr>
            <p:nvPr/>
          </p:nvGrpSpPr>
          <p:grpSpPr bwMode="auto">
            <a:xfrm>
              <a:off x="4404" y="890"/>
              <a:ext cx="457" cy="244"/>
              <a:chOff x="4776" y="922"/>
              <a:chExt cx="537" cy="284"/>
            </a:xfrm>
          </p:grpSpPr>
          <p:pic>
            <p:nvPicPr>
              <p:cNvPr id="44103" name="Picture 79"/>
              <p:cNvPicPr>
                <a:picLocks noChangeAspect="1" noChangeArrowheads="1"/>
              </p:cNvPicPr>
              <p:nvPr/>
            </p:nvPicPr>
            <p:blipFill>
              <a:blip r:embed="rId12" cstate="email">
                <a:clrChange>
                  <a:clrFrom>
                    <a:srgbClr val="003466"/>
                  </a:clrFrom>
                  <a:clrTo>
                    <a:srgbClr val="003466">
                      <a:alpha val="0"/>
                    </a:srgbClr>
                  </a:clrTo>
                </a:clrChange>
                <a:extLst>
                  <a:ext uri="{28A0092B-C50C-407E-A947-70E740481C1C}">
                    <a14:useLocalDpi xmlns:a14="http://schemas.microsoft.com/office/drawing/2010/main"/>
                  </a:ext>
                </a:extLst>
              </a:blip>
              <a:srcRect/>
              <a:stretch>
                <a:fillRect/>
              </a:stretch>
            </p:blipFill>
            <p:spPr bwMode="auto">
              <a:xfrm>
                <a:off x="4952" y="922"/>
                <a:ext cx="174" cy="262"/>
              </a:xfrm>
              <a:prstGeom prst="rect">
                <a:avLst/>
              </a:prstGeom>
              <a:noFill/>
              <a:ln w="9525">
                <a:noFill/>
                <a:miter lim="800000"/>
                <a:headEnd/>
                <a:tailEnd/>
              </a:ln>
              <a:effectLst>
                <a:outerShdw dist="63500" dir="2212194" algn="ctr" rotWithShape="0">
                  <a:srgbClr val="00274F"/>
                </a:outerShdw>
              </a:effectLst>
            </p:spPr>
          </p:pic>
          <p:pic>
            <p:nvPicPr>
              <p:cNvPr id="44104" name="Picture 80"/>
              <p:cNvPicPr>
                <a:picLocks noChangeAspect="1" noChangeArrowheads="1"/>
              </p:cNvPicPr>
              <p:nvPr/>
            </p:nvPicPr>
            <p:blipFill>
              <a:blip r:embed="rId12" cstate="email">
                <a:clrChange>
                  <a:clrFrom>
                    <a:srgbClr val="003466"/>
                  </a:clrFrom>
                  <a:clrTo>
                    <a:srgbClr val="003466">
                      <a:alpha val="0"/>
                    </a:srgbClr>
                  </a:clrTo>
                </a:clrChange>
                <a:extLst>
                  <a:ext uri="{28A0092B-C50C-407E-A947-70E740481C1C}">
                    <a14:useLocalDpi xmlns:a14="http://schemas.microsoft.com/office/drawing/2010/main"/>
                  </a:ext>
                </a:extLst>
              </a:blip>
              <a:srcRect/>
              <a:stretch>
                <a:fillRect/>
              </a:stretch>
            </p:blipFill>
            <p:spPr bwMode="auto">
              <a:xfrm>
                <a:off x="5046" y="922"/>
                <a:ext cx="174" cy="262"/>
              </a:xfrm>
              <a:prstGeom prst="rect">
                <a:avLst/>
              </a:prstGeom>
              <a:noFill/>
              <a:ln w="9525">
                <a:noFill/>
                <a:miter lim="800000"/>
                <a:headEnd/>
                <a:tailEnd/>
              </a:ln>
              <a:effectLst>
                <a:outerShdw dist="63500" dir="2212194" algn="ctr" rotWithShape="0">
                  <a:srgbClr val="00274F"/>
                </a:outerShdw>
              </a:effectLst>
            </p:spPr>
          </p:pic>
          <p:pic>
            <p:nvPicPr>
              <p:cNvPr id="44105" name="Picture 81"/>
              <p:cNvPicPr>
                <a:picLocks noChangeAspect="1" noChangeArrowheads="1"/>
              </p:cNvPicPr>
              <p:nvPr/>
            </p:nvPicPr>
            <p:blipFill>
              <a:blip r:embed="rId12" cstate="email">
                <a:clrChange>
                  <a:clrFrom>
                    <a:srgbClr val="003466"/>
                  </a:clrFrom>
                  <a:clrTo>
                    <a:srgbClr val="003466">
                      <a:alpha val="0"/>
                    </a:srgbClr>
                  </a:clrTo>
                </a:clrChange>
                <a:extLst>
                  <a:ext uri="{28A0092B-C50C-407E-A947-70E740481C1C}">
                    <a14:useLocalDpi xmlns:a14="http://schemas.microsoft.com/office/drawing/2010/main"/>
                  </a:ext>
                </a:extLst>
              </a:blip>
              <a:srcRect/>
              <a:stretch>
                <a:fillRect/>
              </a:stretch>
            </p:blipFill>
            <p:spPr bwMode="auto">
              <a:xfrm>
                <a:off x="5139" y="922"/>
                <a:ext cx="174" cy="262"/>
              </a:xfrm>
              <a:prstGeom prst="rect">
                <a:avLst/>
              </a:prstGeom>
              <a:noFill/>
              <a:ln w="9525">
                <a:noFill/>
                <a:miter lim="800000"/>
                <a:headEnd/>
                <a:tailEnd/>
              </a:ln>
              <a:effectLst>
                <a:outerShdw dist="63500" dir="2212194" algn="ctr" rotWithShape="0">
                  <a:srgbClr val="00274F"/>
                </a:outerShdw>
              </a:effectLst>
            </p:spPr>
          </p:pic>
          <p:pic>
            <p:nvPicPr>
              <p:cNvPr id="44106" name="Picture 82"/>
              <p:cNvPicPr>
                <a:picLocks noChangeAspect="1" noChangeArrowheads="1"/>
              </p:cNvPicPr>
              <p:nvPr/>
            </p:nvPicPr>
            <p:blipFill>
              <a:blip r:embed="rId13" cstate="email">
                <a:clrChange>
                  <a:clrFrom>
                    <a:srgbClr val="003466"/>
                  </a:clrFrom>
                  <a:clrTo>
                    <a:srgbClr val="003466">
                      <a:alpha val="0"/>
                    </a:srgbClr>
                  </a:clrTo>
                </a:clrChange>
                <a:extLst>
                  <a:ext uri="{28A0092B-C50C-407E-A947-70E740481C1C}">
                    <a14:useLocalDpi xmlns:a14="http://schemas.microsoft.com/office/drawing/2010/main"/>
                  </a:ext>
                </a:extLst>
              </a:blip>
              <a:srcRect/>
              <a:stretch>
                <a:fillRect/>
              </a:stretch>
            </p:blipFill>
            <p:spPr bwMode="auto">
              <a:xfrm>
                <a:off x="4823" y="959"/>
                <a:ext cx="165" cy="247"/>
              </a:xfrm>
              <a:prstGeom prst="rect">
                <a:avLst/>
              </a:prstGeom>
              <a:noFill/>
              <a:ln w="9525">
                <a:noFill/>
                <a:miter lim="800000"/>
                <a:headEnd/>
                <a:tailEnd/>
              </a:ln>
              <a:effectLst>
                <a:outerShdw dist="63500" dir="2212194" algn="ctr" rotWithShape="0">
                  <a:srgbClr val="00274F"/>
                </a:outerShdw>
              </a:effectLst>
            </p:spPr>
          </p:pic>
          <p:pic>
            <p:nvPicPr>
              <p:cNvPr id="44107" name="Picture 83"/>
              <p:cNvPicPr>
                <a:picLocks noChangeAspect="1" noChangeArrowheads="1"/>
              </p:cNvPicPr>
              <p:nvPr/>
            </p:nvPicPr>
            <p:blipFill>
              <a:blip r:embed="rId14" cstate="email">
                <a:clrChange>
                  <a:clrFrom>
                    <a:srgbClr val="003466"/>
                  </a:clrFrom>
                  <a:clrTo>
                    <a:srgbClr val="003466">
                      <a:alpha val="0"/>
                    </a:srgbClr>
                  </a:clrTo>
                </a:clrChange>
                <a:extLst>
                  <a:ext uri="{28A0092B-C50C-407E-A947-70E740481C1C}">
                    <a14:useLocalDpi xmlns:a14="http://schemas.microsoft.com/office/drawing/2010/main"/>
                  </a:ext>
                </a:extLst>
              </a:blip>
              <a:srcRect/>
              <a:stretch>
                <a:fillRect/>
              </a:stretch>
            </p:blipFill>
            <p:spPr bwMode="auto">
              <a:xfrm>
                <a:off x="4776" y="960"/>
                <a:ext cx="116" cy="171"/>
              </a:xfrm>
              <a:prstGeom prst="rect">
                <a:avLst/>
              </a:prstGeom>
              <a:noFill/>
              <a:ln w="9525">
                <a:noFill/>
                <a:miter lim="800000"/>
                <a:headEnd/>
                <a:tailEnd/>
              </a:ln>
              <a:effectLst>
                <a:outerShdw dist="45791" dir="3378596" algn="ctr" rotWithShape="0">
                  <a:srgbClr val="00274F"/>
                </a:outerShdw>
              </a:effectLst>
            </p:spPr>
          </p:pic>
        </p:grpSp>
      </p:grpSp>
      <p:sp>
        <p:nvSpPr>
          <p:cNvPr id="44058" name="Text Box 95"/>
          <p:cNvSpPr txBox="1">
            <a:spLocks noChangeArrowheads="1"/>
          </p:cNvSpPr>
          <p:nvPr/>
        </p:nvSpPr>
        <p:spPr bwMode="auto">
          <a:xfrm>
            <a:off x="9842896" y="3559189"/>
            <a:ext cx="585019" cy="292182"/>
          </a:xfrm>
          <a:prstGeom prst="rect">
            <a:avLst/>
          </a:prstGeom>
          <a:noFill/>
          <a:ln w="28575">
            <a:noFill/>
            <a:miter lim="800000"/>
            <a:headEnd/>
            <a:tailEnd/>
          </a:ln>
        </p:spPr>
        <p:txBody>
          <a:bodyPr wrap="none" lIns="91243" tIns="45618" rIns="91243" bIns="45618">
            <a:spAutoFit/>
          </a:bodyPr>
          <a:lstStyle/>
          <a:p>
            <a:pPr algn="ctr" defTabSz="829178" eaLnBrk="0" hangingPunct="0"/>
            <a:r>
              <a:rPr lang="en-GB" sz="1300" b="1" dirty="0">
                <a:solidFill>
                  <a:prstClr val="black"/>
                </a:solidFill>
                <a:latin typeface="Calibri" pitchFamily="34" charset="0"/>
              </a:rPr>
              <a:t>Mean</a:t>
            </a:r>
          </a:p>
        </p:txBody>
      </p:sp>
      <p:sp>
        <p:nvSpPr>
          <p:cNvPr id="44060" name="Rectangle 100"/>
          <p:cNvSpPr>
            <a:spLocks noChangeArrowheads="1"/>
          </p:cNvSpPr>
          <p:nvPr/>
        </p:nvSpPr>
        <p:spPr bwMode="black">
          <a:xfrm>
            <a:off x="2227264" y="3722689"/>
            <a:ext cx="46037" cy="26987"/>
          </a:xfrm>
          <a:prstGeom prst="rect">
            <a:avLst/>
          </a:prstGeom>
          <a:solidFill>
            <a:srgbClr val="FFFFFF"/>
          </a:solidFill>
          <a:ln w="12700">
            <a:solidFill>
              <a:schemeClr val="tx1"/>
            </a:solidFill>
            <a:miter lim="800000"/>
            <a:headEnd/>
            <a:tailEnd/>
          </a:ln>
        </p:spPr>
        <p:txBody>
          <a:bodyPr lIns="91243" tIns="45618" rIns="91243" bIns="45618"/>
          <a:lstStyle/>
          <a:p>
            <a:pPr algn="ctr" defTabSz="829178" eaLnBrk="0" hangingPunct="0"/>
            <a:endParaRPr lang="en-US" sz="4000" b="1">
              <a:solidFill>
                <a:prstClr val="black"/>
              </a:solidFill>
              <a:latin typeface="Calibri" pitchFamily="34" charset="0"/>
            </a:endParaRPr>
          </a:p>
        </p:txBody>
      </p:sp>
      <p:sp>
        <p:nvSpPr>
          <p:cNvPr id="44061" name="Rectangle 101"/>
          <p:cNvSpPr>
            <a:spLocks noChangeArrowheads="1"/>
          </p:cNvSpPr>
          <p:nvPr/>
        </p:nvSpPr>
        <p:spPr bwMode="black">
          <a:xfrm>
            <a:off x="2227264" y="4324351"/>
            <a:ext cx="46037" cy="26988"/>
          </a:xfrm>
          <a:prstGeom prst="rect">
            <a:avLst/>
          </a:prstGeom>
          <a:solidFill>
            <a:srgbClr val="FFFFFF"/>
          </a:solidFill>
          <a:ln w="12700">
            <a:solidFill>
              <a:schemeClr val="tx1"/>
            </a:solidFill>
            <a:miter lim="800000"/>
            <a:headEnd/>
            <a:tailEnd/>
          </a:ln>
        </p:spPr>
        <p:txBody>
          <a:bodyPr lIns="91243" tIns="45618" rIns="91243" bIns="45618"/>
          <a:lstStyle/>
          <a:p>
            <a:pPr algn="ctr" defTabSz="829178" eaLnBrk="0" hangingPunct="0"/>
            <a:endParaRPr lang="en-US" sz="4000" b="1">
              <a:solidFill>
                <a:prstClr val="black"/>
              </a:solidFill>
              <a:latin typeface="Calibri" pitchFamily="34" charset="0"/>
            </a:endParaRPr>
          </a:p>
        </p:txBody>
      </p:sp>
      <p:sp>
        <p:nvSpPr>
          <p:cNvPr id="44062" name="Rectangle 102"/>
          <p:cNvSpPr>
            <a:spLocks noChangeArrowheads="1"/>
          </p:cNvSpPr>
          <p:nvPr/>
        </p:nvSpPr>
        <p:spPr bwMode="black">
          <a:xfrm>
            <a:off x="2227264" y="3133729"/>
            <a:ext cx="46037" cy="26988"/>
          </a:xfrm>
          <a:prstGeom prst="rect">
            <a:avLst/>
          </a:prstGeom>
          <a:solidFill>
            <a:srgbClr val="FFFFFF"/>
          </a:solidFill>
          <a:ln w="12700">
            <a:solidFill>
              <a:schemeClr val="tx1"/>
            </a:solidFill>
            <a:miter lim="800000"/>
            <a:headEnd/>
            <a:tailEnd/>
          </a:ln>
        </p:spPr>
        <p:txBody>
          <a:bodyPr lIns="91243" tIns="45618" rIns="91243" bIns="45618"/>
          <a:lstStyle/>
          <a:p>
            <a:pPr algn="ctr" defTabSz="829178" eaLnBrk="0" hangingPunct="0"/>
            <a:endParaRPr lang="en-US" sz="4000" b="1">
              <a:solidFill>
                <a:prstClr val="black"/>
              </a:solidFill>
              <a:latin typeface="Calibri" pitchFamily="34" charset="0"/>
            </a:endParaRPr>
          </a:p>
        </p:txBody>
      </p:sp>
      <p:sp>
        <p:nvSpPr>
          <p:cNvPr id="44063" name="Rectangle 103"/>
          <p:cNvSpPr>
            <a:spLocks noChangeArrowheads="1"/>
          </p:cNvSpPr>
          <p:nvPr/>
        </p:nvSpPr>
        <p:spPr bwMode="black">
          <a:xfrm>
            <a:off x="2227264" y="1962155"/>
            <a:ext cx="46037" cy="26988"/>
          </a:xfrm>
          <a:prstGeom prst="rect">
            <a:avLst/>
          </a:prstGeom>
          <a:solidFill>
            <a:srgbClr val="FFFFFF"/>
          </a:solidFill>
          <a:ln w="12700">
            <a:solidFill>
              <a:schemeClr val="tx1"/>
            </a:solidFill>
            <a:miter lim="800000"/>
            <a:headEnd/>
            <a:tailEnd/>
          </a:ln>
        </p:spPr>
        <p:txBody>
          <a:bodyPr lIns="91243" tIns="45618" rIns="91243" bIns="45618"/>
          <a:lstStyle/>
          <a:p>
            <a:pPr algn="ctr" defTabSz="829178" eaLnBrk="0" hangingPunct="0"/>
            <a:endParaRPr lang="en-US" sz="4000" b="1">
              <a:solidFill>
                <a:prstClr val="black"/>
              </a:solidFill>
              <a:latin typeface="Calibri" pitchFamily="34" charset="0"/>
            </a:endParaRPr>
          </a:p>
        </p:txBody>
      </p:sp>
      <p:sp>
        <p:nvSpPr>
          <p:cNvPr id="44064" name="Rectangle 104"/>
          <p:cNvSpPr>
            <a:spLocks noChangeArrowheads="1"/>
          </p:cNvSpPr>
          <p:nvPr/>
        </p:nvSpPr>
        <p:spPr bwMode="black">
          <a:xfrm>
            <a:off x="2227264" y="2563814"/>
            <a:ext cx="46037" cy="26987"/>
          </a:xfrm>
          <a:prstGeom prst="rect">
            <a:avLst/>
          </a:prstGeom>
          <a:solidFill>
            <a:srgbClr val="FFFFFF"/>
          </a:solidFill>
          <a:ln w="12700">
            <a:solidFill>
              <a:schemeClr val="tx1"/>
            </a:solidFill>
            <a:miter lim="800000"/>
            <a:headEnd/>
            <a:tailEnd/>
          </a:ln>
        </p:spPr>
        <p:txBody>
          <a:bodyPr lIns="91243" tIns="45618" rIns="91243" bIns="45618"/>
          <a:lstStyle/>
          <a:p>
            <a:pPr algn="ctr" defTabSz="829178" eaLnBrk="0" hangingPunct="0"/>
            <a:endParaRPr lang="en-US" sz="4000" b="1">
              <a:solidFill>
                <a:prstClr val="black"/>
              </a:solidFill>
              <a:latin typeface="Calibri" pitchFamily="34" charset="0"/>
            </a:endParaRPr>
          </a:p>
        </p:txBody>
      </p:sp>
      <p:sp>
        <p:nvSpPr>
          <p:cNvPr id="44065" name="Text Box 105"/>
          <p:cNvSpPr txBox="1">
            <a:spLocks noChangeArrowheads="1"/>
          </p:cNvSpPr>
          <p:nvPr/>
        </p:nvSpPr>
        <p:spPr bwMode="auto">
          <a:xfrm>
            <a:off x="1524023" y="6538917"/>
            <a:ext cx="2263775" cy="276793"/>
          </a:xfrm>
          <a:prstGeom prst="rect">
            <a:avLst/>
          </a:prstGeom>
          <a:noFill/>
          <a:ln w="9525">
            <a:noFill/>
            <a:miter lim="800000"/>
            <a:headEnd/>
            <a:tailEnd/>
          </a:ln>
        </p:spPr>
        <p:txBody>
          <a:bodyPr lIns="91243" tIns="45618" rIns="91243" bIns="45618">
            <a:spAutoFit/>
          </a:bodyPr>
          <a:lstStyle/>
          <a:p>
            <a:pPr algn="ctr" defTabSz="829178" eaLnBrk="0" hangingPunct="0">
              <a:spcBef>
                <a:spcPct val="50000"/>
              </a:spcBef>
            </a:pPr>
            <a:r>
              <a:rPr lang="en-GB" sz="1200" b="1">
                <a:solidFill>
                  <a:prstClr val="black"/>
                </a:solidFill>
                <a:latin typeface="Calibri" pitchFamily="34" charset="0"/>
              </a:rPr>
              <a:t>OAD = oral anti-diabetic</a:t>
            </a:r>
          </a:p>
        </p:txBody>
      </p:sp>
      <p:sp>
        <p:nvSpPr>
          <p:cNvPr id="44066" name="Text Box 110"/>
          <p:cNvSpPr txBox="1">
            <a:spLocks noChangeArrowheads="1"/>
          </p:cNvSpPr>
          <p:nvPr/>
        </p:nvSpPr>
        <p:spPr bwMode="auto">
          <a:xfrm>
            <a:off x="1795464" y="6395007"/>
            <a:ext cx="6584950" cy="369332"/>
          </a:xfrm>
          <a:prstGeom prst="rect">
            <a:avLst/>
          </a:prstGeom>
          <a:noFill/>
          <a:ln w="12700" cap="sq">
            <a:noFill/>
            <a:miter lim="800000"/>
            <a:headEnd type="none" w="sm" len="sm"/>
            <a:tailEnd type="none" w="sm" len="sm"/>
          </a:ln>
        </p:spPr>
        <p:txBody>
          <a:bodyPr wrap="square" lIns="0" tIns="0" rIns="0" bIns="0" anchor="b">
            <a:spAutoFit/>
          </a:bodyPr>
          <a:lstStyle/>
          <a:p>
            <a:pPr algn="r" defTabSz="829178" eaLnBrk="0" hangingPunct="0"/>
            <a:r>
              <a:rPr lang="en-US" sz="1200" b="1" baseline="30000" dirty="0">
                <a:solidFill>
                  <a:prstClr val="black"/>
                </a:solidFill>
                <a:latin typeface="Calibri" pitchFamily="34" charset="0"/>
              </a:rPr>
              <a:t>1</a:t>
            </a:r>
            <a:r>
              <a:rPr lang="en-US" sz="1200" b="1" dirty="0">
                <a:solidFill>
                  <a:prstClr val="black"/>
                </a:solidFill>
                <a:latin typeface="Calibri" pitchFamily="34" charset="0"/>
              </a:rPr>
              <a:t>Adapted from Del Prato S, et al. </a:t>
            </a:r>
            <a:r>
              <a:rPr lang="en-US" sz="1200" b="1" dirty="0" err="1">
                <a:solidFill>
                  <a:prstClr val="black"/>
                </a:solidFill>
                <a:latin typeface="Calibri" pitchFamily="34" charset="0"/>
              </a:rPr>
              <a:t>Int</a:t>
            </a:r>
            <a:r>
              <a:rPr lang="en-US" sz="1200" b="1" dirty="0">
                <a:solidFill>
                  <a:prstClr val="black"/>
                </a:solidFill>
                <a:latin typeface="Calibri" pitchFamily="34" charset="0"/>
              </a:rPr>
              <a:t> J </a:t>
            </a:r>
            <a:r>
              <a:rPr lang="en-US" sz="1200" b="1" dirty="0" err="1">
                <a:solidFill>
                  <a:prstClr val="black"/>
                </a:solidFill>
                <a:latin typeface="Calibri" pitchFamily="34" charset="0"/>
              </a:rPr>
              <a:t>Clin</a:t>
            </a:r>
            <a:r>
              <a:rPr lang="en-US" sz="1200" b="1" dirty="0">
                <a:solidFill>
                  <a:prstClr val="black"/>
                </a:solidFill>
                <a:latin typeface="Calibri" pitchFamily="34" charset="0"/>
              </a:rPr>
              <a:t> </a:t>
            </a:r>
            <a:r>
              <a:rPr lang="en-US" sz="1200" b="1" dirty="0" err="1">
                <a:solidFill>
                  <a:prstClr val="black"/>
                </a:solidFill>
                <a:latin typeface="Calibri" pitchFamily="34" charset="0"/>
              </a:rPr>
              <a:t>Pract</a:t>
            </a:r>
            <a:r>
              <a:rPr lang="en-US" sz="1200" b="1" dirty="0">
                <a:solidFill>
                  <a:prstClr val="black"/>
                </a:solidFill>
                <a:latin typeface="Calibri" pitchFamily="34" charset="0"/>
              </a:rPr>
              <a:t> 2005; 59:1345–1355. </a:t>
            </a:r>
            <a:br>
              <a:rPr lang="en-US" sz="1200" b="1" dirty="0">
                <a:solidFill>
                  <a:prstClr val="black"/>
                </a:solidFill>
                <a:latin typeface="Calibri" pitchFamily="34" charset="0"/>
              </a:rPr>
            </a:br>
            <a:r>
              <a:rPr lang="en-US" sz="1200" b="1" baseline="30000" dirty="0">
                <a:solidFill>
                  <a:prstClr val="black"/>
                </a:solidFill>
                <a:latin typeface="Calibri" pitchFamily="34" charset="0"/>
              </a:rPr>
              <a:t>2</a:t>
            </a:r>
            <a:r>
              <a:rPr lang="da-DK" sz="1200" b="1" dirty="0">
                <a:solidFill>
                  <a:prstClr val="black"/>
                </a:solidFill>
                <a:latin typeface="Calibri" pitchFamily="34" charset="0"/>
              </a:rPr>
              <a:t>Stratton IM, et al. BMJ 2000; 321:405–412.</a:t>
            </a:r>
            <a:endParaRPr lang="en-US" sz="1200" b="1" dirty="0">
              <a:solidFill>
                <a:prstClr val="black"/>
              </a:solidFill>
              <a:latin typeface="Calibri" pitchFamily="34" charset="0"/>
            </a:endParaRPr>
          </a:p>
        </p:txBody>
      </p:sp>
      <p:sp>
        <p:nvSpPr>
          <p:cNvPr id="44067" name="Rectangle 111"/>
          <p:cNvSpPr>
            <a:spLocks noChangeArrowheads="1"/>
          </p:cNvSpPr>
          <p:nvPr/>
        </p:nvSpPr>
        <p:spPr bwMode="auto">
          <a:xfrm>
            <a:off x="1525591" y="2809885"/>
            <a:ext cx="663575" cy="458910"/>
          </a:xfrm>
          <a:prstGeom prst="rect">
            <a:avLst/>
          </a:prstGeom>
          <a:noFill/>
          <a:ln w="12700">
            <a:noFill/>
            <a:miter lim="800000"/>
            <a:headEnd/>
            <a:tailEnd/>
          </a:ln>
        </p:spPr>
        <p:txBody>
          <a:bodyPr lIns="90293" tIns="44356" rIns="90293" bIns="44356">
            <a:spAutoFit/>
          </a:bodyPr>
          <a:lstStyle/>
          <a:p>
            <a:pPr algn="ctr" defTabSz="829178" eaLnBrk="0" hangingPunct="0">
              <a:spcBef>
                <a:spcPct val="50000"/>
              </a:spcBef>
            </a:pPr>
            <a:r>
              <a:rPr lang="en-GB" sz="1200" b="1">
                <a:solidFill>
                  <a:prstClr val="black"/>
                </a:solidFill>
                <a:latin typeface="Calibri" pitchFamily="34" charset="0"/>
              </a:rPr>
              <a:t>HbA</a:t>
            </a:r>
            <a:r>
              <a:rPr lang="en-GB" sz="1200" b="1" baseline="-25000">
                <a:solidFill>
                  <a:prstClr val="black"/>
                </a:solidFill>
                <a:latin typeface="Calibri" pitchFamily="34" charset="0"/>
              </a:rPr>
              <a:t>1c</a:t>
            </a:r>
            <a:br>
              <a:rPr lang="en-GB" sz="1200" b="1" baseline="-25000">
                <a:solidFill>
                  <a:prstClr val="black"/>
                </a:solidFill>
                <a:latin typeface="Calibri" pitchFamily="34" charset="0"/>
              </a:rPr>
            </a:br>
            <a:r>
              <a:rPr lang="en-GB" sz="1200" b="1">
                <a:solidFill>
                  <a:prstClr val="black"/>
                </a:solidFill>
                <a:latin typeface="Calibri" pitchFamily="34" charset="0"/>
              </a:rPr>
              <a:t>(%)</a:t>
            </a:r>
            <a:r>
              <a:rPr lang="en-GB" sz="1200" b="1" baseline="30000">
                <a:solidFill>
                  <a:prstClr val="black"/>
                </a:solidFill>
                <a:latin typeface="Calibri" pitchFamily="34" charset="0"/>
              </a:rPr>
              <a:t>1</a:t>
            </a:r>
          </a:p>
        </p:txBody>
      </p:sp>
      <p:sp>
        <p:nvSpPr>
          <p:cNvPr id="44068" name="Line 107"/>
          <p:cNvSpPr>
            <a:spLocks noChangeShapeType="1"/>
          </p:cNvSpPr>
          <p:nvPr/>
        </p:nvSpPr>
        <p:spPr bwMode="auto">
          <a:xfrm>
            <a:off x="2273301" y="6265863"/>
            <a:ext cx="8048625" cy="0"/>
          </a:xfrm>
          <a:prstGeom prst="line">
            <a:avLst/>
          </a:prstGeom>
          <a:noFill/>
          <a:ln w="28575">
            <a:solidFill>
              <a:schemeClr val="tx1"/>
            </a:solidFill>
            <a:round/>
            <a:headEnd/>
            <a:tailEnd type="none" w="sm" len="lg"/>
          </a:ln>
        </p:spPr>
        <p:txBody>
          <a:bodyPr wrap="none" lIns="91243" tIns="45618" rIns="91243" bIns="45618" anchor="ctr"/>
          <a:lstStyle/>
          <a:p>
            <a:pPr algn="ctr" defTabSz="829178" eaLnBrk="0" hangingPunct="0"/>
            <a:endParaRPr lang="en-CA" sz="4000" b="1">
              <a:solidFill>
                <a:prstClr val="black"/>
              </a:solidFill>
              <a:latin typeface="Arial" pitchFamily="34" charset="0"/>
            </a:endParaRPr>
          </a:p>
        </p:txBody>
      </p:sp>
      <p:grpSp>
        <p:nvGrpSpPr>
          <p:cNvPr id="44069" name="Group 115"/>
          <p:cNvGrpSpPr>
            <a:grpSpLocks/>
          </p:cNvGrpSpPr>
          <p:nvPr/>
        </p:nvGrpSpPr>
        <p:grpSpPr bwMode="auto">
          <a:xfrm>
            <a:off x="2282827" y="4597403"/>
            <a:ext cx="8007350" cy="1663700"/>
            <a:chOff x="478" y="2896"/>
            <a:chExt cx="5044" cy="1048"/>
          </a:xfrm>
        </p:grpSpPr>
        <p:sp>
          <p:nvSpPr>
            <p:cNvPr id="44071" name="Line 106"/>
            <p:cNvSpPr>
              <a:spLocks noChangeShapeType="1"/>
            </p:cNvSpPr>
            <p:nvPr/>
          </p:nvSpPr>
          <p:spPr bwMode="auto">
            <a:xfrm>
              <a:off x="478" y="3039"/>
              <a:ext cx="0" cy="905"/>
            </a:xfrm>
            <a:prstGeom prst="line">
              <a:avLst/>
            </a:prstGeom>
            <a:noFill/>
            <a:ln w="28575">
              <a:solidFill>
                <a:schemeClr val="tx1"/>
              </a:solidFill>
              <a:round/>
              <a:headEnd/>
              <a:tailEnd type="none" w="sm" len="lg"/>
            </a:ln>
          </p:spPr>
          <p:txBody>
            <a:bodyPr wrap="none" anchor="ctr"/>
            <a:lstStyle/>
            <a:p>
              <a:pPr algn="ctr" defTabSz="829178" eaLnBrk="0" hangingPunct="0"/>
              <a:endParaRPr lang="en-CA" sz="4000" b="1">
                <a:solidFill>
                  <a:prstClr val="black"/>
                </a:solidFill>
                <a:latin typeface="Arial" pitchFamily="34" charset="0"/>
              </a:endParaRPr>
            </a:p>
          </p:txBody>
        </p:sp>
        <p:sp>
          <p:nvSpPr>
            <p:cNvPr id="44072" name="Text Box 108"/>
            <p:cNvSpPr txBox="1">
              <a:spLocks noChangeArrowheads="1"/>
            </p:cNvSpPr>
            <p:nvPr/>
          </p:nvSpPr>
          <p:spPr bwMode="auto">
            <a:xfrm>
              <a:off x="3865" y="3279"/>
              <a:ext cx="1250" cy="213"/>
            </a:xfrm>
            <a:prstGeom prst="rect">
              <a:avLst/>
            </a:prstGeom>
            <a:noFill/>
            <a:ln w="22225">
              <a:noFill/>
              <a:miter lim="800000"/>
              <a:headEnd/>
              <a:tailEnd type="none" w="sm" len="lg"/>
            </a:ln>
          </p:spPr>
          <p:txBody>
            <a:bodyPr wrap="square">
              <a:spAutoFit/>
            </a:bodyPr>
            <a:lstStyle/>
            <a:p>
              <a:pPr algn="ctr" defTabSz="829178" eaLnBrk="0" hangingPunct="0">
                <a:spcBef>
                  <a:spcPct val="50000"/>
                </a:spcBef>
              </a:pPr>
              <a:r>
                <a:rPr lang="en-GB" sz="1600" b="1" dirty="0">
                  <a:solidFill>
                    <a:prstClr val="black"/>
                  </a:solidFill>
                  <a:latin typeface="Calibri" pitchFamily="34" charset="0"/>
                </a:rPr>
                <a:t>Complications</a:t>
              </a:r>
              <a:r>
                <a:rPr lang="en-GB" sz="1600" b="1" baseline="30000" dirty="0">
                  <a:solidFill>
                    <a:prstClr val="black"/>
                  </a:solidFill>
                  <a:latin typeface="Calibri" pitchFamily="34" charset="0"/>
                </a:rPr>
                <a:t>2</a:t>
              </a:r>
              <a:endParaRPr lang="en-US" sz="1600" b="1" baseline="30000" dirty="0">
                <a:solidFill>
                  <a:prstClr val="black"/>
                </a:solidFill>
                <a:latin typeface="Calibri" pitchFamily="34" charset="0"/>
              </a:endParaRPr>
            </a:p>
          </p:txBody>
        </p:sp>
        <p:sp>
          <p:nvSpPr>
            <p:cNvPr id="44073" name="Line 109"/>
            <p:cNvSpPr>
              <a:spLocks noChangeShapeType="1"/>
            </p:cNvSpPr>
            <p:nvPr/>
          </p:nvSpPr>
          <p:spPr bwMode="auto">
            <a:xfrm flipV="1">
              <a:off x="541" y="2896"/>
              <a:ext cx="4981" cy="918"/>
            </a:xfrm>
            <a:prstGeom prst="line">
              <a:avLst/>
            </a:prstGeom>
            <a:noFill/>
            <a:ln w="38100">
              <a:solidFill>
                <a:schemeClr val="accent2">
                  <a:alpha val="25000"/>
                </a:schemeClr>
              </a:solidFill>
              <a:prstDash val="dash"/>
              <a:round/>
              <a:headEnd/>
              <a:tailEnd type="none" w="sm" len="lg"/>
            </a:ln>
          </p:spPr>
          <p:txBody>
            <a:bodyPr wrap="none" anchor="ctr"/>
            <a:lstStyle/>
            <a:p>
              <a:pPr algn="ctr" defTabSz="829178" eaLnBrk="0" hangingPunct="0"/>
              <a:endParaRPr lang="en-CA" sz="4000" b="1">
                <a:solidFill>
                  <a:prstClr val="black"/>
                </a:solidFill>
                <a:latin typeface="Arial" pitchFamily="34" charset="0"/>
              </a:endParaRPr>
            </a:p>
          </p:txBody>
        </p:sp>
      </p:grpSp>
      <p:pic>
        <p:nvPicPr>
          <p:cNvPr id="100" name="Picture 9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132445" y="6626247"/>
            <a:ext cx="1560513" cy="244470"/>
          </a:xfrm>
          <a:prstGeom prst="rect">
            <a:avLst/>
          </a:prstGeom>
        </p:spPr>
      </p:pic>
      <p:sp>
        <p:nvSpPr>
          <p:cNvPr id="101" name="object 3"/>
          <p:cNvSpPr/>
          <p:nvPr/>
        </p:nvSpPr>
        <p:spPr>
          <a:xfrm>
            <a:off x="9187456" y="68667"/>
            <a:ext cx="2436403" cy="392477"/>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Trebuchet MS" panose="020B0603020202020204"/>
            </a:endParaRPr>
          </a:p>
        </p:txBody>
      </p:sp>
      <p:sp>
        <p:nvSpPr>
          <p:cNvPr id="102" name="Line 75"/>
          <p:cNvSpPr>
            <a:spLocks noChangeShapeType="1"/>
          </p:cNvSpPr>
          <p:nvPr/>
        </p:nvSpPr>
        <p:spPr bwMode="auto">
          <a:xfrm flipH="1">
            <a:off x="9481814" y="2116133"/>
            <a:ext cx="0" cy="220663"/>
          </a:xfrm>
          <a:prstGeom prst="line">
            <a:avLst/>
          </a:prstGeom>
          <a:noFill/>
          <a:ln w="38100">
            <a:solidFill>
              <a:schemeClr val="tx2"/>
            </a:solidFill>
            <a:round/>
            <a:headEnd/>
            <a:tailEnd type="triangle" w="med" len="med"/>
          </a:ln>
        </p:spPr>
        <p:txBody>
          <a:bodyPr wrap="none" anchor="ctr"/>
          <a:lstStyle/>
          <a:p>
            <a:pPr algn="ctr" defTabSz="829178" eaLnBrk="0" hangingPunct="0"/>
            <a:endParaRPr lang="en-CA" sz="4000" b="1">
              <a:solidFill>
                <a:prstClr val="black"/>
              </a:solidFill>
              <a:latin typeface="Arial" pitchFamily="34" charset="0"/>
            </a:endParaRPr>
          </a:p>
        </p:txBody>
      </p:sp>
    </p:spTree>
    <p:extLst>
      <p:ext uri="{BB962C8B-B14F-4D97-AF65-F5344CB8AC3E}">
        <p14:creationId xmlns:p14="http://schemas.microsoft.com/office/powerpoint/2010/main" val="7968200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8141" y="0"/>
            <a:ext cx="11055718" cy="6130396"/>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3" name="object 3"/>
          <p:cNvSpPr/>
          <p:nvPr/>
        </p:nvSpPr>
        <p:spPr>
          <a:xfrm>
            <a:off x="568141" y="0"/>
            <a:ext cx="11055718" cy="6124983"/>
          </a:xfrm>
          <a:custGeom>
            <a:avLst/>
            <a:gdLst/>
            <a:ahLst/>
            <a:cxnLst/>
            <a:rect l="l" t="t" r="r" b="b"/>
            <a:pathLst>
              <a:path w="12192000" h="6754495">
                <a:moveTo>
                  <a:pt x="12191999" y="0"/>
                </a:moveTo>
                <a:lnTo>
                  <a:pt x="0" y="0"/>
                </a:lnTo>
                <a:lnTo>
                  <a:pt x="0" y="6754368"/>
                </a:lnTo>
                <a:lnTo>
                  <a:pt x="12191999" y="6754368"/>
                </a:lnTo>
                <a:lnTo>
                  <a:pt x="12191999" y="0"/>
                </a:lnTo>
                <a:close/>
              </a:path>
            </a:pathLst>
          </a:custGeom>
          <a:solidFill>
            <a:srgbClr val="4D4D4D">
              <a:alpha val="9019"/>
            </a:srgbClr>
          </a:solidFill>
        </p:spPr>
        <p:txBody>
          <a:bodyPr wrap="square" lIns="0" tIns="0" rIns="0" bIns="0" rtlCol="0"/>
          <a:lstStyle/>
          <a:p>
            <a:pPr defTabSz="829178"/>
            <a:endParaRPr sz="1632">
              <a:solidFill>
                <a:prstClr val="black"/>
              </a:solidFill>
              <a:latin typeface="Calibri"/>
            </a:endParaRPr>
          </a:p>
        </p:txBody>
      </p:sp>
      <p:sp>
        <p:nvSpPr>
          <p:cNvPr id="4" name="object 4"/>
          <p:cNvSpPr/>
          <p:nvPr/>
        </p:nvSpPr>
        <p:spPr>
          <a:xfrm>
            <a:off x="1601851" y="1927841"/>
            <a:ext cx="9087800" cy="32144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
        <p:nvSpPr>
          <p:cNvPr id="5" name="object 5"/>
          <p:cNvSpPr/>
          <p:nvPr/>
        </p:nvSpPr>
        <p:spPr>
          <a:xfrm>
            <a:off x="568141" y="6126249"/>
            <a:ext cx="11055718" cy="728411"/>
          </a:xfrm>
          <a:custGeom>
            <a:avLst/>
            <a:gdLst/>
            <a:ahLst/>
            <a:cxnLst/>
            <a:rect l="l" t="t" r="r" b="b"/>
            <a:pathLst>
              <a:path w="12192000" h="803275">
                <a:moveTo>
                  <a:pt x="12191999" y="0"/>
                </a:moveTo>
                <a:lnTo>
                  <a:pt x="0" y="0"/>
                </a:lnTo>
                <a:lnTo>
                  <a:pt x="0" y="803146"/>
                </a:lnTo>
                <a:lnTo>
                  <a:pt x="12191999" y="803146"/>
                </a:lnTo>
                <a:lnTo>
                  <a:pt x="12191999" y="0"/>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6" name="object 6"/>
          <p:cNvSpPr txBox="1"/>
          <p:nvPr/>
        </p:nvSpPr>
        <p:spPr>
          <a:xfrm>
            <a:off x="2203121" y="1299508"/>
            <a:ext cx="2736866" cy="279179"/>
          </a:xfrm>
          <a:prstGeom prst="rect">
            <a:avLst/>
          </a:prstGeom>
        </p:spPr>
        <p:txBody>
          <a:bodyPr vert="horz" wrap="square" lIns="0" tIns="0" rIns="0" bIns="0" rtlCol="0">
            <a:spAutoFit/>
          </a:bodyPr>
          <a:lstStyle/>
          <a:p>
            <a:pPr marL="11516" defTabSz="829178"/>
            <a:r>
              <a:rPr sz="1814" b="1" spc="-77" dirty="0">
                <a:solidFill>
                  <a:srgbClr val="4D4D4D"/>
                </a:solidFill>
                <a:latin typeface="Arial"/>
                <a:cs typeface="Arial"/>
              </a:rPr>
              <a:t>Current </a:t>
            </a:r>
            <a:r>
              <a:rPr sz="1814" b="1" spc="-73" dirty="0">
                <a:solidFill>
                  <a:srgbClr val="4D4D4D"/>
                </a:solidFill>
                <a:latin typeface="Arial"/>
                <a:cs typeface="Arial"/>
              </a:rPr>
              <a:t>stepwise</a:t>
            </a:r>
            <a:r>
              <a:rPr sz="1814" b="1" spc="-358" dirty="0">
                <a:solidFill>
                  <a:srgbClr val="4D4D4D"/>
                </a:solidFill>
                <a:latin typeface="Arial"/>
                <a:cs typeface="Arial"/>
              </a:rPr>
              <a:t> </a:t>
            </a:r>
            <a:r>
              <a:rPr sz="1814" b="1" spc="-77" dirty="0">
                <a:solidFill>
                  <a:srgbClr val="4D4D4D"/>
                </a:solidFill>
                <a:latin typeface="Arial"/>
                <a:cs typeface="Arial"/>
              </a:rPr>
              <a:t>approach</a:t>
            </a:r>
            <a:endParaRPr sz="1814" dirty="0">
              <a:solidFill>
                <a:prstClr val="black"/>
              </a:solidFill>
              <a:latin typeface="Arial"/>
              <a:cs typeface="Arial"/>
            </a:endParaRPr>
          </a:p>
        </p:txBody>
      </p:sp>
      <p:sp>
        <p:nvSpPr>
          <p:cNvPr id="7" name="object 7"/>
          <p:cNvSpPr txBox="1"/>
          <p:nvPr/>
        </p:nvSpPr>
        <p:spPr>
          <a:xfrm>
            <a:off x="1086193" y="5817702"/>
            <a:ext cx="9648993" cy="205184"/>
          </a:xfrm>
          <a:prstGeom prst="rect">
            <a:avLst/>
          </a:prstGeom>
        </p:spPr>
        <p:txBody>
          <a:bodyPr vert="horz" wrap="square" lIns="0" tIns="0" rIns="0" bIns="0" rtlCol="0">
            <a:spAutoFit/>
          </a:bodyPr>
          <a:lstStyle/>
          <a:p>
            <a:pPr marL="11516" defTabSz="829178">
              <a:lnSpc>
                <a:spcPts val="825"/>
              </a:lnSpc>
            </a:pPr>
            <a:r>
              <a:rPr sz="725" dirty="0">
                <a:solidFill>
                  <a:srgbClr val="4D4D4D"/>
                </a:solidFill>
                <a:latin typeface="Arial"/>
                <a:cs typeface="Arial"/>
              </a:rPr>
              <a:t>OAD,</a:t>
            </a:r>
            <a:r>
              <a:rPr sz="725" spc="9" dirty="0">
                <a:solidFill>
                  <a:srgbClr val="4D4D4D"/>
                </a:solidFill>
                <a:latin typeface="Arial"/>
                <a:cs typeface="Arial"/>
              </a:rPr>
              <a:t> </a:t>
            </a:r>
            <a:r>
              <a:rPr sz="725" spc="-5" dirty="0">
                <a:solidFill>
                  <a:srgbClr val="4D4D4D"/>
                </a:solidFill>
                <a:latin typeface="Arial"/>
                <a:cs typeface="Arial"/>
              </a:rPr>
              <a:t>oral</a:t>
            </a:r>
            <a:r>
              <a:rPr sz="725" spc="18" dirty="0">
                <a:solidFill>
                  <a:srgbClr val="4D4D4D"/>
                </a:solidFill>
                <a:latin typeface="Arial"/>
                <a:cs typeface="Arial"/>
              </a:rPr>
              <a:t> </a:t>
            </a:r>
            <a:r>
              <a:rPr sz="725" spc="-5" dirty="0">
                <a:solidFill>
                  <a:srgbClr val="4D4D4D"/>
                </a:solidFill>
                <a:latin typeface="Arial"/>
                <a:cs typeface="Arial"/>
              </a:rPr>
              <a:t>antidiabetic</a:t>
            </a:r>
            <a:r>
              <a:rPr sz="725" spc="32" dirty="0">
                <a:solidFill>
                  <a:srgbClr val="4D4D4D"/>
                </a:solidFill>
                <a:latin typeface="Arial"/>
                <a:cs typeface="Arial"/>
              </a:rPr>
              <a:t> </a:t>
            </a:r>
            <a:r>
              <a:rPr sz="725" spc="-5" dirty="0">
                <a:solidFill>
                  <a:srgbClr val="4D4D4D"/>
                </a:solidFill>
                <a:latin typeface="Arial"/>
                <a:cs typeface="Arial"/>
              </a:rPr>
              <a:t>agent;</a:t>
            </a:r>
            <a:r>
              <a:rPr sz="725" spc="32" dirty="0">
                <a:solidFill>
                  <a:srgbClr val="4D4D4D"/>
                </a:solidFill>
                <a:latin typeface="Arial"/>
                <a:cs typeface="Arial"/>
              </a:rPr>
              <a:t> </a:t>
            </a:r>
            <a:r>
              <a:rPr sz="725" dirty="0">
                <a:solidFill>
                  <a:srgbClr val="4D4D4D"/>
                </a:solidFill>
                <a:latin typeface="Arial"/>
                <a:cs typeface="Arial"/>
              </a:rPr>
              <a:t>left</a:t>
            </a:r>
            <a:r>
              <a:rPr sz="725" spc="9" dirty="0">
                <a:solidFill>
                  <a:srgbClr val="4D4D4D"/>
                </a:solidFill>
                <a:latin typeface="Arial"/>
                <a:cs typeface="Arial"/>
              </a:rPr>
              <a:t> </a:t>
            </a:r>
            <a:r>
              <a:rPr sz="725" spc="-5" dirty="0">
                <a:solidFill>
                  <a:srgbClr val="4D4D4D"/>
                </a:solidFill>
                <a:latin typeface="Arial"/>
                <a:cs typeface="Arial"/>
              </a:rPr>
              <a:t>diagram</a:t>
            </a:r>
            <a:r>
              <a:rPr sz="725" spc="27" dirty="0">
                <a:solidFill>
                  <a:srgbClr val="4D4D4D"/>
                </a:solidFill>
                <a:latin typeface="Arial"/>
                <a:cs typeface="Arial"/>
              </a:rPr>
              <a:t> </a:t>
            </a:r>
            <a:r>
              <a:rPr sz="725" spc="-5" dirty="0">
                <a:solidFill>
                  <a:srgbClr val="4D4D4D"/>
                </a:solidFill>
                <a:latin typeface="Arial"/>
                <a:cs typeface="Arial"/>
              </a:rPr>
              <a:t>adapted</a:t>
            </a:r>
            <a:r>
              <a:rPr sz="725" spc="36" dirty="0">
                <a:solidFill>
                  <a:srgbClr val="4D4D4D"/>
                </a:solidFill>
                <a:latin typeface="Arial"/>
                <a:cs typeface="Arial"/>
              </a:rPr>
              <a:t> </a:t>
            </a:r>
            <a:r>
              <a:rPr sz="725" spc="-5" dirty="0">
                <a:solidFill>
                  <a:srgbClr val="4D4D4D"/>
                </a:solidFill>
                <a:latin typeface="Arial"/>
                <a:cs typeface="Arial"/>
              </a:rPr>
              <a:t>from</a:t>
            </a:r>
            <a:r>
              <a:rPr sz="725" spc="9" dirty="0">
                <a:solidFill>
                  <a:srgbClr val="4D4D4D"/>
                </a:solidFill>
                <a:latin typeface="Arial"/>
                <a:cs typeface="Arial"/>
              </a:rPr>
              <a:t> </a:t>
            </a:r>
            <a:r>
              <a:rPr sz="725" spc="-5" dirty="0">
                <a:solidFill>
                  <a:srgbClr val="4D4D4D"/>
                </a:solidFill>
                <a:latin typeface="Arial"/>
                <a:cs typeface="Arial"/>
              </a:rPr>
              <a:t>reference</a:t>
            </a:r>
            <a:r>
              <a:rPr sz="725" spc="36" dirty="0">
                <a:solidFill>
                  <a:srgbClr val="4D4D4D"/>
                </a:solidFill>
                <a:latin typeface="Arial"/>
                <a:cs typeface="Arial"/>
              </a:rPr>
              <a:t> </a:t>
            </a:r>
            <a:r>
              <a:rPr sz="725" spc="-5" dirty="0">
                <a:solidFill>
                  <a:srgbClr val="4D4D4D"/>
                </a:solidFill>
                <a:latin typeface="Arial"/>
                <a:cs typeface="Arial"/>
              </a:rPr>
              <a:t>2;</a:t>
            </a:r>
            <a:r>
              <a:rPr sz="725" spc="18" dirty="0">
                <a:solidFill>
                  <a:srgbClr val="4D4D4D"/>
                </a:solidFill>
                <a:latin typeface="Arial"/>
                <a:cs typeface="Arial"/>
              </a:rPr>
              <a:t> </a:t>
            </a:r>
            <a:r>
              <a:rPr sz="725" spc="-5" dirty="0">
                <a:solidFill>
                  <a:srgbClr val="4D4D4D"/>
                </a:solidFill>
                <a:latin typeface="Arial"/>
                <a:cs typeface="Arial"/>
              </a:rPr>
              <a:t>right</a:t>
            </a:r>
            <a:r>
              <a:rPr sz="725" spc="9" dirty="0">
                <a:solidFill>
                  <a:srgbClr val="4D4D4D"/>
                </a:solidFill>
                <a:latin typeface="Arial"/>
                <a:cs typeface="Arial"/>
              </a:rPr>
              <a:t> </a:t>
            </a:r>
            <a:r>
              <a:rPr sz="725" spc="-5" dirty="0">
                <a:solidFill>
                  <a:srgbClr val="4D4D4D"/>
                </a:solidFill>
                <a:latin typeface="Arial"/>
                <a:cs typeface="Arial"/>
              </a:rPr>
              <a:t>diagram</a:t>
            </a:r>
            <a:r>
              <a:rPr sz="725" spc="27" dirty="0">
                <a:solidFill>
                  <a:srgbClr val="4D4D4D"/>
                </a:solidFill>
                <a:latin typeface="Arial"/>
                <a:cs typeface="Arial"/>
              </a:rPr>
              <a:t> </a:t>
            </a:r>
            <a:r>
              <a:rPr sz="725" dirty="0">
                <a:solidFill>
                  <a:srgbClr val="4D4D4D"/>
                </a:solidFill>
                <a:latin typeface="Arial"/>
                <a:cs typeface="Arial"/>
              </a:rPr>
              <a:t>is</a:t>
            </a:r>
            <a:r>
              <a:rPr sz="725" spc="14" dirty="0">
                <a:solidFill>
                  <a:srgbClr val="4D4D4D"/>
                </a:solidFill>
                <a:latin typeface="Arial"/>
                <a:cs typeface="Arial"/>
              </a:rPr>
              <a:t> </a:t>
            </a:r>
            <a:r>
              <a:rPr sz="725" dirty="0">
                <a:solidFill>
                  <a:srgbClr val="4D4D4D"/>
                </a:solidFill>
                <a:latin typeface="Arial"/>
                <a:cs typeface="Arial"/>
              </a:rPr>
              <a:t>a</a:t>
            </a:r>
            <a:r>
              <a:rPr sz="725" spc="14" dirty="0">
                <a:solidFill>
                  <a:srgbClr val="4D4D4D"/>
                </a:solidFill>
                <a:latin typeface="Arial"/>
                <a:cs typeface="Arial"/>
              </a:rPr>
              <a:t> </a:t>
            </a:r>
            <a:r>
              <a:rPr sz="725" spc="-5" dirty="0">
                <a:solidFill>
                  <a:srgbClr val="4D4D4D"/>
                </a:solidFill>
                <a:latin typeface="Arial"/>
                <a:cs typeface="Arial"/>
              </a:rPr>
              <a:t>theoretical</a:t>
            </a:r>
            <a:r>
              <a:rPr sz="725" spc="18" dirty="0">
                <a:solidFill>
                  <a:srgbClr val="4D4D4D"/>
                </a:solidFill>
                <a:latin typeface="Arial"/>
                <a:cs typeface="Arial"/>
              </a:rPr>
              <a:t> </a:t>
            </a:r>
            <a:r>
              <a:rPr sz="725" spc="-5" dirty="0">
                <a:solidFill>
                  <a:srgbClr val="4D4D4D"/>
                </a:solidFill>
                <a:latin typeface="Arial"/>
                <a:cs typeface="Arial"/>
              </a:rPr>
              <a:t>representation</a:t>
            </a:r>
            <a:r>
              <a:rPr sz="725" spc="32" dirty="0">
                <a:solidFill>
                  <a:srgbClr val="4D4D4D"/>
                </a:solidFill>
                <a:latin typeface="Arial"/>
                <a:cs typeface="Arial"/>
              </a:rPr>
              <a:t> </a:t>
            </a:r>
            <a:r>
              <a:rPr sz="725" spc="-5" dirty="0">
                <a:solidFill>
                  <a:srgbClr val="4D4D4D"/>
                </a:solidFill>
                <a:latin typeface="Arial"/>
                <a:cs typeface="Arial"/>
              </a:rPr>
              <a:t>of</a:t>
            </a:r>
            <a:r>
              <a:rPr sz="725" spc="18" dirty="0">
                <a:solidFill>
                  <a:srgbClr val="4D4D4D"/>
                </a:solidFill>
                <a:latin typeface="Arial"/>
                <a:cs typeface="Arial"/>
              </a:rPr>
              <a:t> </a:t>
            </a:r>
            <a:r>
              <a:rPr sz="725" dirty="0">
                <a:solidFill>
                  <a:srgbClr val="4D4D4D"/>
                </a:solidFill>
                <a:latin typeface="Arial"/>
                <a:cs typeface="Arial"/>
              </a:rPr>
              <a:t>the</a:t>
            </a:r>
            <a:r>
              <a:rPr sz="725" spc="14" dirty="0">
                <a:solidFill>
                  <a:srgbClr val="4D4D4D"/>
                </a:solidFill>
                <a:latin typeface="Arial"/>
                <a:cs typeface="Arial"/>
              </a:rPr>
              <a:t> </a:t>
            </a:r>
            <a:r>
              <a:rPr sz="725" dirty="0">
                <a:solidFill>
                  <a:srgbClr val="4D4D4D"/>
                </a:solidFill>
                <a:latin typeface="Arial"/>
                <a:cs typeface="Arial"/>
              </a:rPr>
              <a:t>potential</a:t>
            </a:r>
            <a:r>
              <a:rPr sz="725" spc="27" dirty="0">
                <a:solidFill>
                  <a:srgbClr val="4D4D4D"/>
                </a:solidFill>
                <a:latin typeface="Arial"/>
                <a:cs typeface="Arial"/>
              </a:rPr>
              <a:t> </a:t>
            </a:r>
            <a:r>
              <a:rPr sz="725" dirty="0">
                <a:solidFill>
                  <a:srgbClr val="4D4D4D"/>
                </a:solidFill>
                <a:latin typeface="Arial"/>
                <a:cs typeface="Arial"/>
              </a:rPr>
              <a:t>impact </a:t>
            </a:r>
            <a:r>
              <a:rPr sz="725" spc="-5" dirty="0">
                <a:solidFill>
                  <a:srgbClr val="4D4D4D"/>
                </a:solidFill>
                <a:latin typeface="Arial"/>
                <a:cs typeface="Arial"/>
              </a:rPr>
              <a:t>of</a:t>
            </a:r>
            <a:r>
              <a:rPr sz="725" spc="18" dirty="0">
                <a:solidFill>
                  <a:srgbClr val="4D4D4D"/>
                </a:solidFill>
                <a:latin typeface="Arial"/>
                <a:cs typeface="Arial"/>
              </a:rPr>
              <a:t> </a:t>
            </a:r>
            <a:r>
              <a:rPr sz="725" spc="-5" dirty="0">
                <a:solidFill>
                  <a:srgbClr val="4D4D4D"/>
                </a:solidFill>
                <a:latin typeface="Arial"/>
                <a:cs typeface="Arial"/>
              </a:rPr>
              <a:t>adding</a:t>
            </a:r>
            <a:r>
              <a:rPr sz="725" spc="32" dirty="0">
                <a:solidFill>
                  <a:srgbClr val="4D4D4D"/>
                </a:solidFill>
                <a:latin typeface="Arial"/>
                <a:cs typeface="Arial"/>
              </a:rPr>
              <a:t> </a:t>
            </a:r>
            <a:r>
              <a:rPr sz="725" dirty="0">
                <a:solidFill>
                  <a:srgbClr val="4D4D4D"/>
                </a:solidFill>
                <a:latin typeface="Arial"/>
                <a:cs typeface="Arial"/>
              </a:rPr>
              <a:t>in</a:t>
            </a:r>
            <a:r>
              <a:rPr sz="725" spc="14" dirty="0">
                <a:solidFill>
                  <a:srgbClr val="4D4D4D"/>
                </a:solidFill>
                <a:latin typeface="Arial"/>
                <a:cs typeface="Arial"/>
              </a:rPr>
              <a:t> </a:t>
            </a:r>
            <a:r>
              <a:rPr sz="725" spc="-5" dirty="0">
                <a:solidFill>
                  <a:srgbClr val="4D4D4D"/>
                </a:solidFill>
                <a:latin typeface="Arial"/>
                <a:cs typeface="Arial"/>
              </a:rPr>
              <a:t>earlier</a:t>
            </a:r>
            <a:r>
              <a:rPr sz="725" spc="14" dirty="0">
                <a:solidFill>
                  <a:srgbClr val="4D4D4D"/>
                </a:solidFill>
                <a:latin typeface="Arial"/>
                <a:cs typeface="Arial"/>
              </a:rPr>
              <a:t> </a:t>
            </a:r>
            <a:r>
              <a:rPr sz="725" dirty="0">
                <a:solidFill>
                  <a:srgbClr val="4D4D4D"/>
                </a:solidFill>
                <a:latin typeface="Arial"/>
                <a:cs typeface="Arial"/>
              </a:rPr>
              <a:t>OAD</a:t>
            </a:r>
            <a:r>
              <a:rPr sz="725" spc="5" dirty="0">
                <a:solidFill>
                  <a:srgbClr val="4D4D4D"/>
                </a:solidFill>
                <a:latin typeface="Arial"/>
                <a:cs typeface="Arial"/>
              </a:rPr>
              <a:t> </a:t>
            </a:r>
            <a:r>
              <a:rPr sz="725" dirty="0">
                <a:solidFill>
                  <a:srgbClr val="4D4D4D"/>
                </a:solidFill>
                <a:latin typeface="Arial"/>
                <a:cs typeface="Arial"/>
              </a:rPr>
              <a:t>combination to</a:t>
            </a:r>
            <a:r>
              <a:rPr sz="725" spc="14" dirty="0">
                <a:solidFill>
                  <a:srgbClr val="4D4D4D"/>
                </a:solidFill>
                <a:latin typeface="Arial"/>
                <a:cs typeface="Arial"/>
              </a:rPr>
              <a:t> </a:t>
            </a:r>
            <a:r>
              <a:rPr sz="725" spc="-5" dirty="0">
                <a:solidFill>
                  <a:srgbClr val="4D4D4D"/>
                </a:solidFill>
                <a:latin typeface="Arial"/>
                <a:cs typeface="Arial"/>
              </a:rPr>
              <a:t>HbA1c</a:t>
            </a:r>
            <a:r>
              <a:rPr sz="725" spc="23" dirty="0">
                <a:solidFill>
                  <a:srgbClr val="4D4D4D"/>
                </a:solidFill>
                <a:latin typeface="Arial"/>
                <a:cs typeface="Arial"/>
              </a:rPr>
              <a:t> </a:t>
            </a:r>
            <a:r>
              <a:rPr sz="725" spc="-5" dirty="0">
                <a:solidFill>
                  <a:srgbClr val="4D4D4D"/>
                </a:solidFill>
                <a:latin typeface="Arial"/>
                <a:cs typeface="Arial"/>
              </a:rPr>
              <a:t>levels</a:t>
            </a:r>
            <a:r>
              <a:rPr sz="725" spc="23" dirty="0">
                <a:solidFill>
                  <a:srgbClr val="4D4D4D"/>
                </a:solidFill>
                <a:latin typeface="Arial"/>
                <a:cs typeface="Arial"/>
              </a:rPr>
              <a:t> </a:t>
            </a:r>
            <a:r>
              <a:rPr sz="725" spc="-5" dirty="0">
                <a:solidFill>
                  <a:srgbClr val="4D4D4D"/>
                </a:solidFill>
                <a:latin typeface="Arial"/>
                <a:cs typeface="Arial"/>
              </a:rPr>
              <a:t>(not</a:t>
            </a:r>
            <a:r>
              <a:rPr sz="725" spc="18" dirty="0">
                <a:solidFill>
                  <a:srgbClr val="4D4D4D"/>
                </a:solidFill>
                <a:latin typeface="Arial"/>
                <a:cs typeface="Arial"/>
              </a:rPr>
              <a:t> </a:t>
            </a:r>
            <a:r>
              <a:rPr sz="725" spc="-5" dirty="0">
                <a:solidFill>
                  <a:srgbClr val="4D4D4D"/>
                </a:solidFill>
                <a:latin typeface="Arial"/>
                <a:cs typeface="Arial"/>
              </a:rPr>
              <a:t>representative</a:t>
            </a:r>
            <a:r>
              <a:rPr sz="725" spc="36" dirty="0">
                <a:solidFill>
                  <a:srgbClr val="4D4D4D"/>
                </a:solidFill>
                <a:latin typeface="Arial"/>
                <a:cs typeface="Arial"/>
              </a:rPr>
              <a:t> </a:t>
            </a:r>
            <a:r>
              <a:rPr sz="725" spc="-5" dirty="0">
                <a:solidFill>
                  <a:srgbClr val="4D4D4D"/>
                </a:solidFill>
                <a:latin typeface="Arial"/>
                <a:cs typeface="Arial"/>
              </a:rPr>
              <a:t>of</a:t>
            </a:r>
            <a:r>
              <a:rPr sz="725" spc="18" dirty="0">
                <a:solidFill>
                  <a:srgbClr val="4D4D4D"/>
                </a:solidFill>
                <a:latin typeface="Arial"/>
                <a:cs typeface="Arial"/>
              </a:rPr>
              <a:t> </a:t>
            </a:r>
            <a:r>
              <a:rPr sz="725" dirty="0">
                <a:solidFill>
                  <a:srgbClr val="4D4D4D"/>
                </a:solidFill>
                <a:latin typeface="Arial"/>
                <a:cs typeface="Arial"/>
              </a:rPr>
              <a:t>VERIFY </a:t>
            </a:r>
            <a:r>
              <a:rPr sz="725" spc="-5" dirty="0">
                <a:solidFill>
                  <a:srgbClr val="4D4D4D"/>
                </a:solidFill>
                <a:latin typeface="Arial"/>
                <a:cs typeface="Arial"/>
              </a:rPr>
              <a:t>study</a:t>
            </a:r>
            <a:r>
              <a:rPr sz="725" spc="23" dirty="0">
                <a:solidFill>
                  <a:srgbClr val="4D4D4D"/>
                </a:solidFill>
                <a:latin typeface="Arial"/>
                <a:cs typeface="Arial"/>
              </a:rPr>
              <a:t> </a:t>
            </a:r>
            <a:r>
              <a:rPr sz="725" dirty="0">
                <a:solidFill>
                  <a:srgbClr val="4D4D4D"/>
                </a:solidFill>
                <a:latin typeface="Arial"/>
                <a:cs typeface="Arial"/>
              </a:rPr>
              <a:t>findings)</a:t>
            </a:r>
            <a:endParaRPr sz="725" dirty="0">
              <a:solidFill>
                <a:prstClr val="black"/>
              </a:solidFill>
              <a:latin typeface="Arial"/>
              <a:cs typeface="Arial"/>
            </a:endParaRPr>
          </a:p>
          <a:p>
            <a:pPr marL="11516" defTabSz="829178">
              <a:lnSpc>
                <a:spcPts val="825"/>
              </a:lnSpc>
            </a:pPr>
            <a:r>
              <a:rPr sz="725" spc="-5" dirty="0">
                <a:solidFill>
                  <a:srgbClr val="4D4D4D"/>
                </a:solidFill>
                <a:latin typeface="Arial"/>
                <a:cs typeface="Arial"/>
              </a:rPr>
              <a:t>*injectable</a:t>
            </a:r>
            <a:r>
              <a:rPr sz="725" spc="-23" dirty="0">
                <a:solidFill>
                  <a:srgbClr val="4D4D4D"/>
                </a:solidFill>
                <a:latin typeface="Arial"/>
                <a:cs typeface="Arial"/>
              </a:rPr>
              <a:t> </a:t>
            </a:r>
            <a:r>
              <a:rPr sz="725" spc="-5" dirty="0">
                <a:solidFill>
                  <a:srgbClr val="4D4D4D"/>
                </a:solidFill>
                <a:latin typeface="Arial"/>
                <a:cs typeface="Arial"/>
              </a:rPr>
              <a:t>therapy</a:t>
            </a:r>
            <a:endParaRPr sz="725" dirty="0">
              <a:solidFill>
                <a:prstClr val="black"/>
              </a:solidFill>
              <a:latin typeface="Arial"/>
              <a:cs typeface="Arial"/>
            </a:endParaRPr>
          </a:p>
        </p:txBody>
      </p:sp>
      <p:sp>
        <p:nvSpPr>
          <p:cNvPr id="8" name="object 8"/>
          <p:cNvSpPr txBox="1"/>
          <p:nvPr/>
        </p:nvSpPr>
        <p:spPr>
          <a:xfrm>
            <a:off x="6696464" y="1314134"/>
            <a:ext cx="3930538" cy="279179"/>
          </a:xfrm>
          <a:prstGeom prst="rect">
            <a:avLst/>
          </a:prstGeom>
        </p:spPr>
        <p:txBody>
          <a:bodyPr vert="horz" wrap="square" lIns="0" tIns="0" rIns="0" bIns="0" rtlCol="0">
            <a:spAutoFit/>
          </a:bodyPr>
          <a:lstStyle/>
          <a:p>
            <a:pPr marL="11516" defTabSz="829178"/>
            <a:r>
              <a:rPr sz="1814" b="1" spc="-59" dirty="0">
                <a:solidFill>
                  <a:srgbClr val="4D4D4D"/>
                </a:solidFill>
                <a:latin typeface="Arial"/>
                <a:cs typeface="Arial"/>
              </a:rPr>
              <a:t>New</a:t>
            </a:r>
            <a:r>
              <a:rPr sz="1814" b="1" spc="-172" dirty="0">
                <a:solidFill>
                  <a:srgbClr val="4D4D4D"/>
                </a:solidFill>
                <a:latin typeface="Arial"/>
                <a:cs typeface="Arial"/>
              </a:rPr>
              <a:t> </a:t>
            </a:r>
            <a:r>
              <a:rPr sz="1814" b="1" spc="-77" dirty="0">
                <a:solidFill>
                  <a:srgbClr val="4D4D4D"/>
                </a:solidFill>
                <a:latin typeface="Arial"/>
                <a:cs typeface="Arial"/>
              </a:rPr>
              <a:t>approach:</a:t>
            </a:r>
            <a:r>
              <a:rPr sz="1814" b="1" spc="-159" dirty="0">
                <a:solidFill>
                  <a:srgbClr val="4D4D4D"/>
                </a:solidFill>
                <a:latin typeface="Arial"/>
                <a:cs typeface="Arial"/>
              </a:rPr>
              <a:t> </a:t>
            </a:r>
            <a:r>
              <a:rPr sz="1814" b="1" spc="-73" dirty="0">
                <a:solidFill>
                  <a:srgbClr val="4D4D4D"/>
                </a:solidFill>
                <a:latin typeface="Arial"/>
                <a:cs typeface="Arial"/>
              </a:rPr>
              <a:t>early</a:t>
            </a:r>
            <a:r>
              <a:rPr sz="1814" b="1" spc="-172" dirty="0">
                <a:solidFill>
                  <a:srgbClr val="4D4D4D"/>
                </a:solidFill>
                <a:latin typeface="Arial"/>
                <a:cs typeface="Arial"/>
              </a:rPr>
              <a:t> </a:t>
            </a:r>
            <a:r>
              <a:rPr sz="1814" b="1" spc="-54" dirty="0">
                <a:solidFill>
                  <a:srgbClr val="4D4D4D"/>
                </a:solidFill>
                <a:latin typeface="Arial"/>
                <a:cs typeface="Arial"/>
              </a:rPr>
              <a:t>OAD</a:t>
            </a:r>
            <a:r>
              <a:rPr sz="1814" b="1" spc="-168" dirty="0">
                <a:solidFill>
                  <a:srgbClr val="4D4D4D"/>
                </a:solidFill>
                <a:latin typeface="Arial"/>
                <a:cs typeface="Arial"/>
              </a:rPr>
              <a:t> </a:t>
            </a:r>
            <a:r>
              <a:rPr sz="1814" b="1" spc="-82" dirty="0">
                <a:solidFill>
                  <a:srgbClr val="4D4D4D"/>
                </a:solidFill>
                <a:latin typeface="Arial"/>
                <a:cs typeface="Arial"/>
              </a:rPr>
              <a:t>combination</a:t>
            </a:r>
            <a:endParaRPr sz="1814" dirty="0">
              <a:solidFill>
                <a:prstClr val="black"/>
              </a:solidFill>
              <a:latin typeface="Arial"/>
              <a:cs typeface="Arial"/>
            </a:endParaRPr>
          </a:p>
        </p:txBody>
      </p:sp>
      <p:sp>
        <p:nvSpPr>
          <p:cNvPr id="12" name="object 12"/>
          <p:cNvSpPr/>
          <p:nvPr/>
        </p:nvSpPr>
        <p:spPr>
          <a:xfrm>
            <a:off x="10772569" y="6283794"/>
            <a:ext cx="398466" cy="417469"/>
          </a:xfrm>
          <a:custGeom>
            <a:avLst/>
            <a:gdLst/>
            <a:ahLst/>
            <a:cxnLst/>
            <a:rect l="l" t="t" r="r" b="b"/>
            <a:pathLst>
              <a:path w="439420" h="460375">
                <a:moveTo>
                  <a:pt x="0" y="460247"/>
                </a:moveTo>
                <a:lnTo>
                  <a:pt x="438912" y="460247"/>
                </a:lnTo>
                <a:lnTo>
                  <a:pt x="438912" y="0"/>
                </a:lnTo>
                <a:lnTo>
                  <a:pt x="0" y="0"/>
                </a:lnTo>
                <a:lnTo>
                  <a:pt x="0" y="460247"/>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14" name="object 14"/>
          <p:cNvSpPr txBox="1"/>
          <p:nvPr/>
        </p:nvSpPr>
        <p:spPr>
          <a:xfrm>
            <a:off x="2988652" y="5216341"/>
            <a:ext cx="938584" cy="167418"/>
          </a:xfrm>
          <a:prstGeom prst="rect">
            <a:avLst/>
          </a:prstGeom>
        </p:spPr>
        <p:txBody>
          <a:bodyPr vert="horz" wrap="square" lIns="0" tIns="0" rIns="0" bIns="0" rtlCol="0">
            <a:spAutoFit/>
          </a:bodyPr>
          <a:lstStyle/>
          <a:p>
            <a:pPr marL="11516" defTabSz="829178"/>
            <a:r>
              <a:rPr sz="1088" dirty="0">
                <a:solidFill>
                  <a:srgbClr val="4D4D4D"/>
                </a:solidFill>
                <a:latin typeface="Arial"/>
                <a:cs typeface="Arial"/>
              </a:rPr>
              <a:t>T2DM</a:t>
            </a:r>
            <a:r>
              <a:rPr sz="1088" spc="-73" dirty="0">
                <a:solidFill>
                  <a:srgbClr val="4D4D4D"/>
                </a:solidFill>
                <a:latin typeface="Arial"/>
                <a:cs typeface="Arial"/>
              </a:rPr>
              <a:t> </a:t>
            </a:r>
            <a:r>
              <a:rPr sz="1088" spc="-5" dirty="0">
                <a:solidFill>
                  <a:srgbClr val="4D4D4D"/>
                </a:solidFill>
                <a:latin typeface="Arial"/>
                <a:cs typeface="Arial"/>
              </a:rPr>
              <a:t>duration</a:t>
            </a:r>
            <a:endParaRPr sz="1088">
              <a:solidFill>
                <a:prstClr val="black"/>
              </a:solidFill>
              <a:latin typeface="Arial"/>
              <a:cs typeface="Arial"/>
            </a:endParaRPr>
          </a:p>
        </p:txBody>
      </p:sp>
      <p:sp>
        <p:nvSpPr>
          <p:cNvPr id="15" name="object 15"/>
          <p:cNvSpPr txBox="1"/>
          <p:nvPr/>
        </p:nvSpPr>
        <p:spPr>
          <a:xfrm>
            <a:off x="1333841" y="3104814"/>
            <a:ext cx="128408" cy="139590"/>
          </a:xfrm>
          <a:prstGeom prst="rect">
            <a:avLst/>
          </a:prstGeom>
        </p:spPr>
        <p:txBody>
          <a:bodyPr vert="horz" wrap="square" lIns="0" tIns="0" rIns="0" bIns="0" rtlCol="0">
            <a:spAutoFit/>
          </a:bodyPr>
          <a:lstStyle/>
          <a:p>
            <a:pPr marL="11516" defTabSz="829178"/>
            <a:r>
              <a:rPr sz="907" spc="-95" dirty="0">
                <a:solidFill>
                  <a:srgbClr val="4D4D4D"/>
                </a:solidFill>
                <a:latin typeface="Arial"/>
                <a:cs typeface="Arial"/>
              </a:rPr>
              <a:t>10</a:t>
            </a:r>
            <a:endParaRPr sz="907">
              <a:solidFill>
                <a:prstClr val="black"/>
              </a:solidFill>
              <a:latin typeface="Arial"/>
              <a:cs typeface="Arial"/>
            </a:endParaRPr>
          </a:p>
        </p:txBody>
      </p:sp>
      <p:sp>
        <p:nvSpPr>
          <p:cNvPr id="16" name="object 16"/>
          <p:cNvSpPr txBox="1"/>
          <p:nvPr/>
        </p:nvSpPr>
        <p:spPr>
          <a:xfrm>
            <a:off x="1386356" y="3549001"/>
            <a:ext cx="86949" cy="139590"/>
          </a:xfrm>
          <a:prstGeom prst="rect">
            <a:avLst/>
          </a:prstGeom>
        </p:spPr>
        <p:txBody>
          <a:bodyPr vert="horz" wrap="square" lIns="0" tIns="0" rIns="0" bIns="0" rtlCol="0">
            <a:spAutoFit/>
          </a:bodyPr>
          <a:lstStyle/>
          <a:p>
            <a:pPr marL="11516" defTabSz="829178"/>
            <a:r>
              <a:rPr sz="907" spc="-5" dirty="0">
                <a:solidFill>
                  <a:srgbClr val="4D4D4D"/>
                </a:solidFill>
                <a:latin typeface="Arial"/>
                <a:cs typeface="Arial"/>
              </a:rPr>
              <a:t>9</a:t>
            </a:r>
            <a:endParaRPr sz="907">
              <a:solidFill>
                <a:prstClr val="black"/>
              </a:solidFill>
              <a:latin typeface="Arial"/>
              <a:cs typeface="Arial"/>
            </a:endParaRPr>
          </a:p>
        </p:txBody>
      </p:sp>
      <p:sp>
        <p:nvSpPr>
          <p:cNvPr id="17" name="object 17"/>
          <p:cNvSpPr txBox="1"/>
          <p:nvPr/>
        </p:nvSpPr>
        <p:spPr>
          <a:xfrm>
            <a:off x="1386356" y="3993186"/>
            <a:ext cx="86949" cy="139590"/>
          </a:xfrm>
          <a:prstGeom prst="rect">
            <a:avLst/>
          </a:prstGeom>
        </p:spPr>
        <p:txBody>
          <a:bodyPr vert="horz" wrap="square" lIns="0" tIns="0" rIns="0" bIns="0" rtlCol="0">
            <a:spAutoFit/>
          </a:bodyPr>
          <a:lstStyle/>
          <a:p>
            <a:pPr marL="11516" defTabSz="829178"/>
            <a:r>
              <a:rPr sz="907" spc="-5" dirty="0">
                <a:solidFill>
                  <a:srgbClr val="4D4D4D"/>
                </a:solidFill>
                <a:latin typeface="Arial"/>
                <a:cs typeface="Arial"/>
              </a:rPr>
              <a:t>8</a:t>
            </a:r>
            <a:endParaRPr sz="907">
              <a:solidFill>
                <a:prstClr val="black"/>
              </a:solidFill>
              <a:latin typeface="Arial"/>
              <a:cs typeface="Arial"/>
            </a:endParaRPr>
          </a:p>
        </p:txBody>
      </p:sp>
      <p:sp>
        <p:nvSpPr>
          <p:cNvPr id="18" name="object 18"/>
          <p:cNvSpPr txBox="1"/>
          <p:nvPr/>
        </p:nvSpPr>
        <p:spPr>
          <a:xfrm>
            <a:off x="1386356" y="4486779"/>
            <a:ext cx="87524" cy="139590"/>
          </a:xfrm>
          <a:prstGeom prst="rect">
            <a:avLst/>
          </a:prstGeom>
        </p:spPr>
        <p:txBody>
          <a:bodyPr vert="horz" wrap="square" lIns="0" tIns="0" rIns="0" bIns="0" rtlCol="0">
            <a:spAutoFit/>
          </a:bodyPr>
          <a:lstStyle/>
          <a:p>
            <a:pPr marL="11516" defTabSz="829178"/>
            <a:r>
              <a:rPr sz="907" spc="-5" dirty="0">
                <a:solidFill>
                  <a:srgbClr val="4D4D4D"/>
                </a:solidFill>
                <a:latin typeface="Arial"/>
                <a:cs typeface="Arial"/>
              </a:rPr>
              <a:t>7</a:t>
            </a:r>
            <a:endParaRPr sz="907">
              <a:solidFill>
                <a:prstClr val="black"/>
              </a:solidFill>
              <a:latin typeface="Arial"/>
              <a:cs typeface="Arial"/>
            </a:endParaRPr>
          </a:p>
        </p:txBody>
      </p:sp>
      <p:sp>
        <p:nvSpPr>
          <p:cNvPr id="19" name="object 19"/>
          <p:cNvSpPr txBox="1"/>
          <p:nvPr/>
        </p:nvSpPr>
        <p:spPr>
          <a:xfrm>
            <a:off x="1386356" y="4911273"/>
            <a:ext cx="87524" cy="139590"/>
          </a:xfrm>
          <a:prstGeom prst="rect">
            <a:avLst/>
          </a:prstGeom>
        </p:spPr>
        <p:txBody>
          <a:bodyPr vert="horz" wrap="square" lIns="0" tIns="0" rIns="0" bIns="0" rtlCol="0">
            <a:spAutoFit/>
          </a:bodyPr>
          <a:lstStyle/>
          <a:p>
            <a:pPr marL="11516" defTabSz="829178"/>
            <a:r>
              <a:rPr sz="907" spc="-5" dirty="0">
                <a:solidFill>
                  <a:srgbClr val="4D4D4D"/>
                </a:solidFill>
                <a:latin typeface="Arial"/>
                <a:cs typeface="Arial"/>
              </a:rPr>
              <a:t>6</a:t>
            </a:r>
            <a:endParaRPr sz="907">
              <a:solidFill>
                <a:prstClr val="black"/>
              </a:solidFill>
              <a:latin typeface="Arial"/>
              <a:cs typeface="Arial"/>
            </a:endParaRPr>
          </a:p>
        </p:txBody>
      </p:sp>
      <p:sp>
        <p:nvSpPr>
          <p:cNvPr id="20" name="object 20"/>
          <p:cNvSpPr txBox="1"/>
          <p:nvPr/>
        </p:nvSpPr>
        <p:spPr>
          <a:xfrm>
            <a:off x="8140272" y="5232693"/>
            <a:ext cx="938584" cy="167418"/>
          </a:xfrm>
          <a:prstGeom prst="rect">
            <a:avLst/>
          </a:prstGeom>
        </p:spPr>
        <p:txBody>
          <a:bodyPr vert="horz" wrap="square" lIns="0" tIns="0" rIns="0" bIns="0" rtlCol="0">
            <a:spAutoFit/>
          </a:bodyPr>
          <a:lstStyle/>
          <a:p>
            <a:pPr marL="11516" defTabSz="829178"/>
            <a:r>
              <a:rPr sz="1088" dirty="0">
                <a:solidFill>
                  <a:srgbClr val="4D4D4D"/>
                </a:solidFill>
                <a:latin typeface="Arial"/>
                <a:cs typeface="Arial"/>
              </a:rPr>
              <a:t>T2DM</a:t>
            </a:r>
            <a:r>
              <a:rPr sz="1088" spc="-73" dirty="0">
                <a:solidFill>
                  <a:srgbClr val="4D4D4D"/>
                </a:solidFill>
                <a:latin typeface="Arial"/>
                <a:cs typeface="Arial"/>
              </a:rPr>
              <a:t> </a:t>
            </a:r>
            <a:r>
              <a:rPr sz="1088" spc="-5" dirty="0">
                <a:solidFill>
                  <a:srgbClr val="4D4D4D"/>
                </a:solidFill>
                <a:latin typeface="Arial"/>
                <a:cs typeface="Arial"/>
              </a:rPr>
              <a:t>duration</a:t>
            </a:r>
            <a:endParaRPr sz="1088">
              <a:solidFill>
                <a:prstClr val="black"/>
              </a:solidFill>
              <a:latin typeface="Arial"/>
              <a:cs typeface="Arial"/>
            </a:endParaRPr>
          </a:p>
        </p:txBody>
      </p:sp>
      <p:sp>
        <p:nvSpPr>
          <p:cNvPr id="21" name="object 21"/>
          <p:cNvSpPr txBox="1"/>
          <p:nvPr/>
        </p:nvSpPr>
        <p:spPr>
          <a:xfrm>
            <a:off x="6408094" y="3104814"/>
            <a:ext cx="128408" cy="139590"/>
          </a:xfrm>
          <a:prstGeom prst="rect">
            <a:avLst/>
          </a:prstGeom>
        </p:spPr>
        <p:txBody>
          <a:bodyPr vert="horz" wrap="square" lIns="0" tIns="0" rIns="0" bIns="0" rtlCol="0">
            <a:spAutoFit/>
          </a:bodyPr>
          <a:lstStyle/>
          <a:p>
            <a:pPr marL="11516" defTabSz="829178"/>
            <a:r>
              <a:rPr sz="907" spc="-95" dirty="0">
                <a:solidFill>
                  <a:srgbClr val="4D4D4D"/>
                </a:solidFill>
                <a:latin typeface="Arial"/>
                <a:cs typeface="Arial"/>
              </a:rPr>
              <a:t>10</a:t>
            </a:r>
            <a:endParaRPr sz="907">
              <a:solidFill>
                <a:prstClr val="black"/>
              </a:solidFill>
              <a:latin typeface="Arial"/>
              <a:cs typeface="Arial"/>
            </a:endParaRPr>
          </a:p>
        </p:txBody>
      </p:sp>
      <p:sp>
        <p:nvSpPr>
          <p:cNvPr id="22" name="object 22"/>
          <p:cNvSpPr txBox="1"/>
          <p:nvPr/>
        </p:nvSpPr>
        <p:spPr>
          <a:xfrm>
            <a:off x="6460609" y="3549001"/>
            <a:ext cx="86949" cy="139590"/>
          </a:xfrm>
          <a:prstGeom prst="rect">
            <a:avLst/>
          </a:prstGeom>
        </p:spPr>
        <p:txBody>
          <a:bodyPr vert="horz" wrap="square" lIns="0" tIns="0" rIns="0" bIns="0" rtlCol="0">
            <a:spAutoFit/>
          </a:bodyPr>
          <a:lstStyle/>
          <a:p>
            <a:pPr marL="11516" defTabSz="829178"/>
            <a:r>
              <a:rPr sz="907" spc="-5" dirty="0">
                <a:solidFill>
                  <a:srgbClr val="4D4D4D"/>
                </a:solidFill>
                <a:latin typeface="Arial"/>
                <a:cs typeface="Arial"/>
              </a:rPr>
              <a:t>9</a:t>
            </a:r>
            <a:endParaRPr sz="907">
              <a:solidFill>
                <a:prstClr val="black"/>
              </a:solidFill>
              <a:latin typeface="Arial"/>
              <a:cs typeface="Arial"/>
            </a:endParaRPr>
          </a:p>
        </p:txBody>
      </p:sp>
      <p:sp>
        <p:nvSpPr>
          <p:cNvPr id="23" name="object 23"/>
          <p:cNvSpPr txBox="1"/>
          <p:nvPr/>
        </p:nvSpPr>
        <p:spPr>
          <a:xfrm>
            <a:off x="6460609" y="3993186"/>
            <a:ext cx="86949" cy="139590"/>
          </a:xfrm>
          <a:prstGeom prst="rect">
            <a:avLst/>
          </a:prstGeom>
        </p:spPr>
        <p:txBody>
          <a:bodyPr vert="horz" wrap="square" lIns="0" tIns="0" rIns="0" bIns="0" rtlCol="0">
            <a:spAutoFit/>
          </a:bodyPr>
          <a:lstStyle/>
          <a:p>
            <a:pPr marL="11516" defTabSz="829178"/>
            <a:r>
              <a:rPr sz="907" spc="-5" dirty="0">
                <a:solidFill>
                  <a:srgbClr val="4D4D4D"/>
                </a:solidFill>
                <a:latin typeface="Arial"/>
                <a:cs typeface="Arial"/>
              </a:rPr>
              <a:t>8</a:t>
            </a:r>
            <a:endParaRPr sz="907">
              <a:solidFill>
                <a:prstClr val="black"/>
              </a:solidFill>
              <a:latin typeface="Arial"/>
              <a:cs typeface="Arial"/>
            </a:endParaRPr>
          </a:p>
        </p:txBody>
      </p:sp>
      <p:sp>
        <p:nvSpPr>
          <p:cNvPr id="24" name="object 24"/>
          <p:cNvSpPr txBox="1"/>
          <p:nvPr/>
        </p:nvSpPr>
        <p:spPr>
          <a:xfrm>
            <a:off x="6460609" y="4486779"/>
            <a:ext cx="87524" cy="139590"/>
          </a:xfrm>
          <a:prstGeom prst="rect">
            <a:avLst/>
          </a:prstGeom>
        </p:spPr>
        <p:txBody>
          <a:bodyPr vert="horz" wrap="square" lIns="0" tIns="0" rIns="0" bIns="0" rtlCol="0">
            <a:spAutoFit/>
          </a:bodyPr>
          <a:lstStyle/>
          <a:p>
            <a:pPr marL="11516" defTabSz="829178"/>
            <a:r>
              <a:rPr sz="907" spc="-5" dirty="0">
                <a:solidFill>
                  <a:srgbClr val="4D4D4D"/>
                </a:solidFill>
                <a:latin typeface="Arial"/>
                <a:cs typeface="Arial"/>
              </a:rPr>
              <a:t>7</a:t>
            </a:r>
            <a:endParaRPr sz="907">
              <a:solidFill>
                <a:prstClr val="black"/>
              </a:solidFill>
              <a:latin typeface="Arial"/>
              <a:cs typeface="Arial"/>
            </a:endParaRPr>
          </a:p>
        </p:txBody>
      </p:sp>
      <p:sp>
        <p:nvSpPr>
          <p:cNvPr id="25" name="object 25"/>
          <p:cNvSpPr txBox="1"/>
          <p:nvPr/>
        </p:nvSpPr>
        <p:spPr>
          <a:xfrm>
            <a:off x="6460609" y="4911273"/>
            <a:ext cx="87524" cy="139590"/>
          </a:xfrm>
          <a:prstGeom prst="rect">
            <a:avLst/>
          </a:prstGeom>
        </p:spPr>
        <p:txBody>
          <a:bodyPr vert="horz" wrap="square" lIns="0" tIns="0" rIns="0" bIns="0" rtlCol="0">
            <a:spAutoFit/>
          </a:bodyPr>
          <a:lstStyle/>
          <a:p>
            <a:pPr marL="11516" defTabSz="829178"/>
            <a:r>
              <a:rPr sz="907" spc="-5" dirty="0">
                <a:solidFill>
                  <a:srgbClr val="4D4D4D"/>
                </a:solidFill>
                <a:latin typeface="Arial"/>
                <a:cs typeface="Arial"/>
              </a:rPr>
              <a:t>6</a:t>
            </a:r>
            <a:endParaRPr sz="907">
              <a:solidFill>
                <a:prstClr val="black"/>
              </a:solidFill>
              <a:latin typeface="Arial"/>
              <a:cs typeface="Arial"/>
            </a:endParaRPr>
          </a:p>
        </p:txBody>
      </p:sp>
      <p:sp>
        <p:nvSpPr>
          <p:cNvPr id="26" name="object 26"/>
          <p:cNvSpPr/>
          <p:nvPr/>
        </p:nvSpPr>
        <p:spPr>
          <a:xfrm>
            <a:off x="568141" y="6126250"/>
            <a:ext cx="11055718" cy="11516"/>
          </a:xfrm>
          <a:custGeom>
            <a:avLst/>
            <a:gdLst/>
            <a:ahLst/>
            <a:cxnLst/>
            <a:rect l="l" t="t" r="r" b="b"/>
            <a:pathLst>
              <a:path w="12192000" h="12700">
                <a:moveTo>
                  <a:pt x="0" y="12192"/>
                </a:moveTo>
                <a:lnTo>
                  <a:pt x="12191999" y="12192"/>
                </a:lnTo>
                <a:lnTo>
                  <a:pt x="12191999" y="0"/>
                </a:lnTo>
                <a:lnTo>
                  <a:pt x="0" y="0"/>
                </a:lnTo>
                <a:lnTo>
                  <a:pt x="0" y="12192"/>
                </a:lnTo>
                <a:close/>
              </a:path>
            </a:pathLst>
          </a:custGeom>
          <a:solidFill>
            <a:srgbClr val="BEBEBE"/>
          </a:solidFill>
        </p:spPr>
        <p:txBody>
          <a:bodyPr wrap="square" lIns="0" tIns="0" rIns="0" bIns="0" rtlCol="0"/>
          <a:lstStyle/>
          <a:p>
            <a:pPr defTabSz="829178"/>
            <a:endParaRPr sz="1632">
              <a:solidFill>
                <a:prstClr val="black"/>
              </a:solidFill>
              <a:latin typeface="Calibri"/>
            </a:endParaRPr>
          </a:p>
        </p:txBody>
      </p:sp>
      <p:sp>
        <p:nvSpPr>
          <p:cNvPr id="29" name="object 29"/>
          <p:cNvSpPr txBox="1"/>
          <p:nvPr/>
        </p:nvSpPr>
        <p:spPr>
          <a:xfrm>
            <a:off x="6182680" y="3580578"/>
            <a:ext cx="166712" cy="758352"/>
          </a:xfrm>
          <a:prstGeom prst="rect">
            <a:avLst/>
          </a:prstGeom>
        </p:spPr>
        <p:txBody>
          <a:bodyPr vert="vert270" wrap="square" lIns="0" tIns="0" rIns="0" bIns="0" rtlCol="0">
            <a:spAutoFit/>
          </a:bodyPr>
          <a:lstStyle/>
          <a:p>
            <a:pPr marL="11516" defTabSz="829178">
              <a:lnSpc>
                <a:spcPts val="1292"/>
              </a:lnSpc>
            </a:pPr>
            <a:r>
              <a:rPr sz="1088" dirty="0">
                <a:solidFill>
                  <a:srgbClr val="4D4D4D"/>
                </a:solidFill>
                <a:latin typeface="Arial"/>
                <a:cs typeface="Arial"/>
              </a:rPr>
              <a:t>HbA1c</a:t>
            </a:r>
            <a:r>
              <a:rPr sz="1088" spc="-23" dirty="0">
                <a:solidFill>
                  <a:srgbClr val="4D4D4D"/>
                </a:solidFill>
                <a:latin typeface="Arial"/>
                <a:cs typeface="Arial"/>
              </a:rPr>
              <a:t> </a:t>
            </a:r>
            <a:r>
              <a:rPr sz="1088" dirty="0">
                <a:solidFill>
                  <a:srgbClr val="4D4D4D"/>
                </a:solidFill>
                <a:latin typeface="Arial"/>
                <a:cs typeface="Arial"/>
              </a:rPr>
              <a:t>le</a:t>
            </a:r>
            <a:r>
              <a:rPr sz="1088" spc="-9" dirty="0">
                <a:solidFill>
                  <a:srgbClr val="4D4D4D"/>
                </a:solidFill>
                <a:latin typeface="Arial"/>
                <a:cs typeface="Arial"/>
              </a:rPr>
              <a:t>v</a:t>
            </a:r>
            <a:r>
              <a:rPr sz="1088" dirty="0">
                <a:solidFill>
                  <a:srgbClr val="4D4D4D"/>
                </a:solidFill>
                <a:latin typeface="Arial"/>
                <a:cs typeface="Arial"/>
              </a:rPr>
              <a:t>el</a:t>
            </a:r>
            <a:endParaRPr sz="1088">
              <a:solidFill>
                <a:prstClr val="black"/>
              </a:solidFill>
              <a:latin typeface="Arial"/>
              <a:cs typeface="Arial"/>
            </a:endParaRPr>
          </a:p>
        </p:txBody>
      </p:sp>
      <p:sp>
        <p:nvSpPr>
          <p:cNvPr id="30" name="object 30"/>
          <p:cNvSpPr txBox="1"/>
          <p:nvPr/>
        </p:nvSpPr>
        <p:spPr>
          <a:xfrm>
            <a:off x="1072197" y="3580578"/>
            <a:ext cx="166712" cy="758352"/>
          </a:xfrm>
          <a:prstGeom prst="rect">
            <a:avLst/>
          </a:prstGeom>
        </p:spPr>
        <p:txBody>
          <a:bodyPr vert="vert270" wrap="square" lIns="0" tIns="0" rIns="0" bIns="0" rtlCol="0">
            <a:spAutoFit/>
          </a:bodyPr>
          <a:lstStyle/>
          <a:p>
            <a:pPr marL="11516" defTabSz="829178">
              <a:lnSpc>
                <a:spcPts val="1292"/>
              </a:lnSpc>
            </a:pPr>
            <a:r>
              <a:rPr sz="1088" dirty="0">
                <a:solidFill>
                  <a:srgbClr val="4D4D4D"/>
                </a:solidFill>
                <a:latin typeface="Arial"/>
                <a:cs typeface="Arial"/>
              </a:rPr>
              <a:t>HbA1c</a:t>
            </a:r>
            <a:r>
              <a:rPr sz="1088" spc="-23" dirty="0">
                <a:solidFill>
                  <a:srgbClr val="4D4D4D"/>
                </a:solidFill>
                <a:latin typeface="Arial"/>
                <a:cs typeface="Arial"/>
              </a:rPr>
              <a:t> </a:t>
            </a:r>
            <a:r>
              <a:rPr sz="1088" dirty="0">
                <a:solidFill>
                  <a:srgbClr val="4D4D4D"/>
                </a:solidFill>
                <a:latin typeface="Arial"/>
                <a:cs typeface="Arial"/>
              </a:rPr>
              <a:t>le</a:t>
            </a:r>
            <a:r>
              <a:rPr sz="1088" spc="-9" dirty="0">
                <a:solidFill>
                  <a:srgbClr val="4D4D4D"/>
                </a:solidFill>
                <a:latin typeface="Arial"/>
                <a:cs typeface="Arial"/>
              </a:rPr>
              <a:t>v</a:t>
            </a:r>
            <a:r>
              <a:rPr sz="1088" dirty="0">
                <a:solidFill>
                  <a:srgbClr val="4D4D4D"/>
                </a:solidFill>
                <a:latin typeface="Arial"/>
                <a:cs typeface="Arial"/>
              </a:rPr>
              <a:t>el</a:t>
            </a:r>
            <a:endParaRPr sz="1088" dirty="0">
              <a:solidFill>
                <a:prstClr val="black"/>
              </a:solidFill>
              <a:latin typeface="Arial"/>
              <a:cs typeface="Arial"/>
            </a:endParaRPr>
          </a:p>
        </p:txBody>
      </p:sp>
      <p:sp>
        <p:nvSpPr>
          <p:cNvPr id="32" name="object 32"/>
          <p:cNvSpPr txBox="1">
            <a:spLocks noGrp="1"/>
          </p:cNvSpPr>
          <p:nvPr>
            <p:ph type="title"/>
          </p:nvPr>
        </p:nvSpPr>
        <p:spPr>
          <a:xfrm>
            <a:off x="1106922" y="384071"/>
            <a:ext cx="6985255" cy="446597"/>
          </a:xfrm>
          <a:prstGeom prst="rect">
            <a:avLst/>
          </a:prstGeom>
        </p:spPr>
        <p:txBody>
          <a:bodyPr vert="horz" wrap="square" lIns="0" tIns="0" rIns="0" bIns="0" rtlCol="0">
            <a:spAutoFit/>
          </a:bodyPr>
          <a:lstStyle/>
          <a:p>
            <a:pPr marL="11516"/>
            <a:r>
              <a:rPr dirty="0">
                <a:solidFill>
                  <a:srgbClr val="4D4D4D"/>
                </a:solidFill>
              </a:rPr>
              <a:t>A</a:t>
            </a:r>
            <a:r>
              <a:rPr spc="-181" dirty="0">
                <a:solidFill>
                  <a:srgbClr val="4D4D4D"/>
                </a:solidFill>
              </a:rPr>
              <a:t> </a:t>
            </a:r>
            <a:r>
              <a:rPr spc="-63" dirty="0">
                <a:solidFill>
                  <a:srgbClr val="4D4D4D"/>
                </a:solidFill>
              </a:rPr>
              <a:t>new</a:t>
            </a:r>
            <a:r>
              <a:rPr spc="-168" dirty="0">
                <a:solidFill>
                  <a:srgbClr val="4D4D4D"/>
                </a:solidFill>
              </a:rPr>
              <a:t> </a:t>
            </a:r>
            <a:r>
              <a:rPr spc="-82" dirty="0">
                <a:solidFill>
                  <a:srgbClr val="4D4D4D"/>
                </a:solidFill>
              </a:rPr>
              <a:t>treatment</a:t>
            </a:r>
            <a:r>
              <a:rPr spc="-150" dirty="0">
                <a:solidFill>
                  <a:srgbClr val="4D4D4D"/>
                </a:solidFill>
              </a:rPr>
              <a:t> </a:t>
            </a:r>
            <a:r>
              <a:rPr spc="-82" dirty="0">
                <a:solidFill>
                  <a:srgbClr val="4D4D4D"/>
                </a:solidFill>
              </a:rPr>
              <a:t>approach</a:t>
            </a:r>
            <a:r>
              <a:rPr spc="-172" dirty="0">
                <a:solidFill>
                  <a:srgbClr val="4D4D4D"/>
                </a:solidFill>
              </a:rPr>
              <a:t> </a:t>
            </a:r>
            <a:r>
              <a:rPr spc="-45" dirty="0">
                <a:solidFill>
                  <a:srgbClr val="4D4D4D"/>
                </a:solidFill>
              </a:rPr>
              <a:t>to</a:t>
            </a:r>
            <a:r>
              <a:rPr spc="-181" dirty="0">
                <a:solidFill>
                  <a:srgbClr val="4D4D4D"/>
                </a:solidFill>
              </a:rPr>
              <a:t> </a:t>
            </a:r>
            <a:r>
              <a:rPr spc="-73" dirty="0">
                <a:solidFill>
                  <a:srgbClr val="4D4D4D"/>
                </a:solidFill>
              </a:rPr>
              <a:t>early</a:t>
            </a:r>
            <a:r>
              <a:rPr spc="-154" dirty="0">
                <a:solidFill>
                  <a:srgbClr val="4D4D4D"/>
                </a:solidFill>
              </a:rPr>
              <a:t> </a:t>
            </a:r>
            <a:r>
              <a:rPr spc="-73" dirty="0">
                <a:solidFill>
                  <a:srgbClr val="4D4D4D"/>
                </a:solidFill>
              </a:rPr>
              <a:t>T2DM?</a:t>
            </a:r>
          </a:p>
        </p:txBody>
      </p:sp>
      <p:sp>
        <p:nvSpPr>
          <p:cNvPr id="33" name="object 33"/>
          <p:cNvSpPr txBox="1"/>
          <p:nvPr/>
        </p:nvSpPr>
        <p:spPr>
          <a:xfrm>
            <a:off x="8062305" y="360693"/>
            <a:ext cx="199809" cy="167418"/>
          </a:xfrm>
          <a:prstGeom prst="rect">
            <a:avLst/>
          </a:prstGeom>
        </p:spPr>
        <p:txBody>
          <a:bodyPr vert="horz" wrap="square" lIns="0" tIns="0" rIns="0" bIns="0" rtlCol="0">
            <a:spAutoFit/>
          </a:bodyPr>
          <a:lstStyle/>
          <a:p>
            <a:pPr marL="11516" defTabSz="829178"/>
            <a:r>
              <a:rPr sz="1088" b="1" spc="-68" dirty="0">
                <a:solidFill>
                  <a:srgbClr val="545454"/>
                </a:solidFill>
                <a:latin typeface="Arial"/>
                <a:cs typeface="Arial"/>
              </a:rPr>
              <a:t>1</a:t>
            </a:r>
            <a:r>
              <a:rPr sz="1088" b="1" spc="-63" dirty="0">
                <a:solidFill>
                  <a:srgbClr val="545454"/>
                </a:solidFill>
                <a:latin typeface="Arial"/>
                <a:cs typeface="Arial"/>
              </a:rPr>
              <a:t>,</a:t>
            </a:r>
            <a:r>
              <a:rPr sz="1088" b="1" spc="-5" dirty="0">
                <a:solidFill>
                  <a:srgbClr val="545454"/>
                </a:solidFill>
                <a:latin typeface="Arial"/>
                <a:cs typeface="Arial"/>
              </a:rPr>
              <a:t>2</a:t>
            </a:r>
            <a:endParaRPr sz="1088">
              <a:solidFill>
                <a:prstClr val="black"/>
              </a:solidFill>
              <a:latin typeface="Arial"/>
              <a:cs typeface="Aria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2730" y="5518413"/>
            <a:ext cx="4353189" cy="230773"/>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17088" y="6182911"/>
            <a:ext cx="1918494" cy="664447"/>
          </a:xfrm>
          <a:prstGeom prst="rect">
            <a:avLst/>
          </a:prstGeom>
        </p:spPr>
      </p:pic>
      <p:sp>
        <p:nvSpPr>
          <p:cNvPr id="36" name="object 4"/>
          <p:cNvSpPr/>
          <p:nvPr/>
        </p:nvSpPr>
        <p:spPr>
          <a:xfrm>
            <a:off x="1109871" y="6331125"/>
            <a:ext cx="1531217" cy="255951"/>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defTabSz="829178"/>
            <a:endParaRPr sz="1632">
              <a:solidFill>
                <a:prstClr val="black"/>
              </a:solidFill>
              <a:latin typeface="Calibri"/>
            </a:endParaRPr>
          </a:p>
        </p:txBody>
      </p:sp>
    </p:spTree>
    <p:extLst>
      <p:ext uri="{BB962C8B-B14F-4D97-AF65-F5344CB8AC3E}">
        <p14:creationId xmlns:p14="http://schemas.microsoft.com/office/powerpoint/2010/main" val="32597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9100" y="1343029"/>
            <a:ext cx="6749578" cy="2012291"/>
          </a:xfrm>
        </p:spPr>
        <p:txBody>
          <a:bodyPr/>
          <a:lstStyle/>
          <a:p>
            <a:r>
              <a:rPr lang="en-ZA" sz="2800" dirty="0">
                <a:solidFill>
                  <a:schemeClr val="tx1"/>
                </a:solidFill>
              </a:rPr>
              <a:t>WHY THE NEED FOR </a:t>
            </a:r>
          </a:p>
          <a:p>
            <a:pPr marL="0" indent="0">
              <a:buNone/>
            </a:pPr>
            <a:endParaRPr lang="en-ZA" sz="2800" dirty="0">
              <a:solidFill>
                <a:schemeClr val="tx1"/>
              </a:solidFill>
            </a:endParaRPr>
          </a:p>
          <a:p>
            <a:pPr marL="0" indent="0">
              <a:buNone/>
            </a:pPr>
            <a:r>
              <a:rPr lang="en-ZA" sz="4400" dirty="0">
                <a:solidFill>
                  <a:schemeClr val="tx1"/>
                </a:solidFill>
              </a:rPr>
              <a:t>“GOOD LEGACY EFFECT”</a:t>
            </a:r>
            <a:endParaRPr lang="en-US" sz="44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24287" y="6243996"/>
            <a:ext cx="1918494" cy="614004"/>
          </a:xfrm>
          <a:prstGeom prst="rect">
            <a:avLst/>
          </a:prstGeom>
        </p:spPr>
      </p:pic>
    </p:spTree>
    <p:extLst>
      <p:ext uri="{BB962C8B-B14F-4D97-AF65-F5344CB8AC3E}">
        <p14:creationId xmlns:p14="http://schemas.microsoft.com/office/powerpoint/2010/main" val="38798125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DrySFmaLueaGkqtiWSTFQ"/>
</p:tagLst>
</file>

<file path=ppt/tags/tag16.xml><?xml version="1.0" encoding="utf-8"?>
<p:tagLst xmlns:a="http://schemas.openxmlformats.org/drawingml/2006/main" xmlns:r="http://schemas.openxmlformats.org/officeDocument/2006/relationships" xmlns:p="http://schemas.openxmlformats.org/presentationml/2006/main">
  <p:tag name="SECTIONNUMBER" val="1"/>
  <p:tag name="SLIDETYPE" val="NovartisTitle"/>
  <p:tag name="DIVIDERPICTUREPATH" val="C:\Program Files\PPTADDIN.2010.EN\Picturegallery\Nvs_02968-s.jpg"/>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307"/>
  <p:tag name="ARTICULATE_USED_LAYOUT" val="4"/>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 name="COUNTDOWNSOUND" val="C:\Users\ASH GRAPHICS\Desktop\Stuff\Keypad stuff\Countdown timer music\Millionaire 10 sec.wav"/>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UDIO_ID" val="307"/>
  <p:tag name="ARTICULATE_USED_LAYOUT" val="4"/>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307"/>
  <p:tag name="ARTICULATE_USED_LAYOUT" val="4"/>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SECTIONNUMBER" val="1"/>
  <p:tag name="SLIDETYPE" val="NovartisTitle"/>
  <p:tag name="DIVIDERPICTUREPATH" val="C:\Program Files\PPTADDIN.2010.EN\Picturegallery\Nvs_02949-s.jpg"/>
</p:tagLst>
</file>

<file path=ppt/tags/tag25.xml><?xml version="1.0" encoding="utf-8"?>
<p:tagLst xmlns:a="http://schemas.openxmlformats.org/drawingml/2006/main" xmlns:r="http://schemas.openxmlformats.org/officeDocument/2006/relationships" xmlns:p="http://schemas.openxmlformats.org/presentationml/2006/main">
  <p:tag name="SECTIONNUMBER" val="1"/>
  <p:tag name="SLIDETYPE" val="NovartisTitle"/>
  <p:tag name="DIVIDERPICTUREPATH" val="C:\Program Files\PPTADDIN.2010.EN\Picturegallery\Nvs_02957-s.jpg"/>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ac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Novartis 2016">
  <a:themeElements>
    <a:clrScheme name="Custom 6">
      <a:dk1>
        <a:srgbClr val="000000"/>
      </a:dk1>
      <a:lt1>
        <a:srgbClr val="FFFFFF"/>
      </a:lt1>
      <a:dk2>
        <a:srgbClr val="9D9D9C"/>
      </a:dk2>
      <a:lt2>
        <a:srgbClr val="C6C6C6"/>
      </a:lt2>
      <a:accent1>
        <a:srgbClr val="023761"/>
      </a:accent1>
      <a:accent2>
        <a:srgbClr val="0460A9"/>
      </a:accent2>
      <a:accent3>
        <a:srgbClr val="5191DD"/>
      </a:accent3>
      <a:accent4>
        <a:srgbClr val="9ABFDC"/>
      </a:accent4>
      <a:accent5>
        <a:srgbClr val="C6C6C6"/>
      </a:accent5>
      <a:accent6>
        <a:srgbClr val="9D9D9C"/>
      </a:accent6>
      <a:hlink>
        <a:srgbClr val="000000"/>
      </a:hlink>
      <a:folHlink>
        <a:srgbClr val="9D9D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accent1"/>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19B7BDB-81E6-4748-828F-5C5B12C9BF0B}" vid="{D724004F-CA97-47E7-9722-BAB7CE15913E}"/>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vartis 2016">
  <a:themeElements>
    <a:clrScheme name="Custom 6">
      <a:dk1>
        <a:srgbClr val="000000"/>
      </a:dk1>
      <a:lt1>
        <a:srgbClr val="FFFFFF"/>
      </a:lt1>
      <a:dk2>
        <a:srgbClr val="9D9D9C"/>
      </a:dk2>
      <a:lt2>
        <a:srgbClr val="C6C6C6"/>
      </a:lt2>
      <a:accent1>
        <a:srgbClr val="023761"/>
      </a:accent1>
      <a:accent2>
        <a:srgbClr val="0460A9"/>
      </a:accent2>
      <a:accent3>
        <a:srgbClr val="5191DD"/>
      </a:accent3>
      <a:accent4>
        <a:srgbClr val="9ABFDC"/>
      </a:accent4>
      <a:accent5>
        <a:srgbClr val="C6C6C6"/>
      </a:accent5>
      <a:accent6>
        <a:srgbClr val="9D9D9C"/>
      </a:accent6>
      <a:hlink>
        <a:srgbClr val="000000"/>
      </a:hlink>
      <a:folHlink>
        <a:srgbClr val="9D9D9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accent1"/>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Novartis_Dark_Background">
  <a:themeElements>
    <a:clrScheme name="02_Novartis_Dark_Background 1">
      <a:dk1>
        <a:srgbClr val="000000"/>
      </a:dk1>
      <a:lt1>
        <a:srgbClr val="FFFFFF"/>
      </a:lt1>
      <a:dk2>
        <a:srgbClr val="0000B0"/>
      </a:dk2>
      <a:lt2>
        <a:srgbClr val="FFFFFF"/>
      </a:lt2>
      <a:accent1>
        <a:srgbClr val="FFFF00"/>
      </a:accent1>
      <a:accent2>
        <a:srgbClr val="FF9632"/>
      </a:accent2>
      <a:accent3>
        <a:srgbClr val="AAAAD4"/>
      </a:accent3>
      <a:accent4>
        <a:srgbClr val="DADADA"/>
      </a:accent4>
      <a:accent5>
        <a:srgbClr val="FFFFAA"/>
      </a:accent5>
      <a:accent6>
        <a:srgbClr val="E7872C"/>
      </a:accent6>
      <a:hlink>
        <a:srgbClr val="96C8FF"/>
      </a:hlink>
      <a:folHlink>
        <a:srgbClr val="64FF96"/>
      </a:folHlink>
    </a:clrScheme>
    <a:fontScheme name="02_Novartis_Dark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6600"/>
        </a:solidFill>
        <a:ln w="12700" cap="flat" cmpd="sng">
          <a:noFill/>
          <a:prstDash val="solid"/>
          <a:round/>
          <a:headEnd type="none" w="med" len="med"/>
          <a:tailEnd type="none" w="med" len="med"/>
        </a:ln>
        <a:effectLst/>
        <a:scene3d>
          <a:camera prst="orthographicFront"/>
          <a:lightRig rig="threePt" dir="t"/>
        </a:scene3d>
        <a:sp3d>
          <a:bevelT/>
        </a:sp3d>
      </a:spPr>
      <a:bodyPr lIns="90000" tIns="46800" rIns="90000" bIns="46800" anchor="ctr"/>
      <a:lstStyle>
        <a:defPPr algn="l">
          <a:spcBef>
            <a:spcPct val="0"/>
          </a:spcBef>
          <a:buSzTx/>
          <a:defRPr sz="1400" b="1" dirty="0">
            <a:solidFill>
              <a:srgbClr val="002060"/>
            </a:solidFill>
            <a:latin typeface="News Gothic MT" pitchFamily="34" charset="0"/>
            <a:cs typeface="Arial"/>
          </a:defRPr>
        </a:defPPr>
      </a:lstStyle>
    </a:spDef>
    <a:lnDef>
      <a:spPr bwMode="auto">
        <a:xfrm>
          <a:off x="0" y="0"/>
          <a:ext cx="1" cy="1"/>
        </a:xfrm>
        <a:custGeom>
          <a:avLst/>
          <a:gdLst/>
          <a:ahLst/>
          <a:cxnLst/>
          <a:rect l="0" t="0" r="0" b="0"/>
          <a:pathLst/>
        </a:custGeom>
        <a:solidFill>
          <a:srgbClr val="FF6600"/>
        </a:solidFill>
        <a:ln w="9525"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69875" marR="0" indent="-269875" algn="ctr" defTabSz="914400" rtl="0" eaLnBrk="1" fontAlgn="base" latinLnBrk="0" hangingPunct="1">
          <a:lnSpc>
            <a:spcPct val="100000"/>
          </a:lnSpc>
          <a:spcBef>
            <a:spcPct val="20000"/>
          </a:spcBef>
          <a:spcAft>
            <a:spcPct val="0"/>
          </a:spcAft>
          <a:buClrTx/>
          <a:buSzPct val="12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02_Novartis_Dark_Background 1">
        <a:dk1>
          <a:srgbClr val="000000"/>
        </a:dk1>
        <a:lt1>
          <a:srgbClr val="FFFFFF"/>
        </a:lt1>
        <a:dk2>
          <a:srgbClr val="0000B0"/>
        </a:dk2>
        <a:lt2>
          <a:srgbClr val="FFFFFF"/>
        </a:lt2>
        <a:accent1>
          <a:srgbClr val="FFFF00"/>
        </a:accent1>
        <a:accent2>
          <a:srgbClr val="FF9632"/>
        </a:accent2>
        <a:accent3>
          <a:srgbClr val="AAAAD4"/>
        </a:accent3>
        <a:accent4>
          <a:srgbClr val="DADADA"/>
        </a:accent4>
        <a:accent5>
          <a:srgbClr val="FFFFAA"/>
        </a:accent5>
        <a:accent6>
          <a:srgbClr val="E7872C"/>
        </a:accent6>
        <a:hlink>
          <a:srgbClr val="96C8FF"/>
        </a:hlink>
        <a:folHlink>
          <a:srgbClr val="64FF96"/>
        </a:folHlink>
      </a:clrScheme>
      <a:clrMap bg1="dk2" tx1="lt1" bg2="dk1" tx2="lt2" accent1="accent1" accent2="accent2" accent3="accent3" accent4="accent4" accent5="accent5" accent6="accent6" hlink="hlink" folHlink="folHlink"/>
    </a:extraClrScheme>
    <a:extraClrScheme>
      <a:clrScheme name="02_Novartis_Dark_Background 2">
        <a:dk1>
          <a:srgbClr val="000000"/>
        </a:dk1>
        <a:lt1>
          <a:srgbClr val="FFFFFF"/>
        </a:lt1>
        <a:dk2>
          <a:srgbClr val="004478"/>
        </a:dk2>
        <a:lt2>
          <a:srgbClr val="FFFFFF"/>
        </a:lt2>
        <a:accent1>
          <a:srgbClr val="FFCF49"/>
        </a:accent1>
        <a:accent2>
          <a:srgbClr val="FF6C3F"/>
        </a:accent2>
        <a:accent3>
          <a:srgbClr val="AAB0BE"/>
        </a:accent3>
        <a:accent4>
          <a:srgbClr val="DADADA"/>
        </a:accent4>
        <a:accent5>
          <a:srgbClr val="FFE4B1"/>
        </a:accent5>
        <a:accent6>
          <a:srgbClr val="E76138"/>
        </a:accent6>
        <a:hlink>
          <a:srgbClr val="55A8C5"/>
        </a:hlink>
        <a:folHlink>
          <a:srgbClr val="64FF9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ovartis_Dark_Background">
  <a:themeElements>
    <a:clrScheme name="02_Novartis_Dark_Background 1">
      <a:dk1>
        <a:srgbClr val="000000"/>
      </a:dk1>
      <a:lt1>
        <a:srgbClr val="FFFFFF"/>
      </a:lt1>
      <a:dk2>
        <a:srgbClr val="0000B0"/>
      </a:dk2>
      <a:lt2>
        <a:srgbClr val="FFFFFF"/>
      </a:lt2>
      <a:accent1>
        <a:srgbClr val="FFFF00"/>
      </a:accent1>
      <a:accent2>
        <a:srgbClr val="FF9632"/>
      </a:accent2>
      <a:accent3>
        <a:srgbClr val="AAAAD4"/>
      </a:accent3>
      <a:accent4>
        <a:srgbClr val="DADADA"/>
      </a:accent4>
      <a:accent5>
        <a:srgbClr val="FFFFAA"/>
      </a:accent5>
      <a:accent6>
        <a:srgbClr val="E7872C"/>
      </a:accent6>
      <a:hlink>
        <a:srgbClr val="96C8FF"/>
      </a:hlink>
      <a:folHlink>
        <a:srgbClr val="64FF96"/>
      </a:folHlink>
    </a:clrScheme>
    <a:fontScheme name="02_Novartis_Dark_Background">
      <a:majorFont>
        <a:latin typeface="News Gothic MT"/>
        <a:ea typeface=""/>
        <a:cs typeface="Arial"/>
      </a:majorFont>
      <a:minorFont>
        <a:latin typeface="News Gothic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8B"/>
        </a:solidFill>
        <a:ln w="0" cap="flat" cmpd="sng" algn="ctr">
          <a:noFill/>
          <a:prstDash val="solid"/>
          <a:round/>
          <a:headEnd type="none" w="med" len="med"/>
          <a:tailEnd type="none" w="med" len="med"/>
        </a:ln>
        <a:effectLst/>
      </a:spPr>
      <a:bodyPr vert="horz" wrap="none" lIns="89850" tIns="46720" rIns="89850" bIns="46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FFFF8B"/>
        </a:solidFill>
        <a:ln w="0" cap="flat" cmpd="sng" algn="ctr">
          <a:noFill/>
          <a:prstDash val="solid"/>
          <a:round/>
          <a:headEnd type="none" w="med" len="med"/>
          <a:tailEnd type="none" w="med" len="med"/>
        </a:ln>
        <a:effectLst/>
      </a:spPr>
      <a:bodyPr vert="horz" wrap="none" lIns="89850" tIns="46720" rIns="89850" bIns="46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02_Novartis_Dark_Background 1">
        <a:dk1>
          <a:srgbClr val="000000"/>
        </a:dk1>
        <a:lt1>
          <a:srgbClr val="FFFFFF"/>
        </a:lt1>
        <a:dk2>
          <a:srgbClr val="0000B0"/>
        </a:dk2>
        <a:lt2>
          <a:srgbClr val="FFFFFF"/>
        </a:lt2>
        <a:accent1>
          <a:srgbClr val="FFFF00"/>
        </a:accent1>
        <a:accent2>
          <a:srgbClr val="FF9632"/>
        </a:accent2>
        <a:accent3>
          <a:srgbClr val="AAAAD4"/>
        </a:accent3>
        <a:accent4>
          <a:srgbClr val="DADADA"/>
        </a:accent4>
        <a:accent5>
          <a:srgbClr val="FFFFAA"/>
        </a:accent5>
        <a:accent6>
          <a:srgbClr val="E7872C"/>
        </a:accent6>
        <a:hlink>
          <a:srgbClr val="96C8FF"/>
        </a:hlink>
        <a:folHlink>
          <a:srgbClr val="64FF96"/>
        </a:folHlink>
      </a:clrScheme>
      <a:clrMap bg1="dk2" tx1="lt1" bg2="dk1" tx2="lt2" accent1="accent1" accent2="accent2" accent3="accent3" accent4="accent4" accent5="accent5" accent6="accent6" hlink="hlink" folHlink="folHlink"/>
    </a:extraClrScheme>
    <a:extraClrScheme>
      <a:clrScheme name="02_Novartis_Dark_Background 2">
        <a:dk1>
          <a:srgbClr val="000000"/>
        </a:dk1>
        <a:lt1>
          <a:srgbClr val="FFFFFF"/>
        </a:lt1>
        <a:dk2>
          <a:srgbClr val="004478"/>
        </a:dk2>
        <a:lt2>
          <a:srgbClr val="FFFFFF"/>
        </a:lt2>
        <a:accent1>
          <a:srgbClr val="FFCF49"/>
        </a:accent1>
        <a:accent2>
          <a:srgbClr val="FF6C3F"/>
        </a:accent2>
        <a:accent3>
          <a:srgbClr val="AAB0BE"/>
        </a:accent3>
        <a:accent4>
          <a:srgbClr val="DADADA"/>
        </a:accent4>
        <a:accent5>
          <a:srgbClr val="FFE4B1"/>
        </a:accent5>
        <a:accent6>
          <a:srgbClr val="E76138"/>
        </a:accent6>
        <a:hlink>
          <a:srgbClr val="55A8C5"/>
        </a:hlink>
        <a:folHlink>
          <a:srgbClr val="64FF9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4_Novartis_Dark_Background">
  <a:themeElements>
    <a:clrScheme name="02_Novartis_Dark_Background 1">
      <a:dk1>
        <a:srgbClr val="000000"/>
      </a:dk1>
      <a:lt1>
        <a:srgbClr val="FFFFFF"/>
      </a:lt1>
      <a:dk2>
        <a:srgbClr val="0000B0"/>
      </a:dk2>
      <a:lt2>
        <a:srgbClr val="FFFFFF"/>
      </a:lt2>
      <a:accent1>
        <a:srgbClr val="FFFF00"/>
      </a:accent1>
      <a:accent2>
        <a:srgbClr val="FF9632"/>
      </a:accent2>
      <a:accent3>
        <a:srgbClr val="AAAAD4"/>
      </a:accent3>
      <a:accent4>
        <a:srgbClr val="DADADA"/>
      </a:accent4>
      <a:accent5>
        <a:srgbClr val="FFFFAA"/>
      </a:accent5>
      <a:accent6>
        <a:srgbClr val="E7872C"/>
      </a:accent6>
      <a:hlink>
        <a:srgbClr val="96C8FF"/>
      </a:hlink>
      <a:folHlink>
        <a:srgbClr val="64FF96"/>
      </a:folHlink>
    </a:clrScheme>
    <a:fontScheme name="02_Novartis_Dark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6600"/>
        </a:solidFill>
        <a:ln w="12700" cap="flat" cmpd="sng">
          <a:noFill/>
          <a:prstDash val="solid"/>
          <a:round/>
          <a:headEnd type="none" w="med" len="med"/>
          <a:tailEnd type="none" w="med" len="med"/>
        </a:ln>
        <a:effectLst/>
        <a:scene3d>
          <a:camera prst="orthographicFront"/>
          <a:lightRig rig="threePt" dir="t"/>
        </a:scene3d>
        <a:sp3d>
          <a:bevelT/>
        </a:sp3d>
      </a:spPr>
      <a:bodyPr lIns="90000" tIns="46800" rIns="90000" bIns="46800" anchor="ctr"/>
      <a:lstStyle>
        <a:defPPr algn="l">
          <a:spcBef>
            <a:spcPct val="0"/>
          </a:spcBef>
          <a:buSzTx/>
          <a:defRPr sz="1400" b="1" dirty="0">
            <a:solidFill>
              <a:srgbClr val="002060"/>
            </a:solidFill>
            <a:latin typeface="News Gothic MT" pitchFamily="34" charset="0"/>
            <a:cs typeface="Arial"/>
          </a:defRPr>
        </a:defPPr>
      </a:lstStyle>
    </a:spDef>
    <a:lnDef>
      <a:spPr bwMode="auto">
        <a:xfrm>
          <a:off x="0" y="0"/>
          <a:ext cx="1" cy="1"/>
        </a:xfrm>
        <a:custGeom>
          <a:avLst/>
          <a:gdLst/>
          <a:ahLst/>
          <a:cxnLst/>
          <a:rect l="0" t="0" r="0" b="0"/>
          <a:pathLst/>
        </a:custGeom>
        <a:solidFill>
          <a:srgbClr val="FF6600"/>
        </a:solidFill>
        <a:ln w="9525"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69875" marR="0" indent="-269875" algn="ctr" defTabSz="914400" rtl="0" eaLnBrk="1" fontAlgn="base" latinLnBrk="0" hangingPunct="1">
          <a:lnSpc>
            <a:spcPct val="100000"/>
          </a:lnSpc>
          <a:spcBef>
            <a:spcPct val="20000"/>
          </a:spcBef>
          <a:spcAft>
            <a:spcPct val="0"/>
          </a:spcAft>
          <a:buClrTx/>
          <a:buSzPct val="12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02_Novartis_Dark_Background 1">
        <a:dk1>
          <a:srgbClr val="000000"/>
        </a:dk1>
        <a:lt1>
          <a:srgbClr val="FFFFFF"/>
        </a:lt1>
        <a:dk2>
          <a:srgbClr val="0000B0"/>
        </a:dk2>
        <a:lt2>
          <a:srgbClr val="FFFFFF"/>
        </a:lt2>
        <a:accent1>
          <a:srgbClr val="FFFF00"/>
        </a:accent1>
        <a:accent2>
          <a:srgbClr val="FF9632"/>
        </a:accent2>
        <a:accent3>
          <a:srgbClr val="AAAAD4"/>
        </a:accent3>
        <a:accent4>
          <a:srgbClr val="DADADA"/>
        </a:accent4>
        <a:accent5>
          <a:srgbClr val="FFFFAA"/>
        </a:accent5>
        <a:accent6>
          <a:srgbClr val="E7872C"/>
        </a:accent6>
        <a:hlink>
          <a:srgbClr val="96C8FF"/>
        </a:hlink>
        <a:folHlink>
          <a:srgbClr val="64FF96"/>
        </a:folHlink>
      </a:clrScheme>
      <a:clrMap bg1="dk2" tx1="lt1" bg2="dk1" tx2="lt2" accent1="accent1" accent2="accent2" accent3="accent3" accent4="accent4" accent5="accent5" accent6="accent6" hlink="hlink" folHlink="folHlink"/>
    </a:extraClrScheme>
    <a:extraClrScheme>
      <a:clrScheme name="02_Novartis_Dark_Background 2">
        <a:dk1>
          <a:srgbClr val="000000"/>
        </a:dk1>
        <a:lt1>
          <a:srgbClr val="FFFFFF"/>
        </a:lt1>
        <a:dk2>
          <a:srgbClr val="004478"/>
        </a:dk2>
        <a:lt2>
          <a:srgbClr val="FFFFFF"/>
        </a:lt2>
        <a:accent1>
          <a:srgbClr val="FFCF49"/>
        </a:accent1>
        <a:accent2>
          <a:srgbClr val="FF6C3F"/>
        </a:accent2>
        <a:accent3>
          <a:srgbClr val="AAB0BE"/>
        </a:accent3>
        <a:accent4>
          <a:srgbClr val="DADADA"/>
        </a:accent4>
        <a:accent5>
          <a:srgbClr val="FFE4B1"/>
        </a:accent5>
        <a:accent6>
          <a:srgbClr val="E76138"/>
        </a:accent6>
        <a:hlink>
          <a:srgbClr val="55A8C5"/>
        </a:hlink>
        <a:folHlink>
          <a:srgbClr val="64FF9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CE956B0DDAF84AB97544A7EAFAB39C" ma:contentTypeVersion="13" ma:contentTypeDescription="Create a new document." ma:contentTypeScope="" ma:versionID="5fb2525386c07d2d9812a23e98594622">
  <xsd:schema xmlns:xsd="http://www.w3.org/2001/XMLSchema" xmlns:xs="http://www.w3.org/2001/XMLSchema" xmlns:p="http://schemas.microsoft.com/office/2006/metadata/properties" xmlns:ns3="0a3d42f4-5208-4669-9797-6bd49dde1469" xmlns:ns4="84bb9cda-2980-4a39-91ef-6fd7b11be468" targetNamespace="http://schemas.microsoft.com/office/2006/metadata/properties" ma:root="true" ma:fieldsID="417061acb8d46b829326b0ecda003efd" ns3:_="" ns4:_="">
    <xsd:import namespace="0a3d42f4-5208-4669-9797-6bd49dde1469"/>
    <xsd:import namespace="84bb9cda-2980-4a39-91ef-6fd7b11be46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3d42f4-5208-4669-9797-6bd49dde14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bb9cda-2980-4a39-91ef-6fd7b11be46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DF973C-533A-475B-97EC-7FD0DBD0CEC5}">
  <ds:schemaRefs>
    <ds:schemaRef ds:uri="http://schemas.microsoft.com/sharepoint/v3/contenttype/forms"/>
  </ds:schemaRefs>
</ds:datastoreItem>
</file>

<file path=customXml/itemProps2.xml><?xml version="1.0" encoding="utf-8"?>
<ds:datastoreItem xmlns:ds="http://schemas.openxmlformats.org/officeDocument/2006/customXml" ds:itemID="{1DA8B895-C286-4CF4-8648-0F12CDD267B0}">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7C44F307-433B-44EA-921C-6BDCE110B3B2}">
  <ds:schemaRefs>
    <ds:schemaRef ds:uri="http://schemas.microsoft.com/office/2006/metadata/contentType"/>
    <ds:schemaRef ds:uri="http://schemas.microsoft.com/office/2006/metadata/properties/metaAttributes"/>
    <ds:schemaRef ds:uri="http://www.w3.org/2000/xmlns/"/>
    <ds:schemaRef ds:uri="http://www.w3.org/2001/XMLSchema"/>
    <ds:schemaRef ds:uri="0a3d42f4-5208-4669-9797-6bd49dde1469"/>
    <ds:schemaRef ds:uri="84bb9cda-2980-4a39-91ef-6fd7b11be468"/>
  </ds:schemaRefs>
</ds:datastoreItem>
</file>

<file path=docProps/app.xml><?xml version="1.0" encoding="utf-8"?>
<Properties xmlns="http://schemas.openxmlformats.org/officeDocument/2006/extended-properties" xmlns:vt="http://schemas.openxmlformats.org/officeDocument/2006/docPropsVTypes">
  <TotalTime>179</TotalTime>
  <Words>6244</Words>
  <Application>Microsoft Office PowerPoint</Application>
  <PresentationFormat>Widescreen</PresentationFormat>
  <Paragraphs>1064</Paragraphs>
  <Slides>69</Slides>
  <Notes>26</Notes>
  <HiddenSlides>35</HiddenSlides>
  <MMClips>0</MMClips>
  <ScaleCrop>false</ScaleCrop>
  <HeadingPairs>
    <vt:vector size="4" baseType="variant">
      <vt:variant>
        <vt:lpstr>Theme</vt:lpstr>
      </vt:variant>
      <vt:variant>
        <vt:i4>11</vt:i4>
      </vt:variant>
      <vt:variant>
        <vt:lpstr>Slide Titles</vt:lpstr>
      </vt:variant>
      <vt:variant>
        <vt:i4>69</vt:i4>
      </vt:variant>
    </vt:vector>
  </HeadingPairs>
  <TitlesOfParts>
    <vt:vector size="80" baseType="lpstr">
      <vt:lpstr>Facet</vt:lpstr>
      <vt:lpstr>Novartis 2016</vt:lpstr>
      <vt:lpstr>Office Theme</vt:lpstr>
      <vt:lpstr>13_Novartis_Dark_Background</vt:lpstr>
      <vt:lpstr>4_Novartis_Dark_Background</vt:lpstr>
      <vt:lpstr>22_Office Theme</vt:lpstr>
      <vt:lpstr>14_Novartis_Dark_Background</vt:lpstr>
      <vt:lpstr>23_Office Theme</vt:lpstr>
      <vt:lpstr>1_Office Theme</vt:lpstr>
      <vt:lpstr>2_Office Theme</vt:lpstr>
      <vt:lpstr>1_Novartis 2016</vt:lpstr>
      <vt:lpstr>PowerPoint Presentation</vt:lpstr>
      <vt:lpstr>Global Prevalence of Diabetes* Projected to More Than Double between 1995 and 2030</vt:lpstr>
      <vt:lpstr>WHO: Diagnostic Criteria</vt:lpstr>
      <vt:lpstr>ADA Diagnostic Criteria and Treatment Goals for T2DM have been Evolving</vt:lpstr>
      <vt:lpstr>PowerPoint Presentation</vt:lpstr>
      <vt:lpstr>Targeting beyond glycaemia Efficacy  Barriers</vt:lpstr>
      <vt:lpstr>Convectional treatment approach in managing Type II Diabetes  </vt:lpstr>
      <vt:lpstr>A new treatment approach to early T2DM?</vt:lpstr>
      <vt:lpstr>PowerPoint Presentation</vt:lpstr>
      <vt:lpstr>Legacy effect: early glycaemic control is key to long-term reduction in complications</vt:lpstr>
      <vt:lpstr>Vildagliptin Efficacy in Combination with Metformin for Early Treatment of T2DM</vt:lpstr>
      <vt:lpstr>A 5 year study in early T2DM comparing two  treatment strategies1,9</vt:lpstr>
      <vt:lpstr>Strict glycemic control in the first year improves  future T2DM outcomes8</vt:lpstr>
      <vt:lpstr>Strict glycemic control in the first year improves  future T2DM outcomes8</vt:lpstr>
      <vt:lpstr>Key findings and clinical implications</vt:lpstr>
      <vt:lpstr>Tight glycemic control maintained over 5 years in  40% of patients on vilda/met 10</vt:lpstr>
      <vt:lpstr>Your early T2DM patients can enjoy better glycemic control</vt:lpstr>
      <vt:lpstr>No increased risk of hypos despite low glycemic levels9</vt:lpstr>
      <vt:lpstr>No weight gain over 5 years from baseline10 (average 1 kg reduction in both groups)</vt:lpstr>
      <vt:lpstr>Early combination treatment showed improvement in fasting β-cell function compared with initial monotherapy</vt:lpstr>
      <vt:lpstr>PowerPoint Presentation</vt:lpstr>
      <vt:lpstr>Islet Enhancer Vildagliptin and DPP-4 Inhibition GALVUS®</vt:lpstr>
      <vt:lpstr>Inhibition of DPP-4 Increases Active GLP-1</vt:lpstr>
      <vt:lpstr>PowerPoint Presentation</vt:lpstr>
      <vt:lpstr>Evidence of Efficacy without Efficacy Barriers with Galvus</vt:lpstr>
      <vt:lpstr>Study design (EDGE study)</vt:lpstr>
      <vt:lpstr>EDGE study: HbA1c reductions (by baseline HbA1c range) – higher A1c drops (-3.44) with higher baseline</vt:lpstr>
      <vt:lpstr>Galvus: similar efficacy to glimepiride when added to metformin at 52 weeks (interim analysis) – no weight gain and low incidence of hypoglycaemia</vt:lpstr>
      <vt:lpstr>PowerPoint Presentation</vt:lpstr>
      <vt:lpstr>Key Take Away</vt:lpstr>
      <vt:lpstr>PowerPoint Presentation</vt:lpstr>
      <vt:lpstr>PowerPoint Presentation</vt:lpstr>
      <vt:lpstr>We all work together in order to ensure that our patients remain safe</vt:lpstr>
      <vt:lpstr>Galvus|Galvusmet - Verify Campaign: Feedback. </vt:lpstr>
      <vt:lpstr>The consequences of hypoglycaemia</vt:lpstr>
      <vt:lpstr>Synergy between Galvus and Metformin on Prandial GLP-1</vt:lpstr>
      <vt:lpstr>Defining simplicity in diabetes management</vt:lpstr>
      <vt:lpstr>Clinical problem in management of type 2 diabetes </vt:lpstr>
      <vt:lpstr>Progressive -cell Failure in Type 2 Diabetes</vt:lpstr>
      <vt:lpstr>Traditional Current Oral Therapies Do Not Address Islet Cell Dysfunction</vt:lpstr>
      <vt:lpstr>PowerPoint Presentation</vt:lpstr>
      <vt:lpstr>Adverse event (AE) profiles similar for both treatment arms9</vt:lpstr>
      <vt:lpstr>PowerPoint Presentation</vt:lpstr>
      <vt:lpstr>VERIFY - clinical relevance</vt:lpstr>
      <vt:lpstr>What does VERIFY study tell us about glycaemic durability?</vt:lpstr>
      <vt:lpstr>10.1 The societal impact of early intensified treatment in  patients with T2DM (Mexico)* </vt:lpstr>
      <vt:lpstr>PowerPoint Presentation</vt:lpstr>
      <vt:lpstr>PowerPoint Presentation</vt:lpstr>
      <vt:lpstr>PowerPoint Presentation</vt:lpstr>
      <vt:lpstr>PowerPoint Presentation</vt:lpstr>
      <vt:lpstr>PowerPoint Presentation</vt:lpstr>
      <vt:lpstr>PowerPoint Presentation</vt:lpstr>
      <vt:lpstr>Galvus Add-on to Metformin: Effective HbA1c Reduction at 24 Weeks</vt:lpstr>
      <vt:lpstr>Galvus plus metformin initial combination therapy</vt:lpstr>
      <vt:lpstr>Association between change in HbA1c and baseline HbA1c: comparison between RCTs and real-world data (EDGE)</vt:lpstr>
      <vt:lpstr>PowerPoint Presentation</vt:lpstr>
      <vt:lpstr>PowerPoint Presentation</vt:lpstr>
      <vt:lpstr>PowerPoint Presentation</vt:lpstr>
      <vt:lpstr>PowerPoint Presentation</vt:lpstr>
      <vt:lpstr>PowerPoint Presentation</vt:lpstr>
      <vt:lpstr>Objective and study design</vt:lpstr>
      <vt:lpstr>Galvus as add-on to insulin: significant HbA1c reduction in patients uncontrolled on insulin</vt:lpstr>
      <vt:lpstr>Galvus as add-on to insulin: significant reduction in HbA1c in elderly group (≥65 years)</vt:lpstr>
      <vt:lpstr>PowerPoint Presentation</vt:lpstr>
      <vt:lpstr>PowerPoint Presentation</vt:lpstr>
      <vt:lpstr>Basis for vildagliptin in T2DM patients with renal impairment </vt:lpstr>
      <vt:lpstr>Vildagliptin Monotherapy: Overall AE Profile Comparable with Placebo (AEs &gt;5%)</vt:lpstr>
      <vt:lpstr>SUMMARY</vt:lpstr>
      <vt:lpstr>SUMMARY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Wojuola, Toyosi</dc:creator>
  <cp:lastModifiedBy>Nwadiobi, Michael</cp:lastModifiedBy>
  <cp:revision>45</cp:revision>
  <dcterms:created xsi:type="dcterms:W3CDTF">2022-07-07T09:45:19Z</dcterms:created>
  <dcterms:modified xsi:type="dcterms:W3CDTF">2023-12-07T10:00:12Z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9bec58-8084-492e-8360-0e1cfe36408c_Enabled">
    <vt:lpwstr>true</vt:lpwstr>
  </property>
  <property fmtid="{D5CDD505-2E9C-101B-9397-08002B2CF9AE}" pid="3" name="MSIP_Label_3c9bec58-8084-492e-8360-0e1cfe36408c_SetDate">
    <vt:lpwstr>2022-07-07T09:45:19Z</vt:lpwstr>
  </property>
  <property fmtid="{D5CDD505-2E9C-101B-9397-08002B2CF9AE}" pid="4" name="MSIP_Label_3c9bec58-8084-492e-8360-0e1cfe36408c_Method">
    <vt:lpwstr>Standard</vt:lpwstr>
  </property>
  <property fmtid="{D5CDD505-2E9C-101B-9397-08002B2CF9AE}" pid="5" name="MSIP_Label_3c9bec58-8084-492e-8360-0e1cfe36408c_Name">
    <vt:lpwstr>Not Protected -Pilot</vt:lpwstr>
  </property>
  <property fmtid="{D5CDD505-2E9C-101B-9397-08002B2CF9AE}" pid="6" name="MSIP_Label_3c9bec58-8084-492e-8360-0e1cfe36408c_SiteId">
    <vt:lpwstr>f35a6974-607f-47d4-82d7-ff31d7dc53a5</vt:lpwstr>
  </property>
  <property fmtid="{D5CDD505-2E9C-101B-9397-08002B2CF9AE}" pid="7" name="MSIP_Label_3c9bec58-8084-492e-8360-0e1cfe36408c_ActionId">
    <vt:lpwstr>6c832024-382d-4c00-8da1-92d8554c8539</vt:lpwstr>
  </property>
  <property fmtid="{D5CDD505-2E9C-101B-9397-08002B2CF9AE}" pid="8" name="MSIP_Label_3c9bec58-8084-492e-8360-0e1cfe36408c_ContentBits">
    <vt:lpwstr>0</vt:lpwstr>
  </property>
  <property fmtid="{D5CDD505-2E9C-101B-9397-08002B2CF9AE}" pid="9" name="ContentTypeId">
    <vt:lpwstr>0x0101001DCE956B0DDAF84AB97544A7EAFAB39C</vt:lpwstr>
  </property>
</Properties>
</file>